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7" r:id="rId1"/>
  </p:sldMasterIdLst>
  <p:notesMasterIdLst>
    <p:notesMasterId r:id="rId21"/>
  </p:notesMasterIdLst>
  <p:handoutMasterIdLst>
    <p:handoutMasterId r:id="rId22"/>
  </p:handoutMasterIdLst>
  <p:sldIdLst>
    <p:sldId id="305" r:id="rId2"/>
    <p:sldId id="306" r:id="rId3"/>
    <p:sldId id="308" r:id="rId4"/>
    <p:sldId id="274" r:id="rId5"/>
    <p:sldId id="302" r:id="rId6"/>
    <p:sldId id="288" r:id="rId7"/>
    <p:sldId id="300" r:id="rId8"/>
    <p:sldId id="298" r:id="rId9"/>
    <p:sldId id="301" r:id="rId10"/>
    <p:sldId id="304" r:id="rId11"/>
    <p:sldId id="291" r:id="rId12"/>
    <p:sldId id="292" r:id="rId13"/>
    <p:sldId id="293" r:id="rId14"/>
    <p:sldId id="294" r:id="rId15"/>
    <p:sldId id="295" r:id="rId16"/>
    <p:sldId id="296" r:id="rId17"/>
    <p:sldId id="303" r:id="rId18"/>
    <p:sldId id="297" r:id="rId19"/>
    <p:sldId id="299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w Cen MT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w Cen MT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w Cen MT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w Cen MT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w Cen MT" charset="0"/>
        <a:ea typeface="Arial" charset="0"/>
        <a:cs typeface="Arial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Tw Cen MT" charset="0"/>
        <a:ea typeface="Arial" charset="0"/>
        <a:cs typeface="Arial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Tw Cen MT" charset="0"/>
        <a:ea typeface="Arial" charset="0"/>
        <a:cs typeface="Arial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Tw Cen MT" charset="0"/>
        <a:ea typeface="Arial" charset="0"/>
        <a:cs typeface="Arial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Tw Cen MT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3ACF49"/>
    <a:srgbClr val="0326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4239" autoAdjust="0"/>
    <p:restoredTop sz="93669" autoAdjust="0"/>
  </p:normalViewPr>
  <p:slideViewPr>
    <p:cSldViewPr snapToGrid="0" snapToObjects="1">
      <p:cViewPr>
        <p:scale>
          <a:sx n="89" d="100"/>
          <a:sy n="89" d="100"/>
        </p:scale>
        <p:origin x="-1314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7;&#1088;&#1077;&#1079;\&#1043;&#1088;&#1072;&#1092;&#1080;&#1082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7;&#1088;&#1077;&#1079;\&#1043;&#1088;&#1072;&#1092;&#1080;&#1082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7;&#1088;&#1077;&#1079;\&#1043;&#1088;&#1072;&#1092;&#1080;&#1082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7;&#1088;&#1077;&#1079;\&#1043;&#1088;&#1072;&#1092;&#1080;&#1082;&#108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7;&#1088;&#1077;&#1079;\&#1043;&#1088;&#1072;&#1092;&#1080;&#1082;&#108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7;&#1088;&#1077;&#1079;\&#1043;&#1088;&#1072;&#1092;&#1080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446773565569177E-2"/>
          <c:y val="5.131313131313138E-2"/>
          <c:w val="0.87699888466723264"/>
          <c:h val="0.88643232323232268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Земля!$A$2:$A$69</c:f>
              <c:numCache>
                <c:formatCode>General</c:formatCode>
                <c:ptCount val="68"/>
                <c:pt idx="0">
                  <c:v>0</c:v>
                </c:pt>
                <c:pt idx="1">
                  <c:v>11.228070175438589</c:v>
                </c:pt>
                <c:pt idx="2">
                  <c:v>28.070175438596511</c:v>
                </c:pt>
                <c:pt idx="3">
                  <c:v>39.610136452241669</c:v>
                </c:pt>
                <c:pt idx="4">
                  <c:v>51.461988304093595</c:v>
                </c:pt>
                <c:pt idx="5">
                  <c:v>58.3235867446394</c:v>
                </c:pt>
                <c:pt idx="6">
                  <c:v>63.937621832358701</c:v>
                </c:pt>
                <c:pt idx="7">
                  <c:v>76.1013645224172</c:v>
                </c:pt>
                <c:pt idx="8">
                  <c:v>83.274853801169598</c:v>
                </c:pt>
                <c:pt idx="9">
                  <c:v>93.255360623781655</c:v>
                </c:pt>
                <c:pt idx="10">
                  <c:v>98.557504873294278</c:v>
                </c:pt>
                <c:pt idx="11">
                  <c:v>100.42884990253395</c:v>
                </c:pt>
                <c:pt idx="12">
                  <c:v>102.61208576998098</c:v>
                </c:pt>
                <c:pt idx="13">
                  <c:v>108.53801169590599</c:v>
                </c:pt>
                <c:pt idx="14">
                  <c:v>114.15204678362593</c:v>
                </c:pt>
                <c:pt idx="15">
                  <c:v>118.83040935672493</c:v>
                </c:pt>
                <c:pt idx="16">
                  <c:v>126.62768031189096</c:v>
                </c:pt>
                <c:pt idx="17">
                  <c:v>130.05847953216409</c:v>
                </c:pt>
                <c:pt idx="18">
                  <c:v>136.29629629629599</c:v>
                </c:pt>
                <c:pt idx="19">
                  <c:v>142.53411306042901</c:v>
                </c:pt>
                <c:pt idx="20">
                  <c:v>152.8265107212479</c:v>
                </c:pt>
                <c:pt idx="21">
                  <c:v>160</c:v>
                </c:pt>
                <c:pt idx="22">
                  <c:v>0</c:v>
                </c:pt>
                <c:pt idx="23">
                  <c:v>11.228070175438589</c:v>
                </c:pt>
                <c:pt idx="24">
                  <c:v>21.208576998050699</c:v>
                </c:pt>
                <c:pt idx="25">
                  <c:v>35.867446393762158</c:v>
                </c:pt>
                <c:pt idx="26">
                  <c:v>45.224171539961013</c:v>
                </c:pt>
                <c:pt idx="27">
                  <c:v>58.011695906432678</c:v>
                </c:pt>
                <c:pt idx="28">
                  <c:v>72.046783625730995</c:v>
                </c:pt>
                <c:pt idx="29">
                  <c:v>82.027290448343166</c:v>
                </c:pt>
                <c:pt idx="30">
                  <c:v>91.072124756335299</c:v>
                </c:pt>
                <c:pt idx="31">
                  <c:v>97.933723196881061</c:v>
                </c:pt>
                <c:pt idx="32">
                  <c:v>100.42884990253395</c:v>
                </c:pt>
                <c:pt idx="33">
                  <c:v>105.107212475634</c:v>
                </c:pt>
                <c:pt idx="34">
                  <c:v>112.28070175438596</c:v>
                </c:pt>
                <c:pt idx="35">
                  <c:v>120.389863547758</c:v>
                </c:pt>
                <c:pt idx="36">
                  <c:v>129.43469785575004</c:v>
                </c:pt>
                <c:pt idx="37">
                  <c:v>136.92007797271009</c:v>
                </c:pt>
                <c:pt idx="38">
                  <c:v>142.222222222222</c:v>
                </c:pt>
                <c:pt idx="39">
                  <c:v>152.8265107212479</c:v>
                </c:pt>
                <c:pt idx="40">
                  <c:v>160</c:v>
                </c:pt>
                <c:pt idx="41">
                  <c:v>0</c:v>
                </c:pt>
                <c:pt idx="42">
                  <c:v>15.906432748538005</c:v>
                </c:pt>
                <c:pt idx="43">
                  <c:v>32.436647173489277</c:v>
                </c:pt>
                <c:pt idx="44">
                  <c:v>55.516569200779699</c:v>
                </c:pt>
                <c:pt idx="45">
                  <c:v>72.358674463937604</c:v>
                </c:pt>
                <c:pt idx="46">
                  <c:v>81.715399610136501</c:v>
                </c:pt>
                <c:pt idx="47">
                  <c:v>92.631578947368382</c:v>
                </c:pt>
                <c:pt idx="48">
                  <c:v>100.42884990253395</c:v>
                </c:pt>
                <c:pt idx="49">
                  <c:v>108.53801169590599</c:v>
                </c:pt>
                <c:pt idx="50">
                  <c:v>122.57309941520498</c:v>
                </c:pt>
                <c:pt idx="51">
                  <c:v>130.37037037037001</c:v>
                </c:pt>
                <c:pt idx="52">
                  <c:v>137.54385964912282</c:v>
                </c:pt>
                <c:pt idx="53">
                  <c:v>152.8265107212479</c:v>
                </c:pt>
                <c:pt idx="54">
                  <c:v>160</c:v>
                </c:pt>
                <c:pt idx="55">
                  <c:v>0</c:v>
                </c:pt>
                <c:pt idx="56">
                  <c:v>9.0448343079922005</c:v>
                </c:pt>
                <c:pt idx="57">
                  <c:v>22.456140350877185</c:v>
                </c:pt>
                <c:pt idx="58">
                  <c:v>36.491228070175403</c:v>
                </c:pt>
                <c:pt idx="59">
                  <c:v>54.580896686159811</c:v>
                </c:pt>
                <c:pt idx="60">
                  <c:v>74.541910331384003</c:v>
                </c:pt>
                <c:pt idx="61">
                  <c:v>87.953216374269005</c:v>
                </c:pt>
                <c:pt idx="62">
                  <c:v>98.869395711500957</c:v>
                </c:pt>
                <c:pt idx="63">
                  <c:v>102.61208576998098</c:v>
                </c:pt>
                <c:pt idx="64">
                  <c:v>116.33528265107202</c:v>
                </c:pt>
                <c:pt idx="65">
                  <c:v>129.43469785575004</c:v>
                </c:pt>
                <c:pt idx="66">
                  <c:v>145.96491228070198</c:v>
                </c:pt>
                <c:pt idx="67">
                  <c:v>160</c:v>
                </c:pt>
              </c:numCache>
            </c:numRef>
          </c:xVal>
          <c:yVal>
            <c:numRef>
              <c:f>Земля!$B$2:$B$69</c:f>
              <c:numCache>
                <c:formatCode>General</c:formatCode>
                <c:ptCount val="68"/>
                <c:pt idx="0">
                  <c:v>1.77364864864865</c:v>
                </c:pt>
                <c:pt idx="1">
                  <c:v>2.3648648648648587</c:v>
                </c:pt>
                <c:pt idx="2">
                  <c:v>4.7297297297297325</c:v>
                </c:pt>
                <c:pt idx="3">
                  <c:v>8.8682432432432474</c:v>
                </c:pt>
                <c:pt idx="4">
                  <c:v>21.283783783783782</c:v>
                </c:pt>
                <c:pt idx="5">
                  <c:v>37.837837837837796</c:v>
                </c:pt>
                <c:pt idx="6">
                  <c:v>58.530405405405396</c:v>
                </c:pt>
                <c:pt idx="7">
                  <c:v>128.88513513513504</c:v>
                </c:pt>
                <c:pt idx="8">
                  <c:v>190.37162162162198</c:v>
                </c:pt>
                <c:pt idx="9">
                  <c:v>269.00337837837776</c:v>
                </c:pt>
                <c:pt idx="10">
                  <c:v>300.33783783783798</c:v>
                </c:pt>
                <c:pt idx="11">
                  <c:v>303.29391891891862</c:v>
                </c:pt>
                <c:pt idx="12">
                  <c:v>299.15540540540502</c:v>
                </c:pt>
                <c:pt idx="13">
                  <c:v>254.81418918918891</c:v>
                </c:pt>
                <c:pt idx="14">
                  <c:v>185.6418918918919</c:v>
                </c:pt>
                <c:pt idx="15">
                  <c:v>120.016891891892</c:v>
                </c:pt>
                <c:pt idx="16">
                  <c:v>44.341216216216168</c:v>
                </c:pt>
                <c:pt idx="17">
                  <c:v>24.831081081081098</c:v>
                </c:pt>
                <c:pt idx="18">
                  <c:v>7.685810810810807</c:v>
                </c:pt>
                <c:pt idx="19">
                  <c:v>2.3648648648648587</c:v>
                </c:pt>
                <c:pt idx="20">
                  <c:v>0</c:v>
                </c:pt>
                <c:pt idx="21">
                  <c:v>0</c:v>
                </c:pt>
              </c:numCache>
            </c:numRef>
          </c:yVal>
          <c:smooth val="1"/>
        </c:ser>
        <c:ser>
          <c:idx val="1"/>
          <c:order val="1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Земля!$A$2:$A$69</c:f>
              <c:numCache>
                <c:formatCode>General</c:formatCode>
                <c:ptCount val="68"/>
                <c:pt idx="0">
                  <c:v>0</c:v>
                </c:pt>
                <c:pt idx="1">
                  <c:v>11.228070175438589</c:v>
                </c:pt>
                <c:pt idx="2">
                  <c:v>28.070175438596511</c:v>
                </c:pt>
                <c:pt idx="3">
                  <c:v>39.610136452241669</c:v>
                </c:pt>
                <c:pt idx="4">
                  <c:v>51.461988304093595</c:v>
                </c:pt>
                <c:pt idx="5">
                  <c:v>58.3235867446394</c:v>
                </c:pt>
                <c:pt idx="6">
                  <c:v>63.937621832358701</c:v>
                </c:pt>
                <c:pt idx="7">
                  <c:v>76.1013645224172</c:v>
                </c:pt>
                <c:pt idx="8">
                  <c:v>83.274853801169598</c:v>
                </c:pt>
                <c:pt idx="9">
                  <c:v>93.255360623781655</c:v>
                </c:pt>
                <c:pt idx="10">
                  <c:v>98.557504873294278</c:v>
                </c:pt>
                <c:pt idx="11">
                  <c:v>100.42884990253395</c:v>
                </c:pt>
                <c:pt idx="12">
                  <c:v>102.61208576998098</c:v>
                </c:pt>
                <c:pt idx="13">
                  <c:v>108.53801169590599</c:v>
                </c:pt>
                <c:pt idx="14">
                  <c:v>114.15204678362593</c:v>
                </c:pt>
                <c:pt idx="15">
                  <c:v>118.83040935672493</c:v>
                </c:pt>
                <c:pt idx="16">
                  <c:v>126.62768031189096</c:v>
                </c:pt>
                <c:pt idx="17">
                  <c:v>130.05847953216409</c:v>
                </c:pt>
                <c:pt idx="18">
                  <c:v>136.29629629629599</c:v>
                </c:pt>
                <c:pt idx="19">
                  <c:v>142.53411306042901</c:v>
                </c:pt>
                <c:pt idx="20">
                  <c:v>152.8265107212479</c:v>
                </c:pt>
                <c:pt idx="21">
                  <c:v>160</c:v>
                </c:pt>
                <c:pt idx="22">
                  <c:v>0</c:v>
                </c:pt>
                <c:pt idx="23">
                  <c:v>11.228070175438589</c:v>
                </c:pt>
                <c:pt idx="24">
                  <c:v>21.208576998050699</c:v>
                </c:pt>
                <c:pt idx="25">
                  <c:v>35.867446393762158</c:v>
                </c:pt>
                <c:pt idx="26">
                  <c:v>45.224171539961013</c:v>
                </c:pt>
                <c:pt idx="27">
                  <c:v>58.011695906432678</c:v>
                </c:pt>
                <c:pt idx="28">
                  <c:v>72.046783625730995</c:v>
                </c:pt>
                <c:pt idx="29">
                  <c:v>82.027290448343166</c:v>
                </c:pt>
                <c:pt idx="30">
                  <c:v>91.072124756335299</c:v>
                </c:pt>
                <c:pt idx="31">
                  <c:v>97.933723196881061</c:v>
                </c:pt>
                <c:pt idx="32">
                  <c:v>100.42884990253395</c:v>
                </c:pt>
                <c:pt idx="33">
                  <c:v>105.107212475634</c:v>
                </c:pt>
                <c:pt idx="34">
                  <c:v>112.28070175438596</c:v>
                </c:pt>
                <c:pt idx="35">
                  <c:v>120.389863547758</c:v>
                </c:pt>
                <c:pt idx="36">
                  <c:v>129.43469785575004</c:v>
                </c:pt>
                <c:pt idx="37">
                  <c:v>136.92007797271009</c:v>
                </c:pt>
                <c:pt idx="38">
                  <c:v>142.222222222222</c:v>
                </c:pt>
                <c:pt idx="39">
                  <c:v>152.8265107212479</c:v>
                </c:pt>
                <c:pt idx="40">
                  <c:v>160</c:v>
                </c:pt>
                <c:pt idx="41">
                  <c:v>0</c:v>
                </c:pt>
                <c:pt idx="42">
                  <c:v>15.906432748538005</c:v>
                </c:pt>
                <c:pt idx="43">
                  <c:v>32.436647173489277</c:v>
                </c:pt>
                <c:pt idx="44">
                  <c:v>55.516569200779699</c:v>
                </c:pt>
                <c:pt idx="45">
                  <c:v>72.358674463937604</c:v>
                </c:pt>
                <c:pt idx="46">
                  <c:v>81.715399610136501</c:v>
                </c:pt>
                <c:pt idx="47">
                  <c:v>92.631578947368382</c:v>
                </c:pt>
                <c:pt idx="48">
                  <c:v>100.42884990253395</c:v>
                </c:pt>
                <c:pt idx="49">
                  <c:v>108.53801169590599</c:v>
                </c:pt>
                <c:pt idx="50">
                  <c:v>122.57309941520498</c:v>
                </c:pt>
                <c:pt idx="51">
                  <c:v>130.37037037037001</c:v>
                </c:pt>
                <c:pt idx="52">
                  <c:v>137.54385964912282</c:v>
                </c:pt>
                <c:pt idx="53">
                  <c:v>152.8265107212479</c:v>
                </c:pt>
                <c:pt idx="54">
                  <c:v>160</c:v>
                </c:pt>
                <c:pt idx="55">
                  <c:v>0</c:v>
                </c:pt>
                <c:pt idx="56">
                  <c:v>9.0448343079922005</c:v>
                </c:pt>
                <c:pt idx="57">
                  <c:v>22.456140350877185</c:v>
                </c:pt>
                <c:pt idx="58">
                  <c:v>36.491228070175403</c:v>
                </c:pt>
                <c:pt idx="59">
                  <c:v>54.580896686159811</c:v>
                </c:pt>
                <c:pt idx="60">
                  <c:v>74.541910331384003</c:v>
                </c:pt>
                <c:pt idx="61">
                  <c:v>87.953216374269005</c:v>
                </c:pt>
                <c:pt idx="62">
                  <c:v>98.869395711500957</c:v>
                </c:pt>
                <c:pt idx="63">
                  <c:v>102.61208576998098</c:v>
                </c:pt>
                <c:pt idx="64">
                  <c:v>116.33528265107202</c:v>
                </c:pt>
                <c:pt idx="65">
                  <c:v>129.43469785575004</c:v>
                </c:pt>
                <c:pt idx="66">
                  <c:v>145.96491228070198</c:v>
                </c:pt>
                <c:pt idx="67">
                  <c:v>160</c:v>
                </c:pt>
              </c:numCache>
            </c:numRef>
          </c:xVal>
          <c:yVal>
            <c:numRef>
              <c:f>Земля!$C$2:$C$69</c:f>
              <c:numCache>
                <c:formatCode>General</c:formatCode>
                <c:ptCount val="68"/>
                <c:pt idx="22">
                  <c:v>1.77364864864865</c:v>
                </c:pt>
                <c:pt idx="23">
                  <c:v>2.3648648648648587</c:v>
                </c:pt>
                <c:pt idx="24">
                  <c:v>3.5472972972973027</c:v>
                </c:pt>
                <c:pt idx="25">
                  <c:v>8.2770270270270299</c:v>
                </c:pt>
                <c:pt idx="26">
                  <c:v>15.3716216216216</c:v>
                </c:pt>
                <c:pt idx="27">
                  <c:v>33.108108108108127</c:v>
                </c:pt>
                <c:pt idx="28">
                  <c:v>67.989864864864899</c:v>
                </c:pt>
                <c:pt idx="29">
                  <c:v>114.10472972973002</c:v>
                </c:pt>
                <c:pt idx="30">
                  <c:v>166.72297297297308</c:v>
                </c:pt>
                <c:pt idx="31">
                  <c:v>195.69256756756798</c:v>
                </c:pt>
                <c:pt idx="32">
                  <c:v>198.05743243243217</c:v>
                </c:pt>
                <c:pt idx="33">
                  <c:v>190.37162162162198</c:v>
                </c:pt>
                <c:pt idx="34">
                  <c:v>135.97972972972991</c:v>
                </c:pt>
                <c:pt idx="35">
                  <c:v>66.807432432432336</c:v>
                </c:pt>
                <c:pt idx="36">
                  <c:v>18.918918918918905</c:v>
                </c:pt>
                <c:pt idx="37">
                  <c:v>3.5472972972973027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yVal>
          <c:smooth val="1"/>
        </c:ser>
        <c:ser>
          <c:idx val="2"/>
          <c:order val="2"/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Земля!$A$2:$A$69</c:f>
              <c:numCache>
                <c:formatCode>General</c:formatCode>
                <c:ptCount val="68"/>
                <c:pt idx="0">
                  <c:v>0</c:v>
                </c:pt>
                <c:pt idx="1">
                  <c:v>11.228070175438589</c:v>
                </c:pt>
                <c:pt idx="2">
                  <c:v>28.070175438596511</c:v>
                </c:pt>
                <c:pt idx="3">
                  <c:v>39.610136452241669</c:v>
                </c:pt>
                <c:pt idx="4">
                  <c:v>51.461988304093595</c:v>
                </c:pt>
                <c:pt idx="5">
                  <c:v>58.3235867446394</c:v>
                </c:pt>
                <c:pt idx="6">
                  <c:v>63.937621832358701</c:v>
                </c:pt>
                <c:pt idx="7">
                  <c:v>76.1013645224172</c:v>
                </c:pt>
                <c:pt idx="8">
                  <c:v>83.274853801169598</c:v>
                </c:pt>
                <c:pt idx="9">
                  <c:v>93.255360623781655</c:v>
                </c:pt>
                <c:pt idx="10">
                  <c:v>98.557504873294278</c:v>
                </c:pt>
                <c:pt idx="11">
                  <c:v>100.42884990253395</c:v>
                </c:pt>
                <c:pt idx="12">
                  <c:v>102.61208576998098</c:v>
                </c:pt>
                <c:pt idx="13">
                  <c:v>108.53801169590599</c:v>
                </c:pt>
                <c:pt idx="14">
                  <c:v>114.15204678362593</c:v>
                </c:pt>
                <c:pt idx="15">
                  <c:v>118.83040935672493</c:v>
                </c:pt>
                <c:pt idx="16">
                  <c:v>126.62768031189096</c:v>
                </c:pt>
                <c:pt idx="17">
                  <c:v>130.05847953216409</c:v>
                </c:pt>
                <c:pt idx="18">
                  <c:v>136.29629629629599</c:v>
                </c:pt>
                <c:pt idx="19">
                  <c:v>142.53411306042901</c:v>
                </c:pt>
                <c:pt idx="20">
                  <c:v>152.8265107212479</c:v>
                </c:pt>
                <c:pt idx="21">
                  <c:v>160</c:v>
                </c:pt>
                <c:pt idx="22">
                  <c:v>0</c:v>
                </c:pt>
                <c:pt idx="23">
                  <c:v>11.228070175438589</c:v>
                </c:pt>
                <c:pt idx="24">
                  <c:v>21.208576998050699</c:v>
                </c:pt>
                <c:pt idx="25">
                  <c:v>35.867446393762158</c:v>
                </c:pt>
                <c:pt idx="26">
                  <c:v>45.224171539961013</c:v>
                </c:pt>
                <c:pt idx="27">
                  <c:v>58.011695906432678</c:v>
                </c:pt>
                <c:pt idx="28">
                  <c:v>72.046783625730995</c:v>
                </c:pt>
                <c:pt idx="29">
                  <c:v>82.027290448343166</c:v>
                </c:pt>
                <c:pt idx="30">
                  <c:v>91.072124756335299</c:v>
                </c:pt>
                <c:pt idx="31">
                  <c:v>97.933723196881061</c:v>
                </c:pt>
                <c:pt idx="32">
                  <c:v>100.42884990253395</c:v>
                </c:pt>
                <c:pt idx="33">
                  <c:v>105.107212475634</c:v>
                </c:pt>
                <c:pt idx="34">
                  <c:v>112.28070175438596</c:v>
                </c:pt>
                <c:pt idx="35">
                  <c:v>120.389863547758</c:v>
                </c:pt>
                <c:pt idx="36">
                  <c:v>129.43469785575004</c:v>
                </c:pt>
                <c:pt idx="37">
                  <c:v>136.92007797271009</c:v>
                </c:pt>
                <c:pt idx="38">
                  <c:v>142.222222222222</c:v>
                </c:pt>
                <c:pt idx="39">
                  <c:v>152.8265107212479</c:v>
                </c:pt>
                <c:pt idx="40">
                  <c:v>160</c:v>
                </c:pt>
                <c:pt idx="41">
                  <c:v>0</c:v>
                </c:pt>
                <c:pt idx="42">
                  <c:v>15.906432748538005</c:v>
                </c:pt>
                <c:pt idx="43">
                  <c:v>32.436647173489277</c:v>
                </c:pt>
                <c:pt idx="44">
                  <c:v>55.516569200779699</c:v>
                </c:pt>
                <c:pt idx="45">
                  <c:v>72.358674463937604</c:v>
                </c:pt>
                <c:pt idx="46">
                  <c:v>81.715399610136501</c:v>
                </c:pt>
                <c:pt idx="47">
                  <c:v>92.631578947368382</c:v>
                </c:pt>
                <c:pt idx="48">
                  <c:v>100.42884990253395</c:v>
                </c:pt>
                <c:pt idx="49">
                  <c:v>108.53801169590599</c:v>
                </c:pt>
                <c:pt idx="50">
                  <c:v>122.57309941520498</c:v>
                </c:pt>
                <c:pt idx="51">
                  <c:v>130.37037037037001</c:v>
                </c:pt>
                <c:pt idx="52">
                  <c:v>137.54385964912282</c:v>
                </c:pt>
                <c:pt idx="53">
                  <c:v>152.8265107212479</c:v>
                </c:pt>
                <c:pt idx="54">
                  <c:v>160</c:v>
                </c:pt>
                <c:pt idx="55">
                  <c:v>0</c:v>
                </c:pt>
                <c:pt idx="56">
                  <c:v>9.0448343079922005</c:v>
                </c:pt>
                <c:pt idx="57">
                  <c:v>22.456140350877185</c:v>
                </c:pt>
                <c:pt idx="58">
                  <c:v>36.491228070175403</c:v>
                </c:pt>
                <c:pt idx="59">
                  <c:v>54.580896686159811</c:v>
                </c:pt>
                <c:pt idx="60">
                  <c:v>74.541910331384003</c:v>
                </c:pt>
                <c:pt idx="61">
                  <c:v>87.953216374269005</c:v>
                </c:pt>
                <c:pt idx="62">
                  <c:v>98.869395711500957</c:v>
                </c:pt>
                <c:pt idx="63">
                  <c:v>102.61208576998098</c:v>
                </c:pt>
                <c:pt idx="64">
                  <c:v>116.33528265107202</c:v>
                </c:pt>
                <c:pt idx="65">
                  <c:v>129.43469785575004</c:v>
                </c:pt>
                <c:pt idx="66">
                  <c:v>145.96491228070198</c:v>
                </c:pt>
                <c:pt idx="67">
                  <c:v>160</c:v>
                </c:pt>
              </c:numCache>
            </c:numRef>
          </c:xVal>
          <c:yVal>
            <c:numRef>
              <c:f>Земля!$D$2:$D$69</c:f>
              <c:numCache>
                <c:formatCode>General</c:formatCode>
                <c:ptCount val="68"/>
                <c:pt idx="41">
                  <c:v>0</c:v>
                </c:pt>
                <c:pt idx="42">
                  <c:v>0</c:v>
                </c:pt>
                <c:pt idx="43">
                  <c:v>1.77364864864865</c:v>
                </c:pt>
                <c:pt idx="44">
                  <c:v>5.3209459459459456</c:v>
                </c:pt>
                <c:pt idx="45">
                  <c:v>18.327702702702702</c:v>
                </c:pt>
                <c:pt idx="46">
                  <c:v>31.925675675675684</c:v>
                </c:pt>
                <c:pt idx="47">
                  <c:v>46.114864864864877</c:v>
                </c:pt>
                <c:pt idx="48">
                  <c:v>54.391891891891895</c:v>
                </c:pt>
                <c:pt idx="49">
                  <c:v>46.114864864864877</c:v>
                </c:pt>
                <c:pt idx="50">
                  <c:v>15.3716216216216</c:v>
                </c:pt>
                <c:pt idx="51">
                  <c:v>4.7297297297297325</c:v>
                </c:pt>
                <c:pt idx="52">
                  <c:v>1.77364864864865</c:v>
                </c:pt>
                <c:pt idx="53">
                  <c:v>0</c:v>
                </c:pt>
                <c:pt idx="54">
                  <c:v>0</c:v>
                </c:pt>
              </c:numCache>
            </c:numRef>
          </c:yVal>
          <c:smooth val="1"/>
        </c:ser>
        <c:ser>
          <c:idx val="3"/>
          <c:order val="3"/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Земля!$A$2:$A$69</c:f>
              <c:numCache>
                <c:formatCode>General</c:formatCode>
                <c:ptCount val="68"/>
                <c:pt idx="0">
                  <c:v>0</c:v>
                </c:pt>
                <c:pt idx="1">
                  <c:v>11.228070175438589</c:v>
                </c:pt>
                <c:pt idx="2">
                  <c:v>28.070175438596511</c:v>
                </c:pt>
                <c:pt idx="3">
                  <c:v>39.610136452241669</c:v>
                </c:pt>
                <c:pt idx="4">
                  <c:v>51.461988304093595</c:v>
                </c:pt>
                <c:pt idx="5">
                  <c:v>58.3235867446394</c:v>
                </c:pt>
                <c:pt idx="6">
                  <c:v>63.937621832358701</c:v>
                </c:pt>
                <c:pt idx="7">
                  <c:v>76.1013645224172</c:v>
                </c:pt>
                <c:pt idx="8">
                  <c:v>83.274853801169598</c:v>
                </c:pt>
                <c:pt idx="9">
                  <c:v>93.255360623781655</c:v>
                </c:pt>
                <c:pt idx="10">
                  <c:v>98.557504873294278</c:v>
                </c:pt>
                <c:pt idx="11">
                  <c:v>100.42884990253395</c:v>
                </c:pt>
                <c:pt idx="12">
                  <c:v>102.61208576998098</c:v>
                </c:pt>
                <c:pt idx="13">
                  <c:v>108.53801169590599</c:v>
                </c:pt>
                <c:pt idx="14">
                  <c:v>114.15204678362593</c:v>
                </c:pt>
                <c:pt idx="15">
                  <c:v>118.83040935672493</c:v>
                </c:pt>
                <c:pt idx="16">
                  <c:v>126.62768031189096</c:v>
                </c:pt>
                <c:pt idx="17">
                  <c:v>130.05847953216409</c:v>
                </c:pt>
                <c:pt idx="18">
                  <c:v>136.29629629629599</c:v>
                </c:pt>
                <c:pt idx="19">
                  <c:v>142.53411306042901</c:v>
                </c:pt>
                <c:pt idx="20">
                  <c:v>152.8265107212479</c:v>
                </c:pt>
                <c:pt idx="21">
                  <c:v>160</c:v>
                </c:pt>
                <c:pt idx="22">
                  <c:v>0</c:v>
                </c:pt>
                <c:pt idx="23">
                  <c:v>11.228070175438589</c:v>
                </c:pt>
                <c:pt idx="24">
                  <c:v>21.208576998050699</c:v>
                </c:pt>
                <c:pt idx="25">
                  <c:v>35.867446393762158</c:v>
                </c:pt>
                <c:pt idx="26">
                  <c:v>45.224171539961013</c:v>
                </c:pt>
                <c:pt idx="27">
                  <c:v>58.011695906432678</c:v>
                </c:pt>
                <c:pt idx="28">
                  <c:v>72.046783625730995</c:v>
                </c:pt>
                <c:pt idx="29">
                  <c:v>82.027290448343166</c:v>
                </c:pt>
                <c:pt idx="30">
                  <c:v>91.072124756335299</c:v>
                </c:pt>
                <c:pt idx="31">
                  <c:v>97.933723196881061</c:v>
                </c:pt>
                <c:pt idx="32">
                  <c:v>100.42884990253395</c:v>
                </c:pt>
                <c:pt idx="33">
                  <c:v>105.107212475634</c:v>
                </c:pt>
                <c:pt idx="34">
                  <c:v>112.28070175438596</c:v>
                </c:pt>
                <c:pt idx="35">
                  <c:v>120.389863547758</c:v>
                </c:pt>
                <c:pt idx="36">
                  <c:v>129.43469785575004</c:v>
                </c:pt>
                <c:pt idx="37">
                  <c:v>136.92007797271009</c:v>
                </c:pt>
                <c:pt idx="38">
                  <c:v>142.222222222222</c:v>
                </c:pt>
                <c:pt idx="39">
                  <c:v>152.8265107212479</c:v>
                </c:pt>
                <c:pt idx="40">
                  <c:v>160</c:v>
                </c:pt>
                <c:pt idx="41">
                  <c:v>0</c:v>
                </c:pt>
                <c:pt idx="42">
                  <c:v>15.906432748538005</c:v>
                </c:pt>
                <c:pt idx="43">
                  <c:v>32.436647173489277</c:v>
                </c:pt>
                <c:pt idx="44">
                  <c:v>55.516569200779699</c:v>
                </c:pt>
                <c:pt idx="45">
                  <c:v>72.358674463937604</c:v>
                </c:pt>
                <c:pt idx="46">
                  <c:v>81.715399610136501</c:v>
                </c:pt>
                <c:pt idx="47">
                  <c:v>92.631578947368382</c:v>
                </c:pt>
                <c:pt idx="48">
                  <c:v>100.42884990253395</c:v>
                </c:pt>
                <c:pt idx="49">
                  <c:v>108.53801169590599</c:v>
                </c:pt>
                <c:pt idx="50">
                  <c:v>122.57309941520498</c:v>
                </c:pt>
                <c:pt idx="51">
                  <c:v>130.37037037037001</c:v>
                </c:pt>
                <c:pt idx="52">
                  <c:v>137.54385964912282</c:v>
                </c:pt>
                <c:pt idx="53">
                  <c:v>152.8265107212479</c:v>
                </c:pt>
                <c:pt idx="54">
                  <c:v>160</c:v>
                </c:pt>
                <c:pt idx="55">
                  <c:v>0</c:v>
                </c:pt>
                <c:pt idx="56">
                  <c:v>9.0448343079922005</c:v>
                </c:pt>
                <c:pt idx="57">
                  <c:v>22.456140350877185</c:v>
                </c:pt>
                <c:pt idx="58">
                  <c:v>36.491228070175403</c:v>
                </c:pt>
                <c:pt idx="59">
                  <c:v>54.580896686159811</c:v>
                </c:pt>
                <c:pt idx="60">
                  <c:v>74.541910331384003</c:v>
                </c:pt>
                <c:pt idx="61">
                  <c:v>87.953216374269005</c:v>
                </c:pt>
                <c:pt idx="62">
                  <c:v>98.869395711500957</c:v>
                </c:pt>
                <c:pt idx="63">
                  <c:v>102.61208576998098</c:v>
                </c:pt>
                <c:pt idx="64">
                  <c:v>116.33528265107202</c:v>
                </c:pt>
                <c:pt idx="65">
                  <c:v>129.43469785575004</c:v>
                </c:pt>
                <c:pt idx="66">
                  <c:v>145.96491228070198</c:v>
                </c:pt>
                <c:pt idx="67">
                  <c:v>160</c:v>
                </c:pt>
              </c:numCache>
            </c:numRef>
          </c:xVal>
          <c:yVal>
            <c:numRef>
              <c:f>Земля!$E$2:$E$69</c:f>
              <c:numCache>
                <c:formatCode>General</c:formatCode>
                <c:ptCount val="68"/>
                <c:pt idx="55">
                  <c:v>0.59121621621621578</c:v>
                </c:pt>
                <c:pt idx="56">
                  <c:v>0</c:v>
                </c:pt>
                <c:pt idx="57">
                  <c:v>0.59121621621621578</c:v>
                </c:pt>
                <c:pt idx="58">
                  <c:v>1.18243243243243</c:v>
                </c:pt>
                <c:pt idx="59">
                  <c:v>2.3648648648648587</c:v>
                </c:pt>
                <c:pt idx="60">
                  <c:v>8.2770270270270299</c:v>
                </c:pt>
                <c:pt idx="61">
                  <c:v>15.96283783783781</c:v>
                </c:pt>
                <c:pt idx="62">
                  <c:v>21.283783783783782</c:v>
                </c:pt>
                <c:pt idx="63">
                  <c:v>20.69256756756759</c:v>
                </c:pt>
                <c:pt idx="64">
                  <c:v>10.641891891891895</c:v>
                </c:pt>
                <c:pt idx="65">
                  <c:v>2.3648648648648587</c:v>
                </c:pt>
                <c:pt idx="66">
                  <c:v>1.18243243243243</c:v>
                </c:pt>
                <c:pt idx="67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311424"/>
        <c:axId val="102312960"/>
      </c:scatterChart>
      <c:valAx>
        <c:axId val="102311424"/>
        <c:scaling>
          <c:orientation val="minMax"/>
          <c:max val="24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2312960"/>
        <c:crosses val="autoZero"/>
        <c:crossBetween val="midCat"/>
      </c:valAx>
      <c:valAx>
        <c:axId val="10231296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311424"/>
        <c:crosses val="autoZero"/>
        <c:crossBetween val="midCat"/>
      </c:valAx>
      <c:spPr>
        <a:solidFill>
          <a:schemeClr val="accent1">
            <a:lumMod val="40000"/>
            <a:lumOff val="60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80266993592182"/>
          <c:y val="4.8106060606060604E-2"/>
          <c:w val="0.84011562064672873"/>
          <c:h val="0.88643232323232257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Марс!$B$2:$B$80</c:f>
              <c:numCache>
                <c:formatCode>General</c:formatCode>
                <c:ptCount val="79"/>
                <c:pt idx="0">
                  <c:v>0</c:v>
                </c:pt>
                <c:pt idx="1">
                  <c:v>13.3333333333333</c:v>
                </c:pt>
                <c:pt idx="2">
                  <c:v>28.333333333333282</c:v>
                </c:pt>
                <c:pt idx="3">
                  <c:v>38.3333333333333</c:v>
                </c:pt>
                <c:pt idx="4">
                  <c:v>48.3333333333333</c:v>
                </c:pt>
                <c:pt idx="5">
                  <c:v>56.666666666666664</c:v>
                </c:pt>
                <c:pt idx="6">
                  <c:v>66.1111111111111</c:v>
                </c:pt>
                <c:pt idx="7">
                  <c:v>76.1111111111111</c:v>
                </c:pt>
                <c:pt idx="8">
                  <c:v>88.888888888888815</c:v>
                </c:pt>
                <c:pt idx="9">
                  <c:v>97.777777777777757</c:v>
                </c:pt>
                <c:pt idx="10">
                  <c:v>105</c:v>
                </c:pt>
                <c:pt idx="11">
                  <c:v>115</c:v>
                </c:pt>
                <c:pt idx="12">
                  <c:v>119.44444444444404</c:v>
                </c:pt>
                <c:pt idx="13">
                  <c:v>122.222222222222</c:v>
                </c:pt>
                <c:pt idx="14">
                  <c:v>125</c:v>
                </c:pt>
                <c:pt idx="15">
                  <c:v>128.33333333333309</c:v>
                </c:pt>
                <c:pt idx="16">
                  <c:v>130</c:v>
                </c:pt>
                <c:pt idx="17">
                  <c:v>133.88888888888917</c:v>
                </c:pt>
                <c:pt idx="18">
                  <c:v>139.444444444444</c:v>
                </c:pt>
                <c:pt idx="19">
                  <c:v>146.11111111111092</c:v>
                </c:pt>
                <c:pt idx="20">
                  <c:v>152.77777777777791</c:v>
                </c:pt>
                <c:pt idx="21">
                  <c:v>158.88888888888917</c:v>
                </c:pt>
                <c:pt idx="22">
                  <c:v>167.77777777777791</c:v>
                </c:pt>
                <c:pt idx="23">
                  <c:v>171.11111111111092</c:v>
                </c:pt>
                <c:pt idx="24">
                  <c:v>178.88888888888917</c:v>
                </c:pt>
                <c:pt idx="25">
                  <c:v>186.66666666666691</c:v>
                </c:pt>
                <c:pt idx="26">
                  <c:v>193.88888888888917</c:v>
                </c:pt>
                <c:pt idx="27">
                  <c:v>202.222222222222</c:v>
                </c:pt>
                <c:pt idx="28">
                  <c:v>213.33333333333309</c:v>
                </c:pt>
                <c:pt idx="29">
                  <c:v>240</c:v>
                </c:pt>
                <c:pt idx="30">
                  <c:v>0</c:v>
                </c:pt>
                <c:pt idx="31">
                  <c:v>17.222222222222182</c:v>
                </c:pt>
                <c:pt idx="32">
                  <c:v>35.5555555555556</c:v>
                </c:pt>
                <c:pt idx="33">
                  <c:v>50.5555555555556</c:v>
                </c:pt>
                <c:pt idx="34">
                  <c:v>70.555555555555557</c:v>
                </c:pt>
                <c:pt idx="35">
                  <c:v>88.333333333333258</c:v>
                </c:pt>
                <c:pt idx="36">
                  <c:v>100</c:v>
                </c:pt>
                <c:pt idx="37">
                  <c:v>111.111111111111</c:v>
                </c:pt>
                <c:pt idx="38">
                  <c:v>117.77777777777796</c:v>
                </c:pt>
                <c:pt idx="39">
                  <c:v>122.77777777777796</c:v>
                </c:pt>
                <c:pt idx="40">
                  <c:v>126.111111111111</c:v>
                </c:pt>
                <c:pt idx="41">
                  <c:v>128.88888888888917</c:v>
                </c:pt>
                <c:pt idx="42">
                  <c:v>136.66666666666691</c:v>
                </c:pt>
                <c:pt idx="43">
                  <c:v>148.33333333333309</c:v>
                </c:pt>
                <c:pt idx="44">
                  <c:v>162.222222222222</c:v>
                </c:pt>
                <c:pt idx="45">
                  <c:v>168.88888888888917</c:v>
                </c:pt>
                <c:pt idx="46">
                  <c:v>176.66666666666691</c:v>
                </c:pt>
                <c:pt idx="47">
                  <c:v>191.11111111111092</c:v>
                </c:pt>
                <c:pt idx="48">
                  <c:v>199.444444444444</c:v>
                </c:pt>
                <c:pt idx="49">
                  <c:v>222.222222222222</c:v>
                </c:pt>
                <c:pt idx="50">
                  <c:v>240</c:v>
                </c:pt>
                <c:pt idx="51">
                  <c:v>0</c:v>
                </c:pt>
                <c:pt idx="52">
                  <c:v>40.5555555555556</c:v>
                </c:pt>
                <c:pt idx="53">
                  <c:v>58.3333333333333</c:v>
                </c:pt>
                <c:pt idx="54">
                  <c:v>77.2222222222222</c:v>
                </c:pt>
                <c:pt idx="55">
                  <c:v>94.444444444444443</c:v>
                </c:pt>
                <c:pt idx="56">
                  <c:v>106.111111111111</c:v>
                </c:pt>
                <c:pt idx="57">
                  <c:v>116.66666666666704</c:v>
                </c:pt>
                <c:pt idx="58">
                  <c:v>123.88888888888891</c:v>
                </c:pt>
                <c:pt idx="59">
                  <c:v>130.55555555555591</c:v>
                </c:pt>
                <c:pt idx="60">
                  <c:v>140.55555555555591</c:v>
                </c:pt>
                <c:pt idx="61">
                  <c:v>152.222222222222</c:v>
                </c:pt>
                <c:pt idx="62">
                  <c:v>166.66666666666691</c:v>
                </c:pt>
                <c:pt idx="63">
                  <c:v>180.55555555555591</c:v>
                </c:pt>
                <c:pt idx="64">
                  <c:v>200.55555555555591</c:v>
                </c:pt>
                <c:pt idx="65">
                  <c:v>240</c:v>
                </c:pt>
                <c:pt idx="66">
                  <c:v>0</c:v>
                </c:pt>
                <c:pt idx="67">
                  <c:v>31.6666666666667</c:v>
                </c:pt>
                <c:pt idx="68">
                  <c:v>63.3333333333333</c:v>
                </c:pt>
                <c:pt idx="69">
                  <c:v>87.777777777777757</c:v>
                </c:pt>
                <c:pt idx="70">
                  <c:v>107.77777777777796</c:v>
                </c:pt>
                <c:pt idx="71">
                  <c:v>117.222222222222</c:v>
                </c:pt>
                <c:pt idx="72">
                  <c:v>122.77777777777796</c:v>
                </c:pt>
                <c:pt idx="73">
                  <c:v>133.33333333333309</c:v>
                </c:pt>
                <c:pt idx="74">
                  <c:v>152.77777777777791</c:v>
                </c:pt>
                <c:pt idx="75">
                  <c:v>168.33333333333309</c:v>
                </c:pt>
                <c:pt idx="76">
                  <c:v>186.11111111111092</c:v>
                </c:pt>
                <c:pt idx="77">
                  <c:v>218.88888888888917</c:v>
                </c:pt>
                <c:pt idx="78">
                  <c:v>240</c:v>
                </c:pt>
              </c:numCache>
            </c:numRef>
          </c:xVal>
          <c:yVal>
            <c:numRef>
              <c:f>Марс!$C$2:$C$80</c:f>
              <c:numCache>
                <c:formatCode>General</c:formatCode>
                <c:ptCount val="79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4.4000000000000004</c:v>
                </c:pt>
                <c:pt idx="4">
                  <c:v>8.4</c:v>
                </c:pt>
                <c:pt idx="5">
                  <c:v>16</c:v>
                </c:pt>
                <c:pt idx="6">
                  <c:v>28.4</c:v>
                </c:pt>
                <c:pt idx="7">
                  <c:v>50.4</c:v>
                </c:pt>
                <c:pt idx="8">
                  <c:v>85.2</c:v>
                </c:pt>
                <c:pt idx="9">
                  <c:v>121.6</c:v>
                </c:pt>
                <c:pt idx="10">
                  <c:v>152</c:v>
                </c:pt>
                <c:pt idx="11">
                  <c:v>179.6</c:v>
                </c:pt>
                <c:pt idx="12">
                  <c:v>186</c:v>
                </c:pt>
                <c:pt idx="13">
                  <c:v>189.2</c:v>
                </c:pt>
                <c:pt idx="14">
                  <c:v>189.2</c:v>
                </c:pt>
                <c:pt idx="15">
                  <c:v>186.8</c:v>
                </c:pt>
                <c:pt idx="16">
                  <c:v>180.4</c:v>
                </c:pt>
                <c:pt idx="17">
                  <c:v>162.4</c:v>
                </c:pt>
                <c:pt idx="18">
                  <c:v>140</c:v>
                </c:pt>
                <c:pt idx="19">
                  <c:v>101.2</c:v>
                </c:pt>
                <c:pt idx="20">
                  <c:v>69.2</c:v>
                </c:pt>
                <c:pt idx="21">
                  <c:v>43.2</c:v>
                </c:pt>
                <c:pt idx="22">
                  <c:v>21.6</c:v>
                </c:pt>
                <c:pt idx="23">
                  <c:v>14.8</c:v>
                </c:pt>
                <c:pt idx="24">
                  <c:v>7.2</c:v>
                </c:pt>
                <c:pt idx="25">
                  <c:v>4</c:v>
                </c:pt>
                <c:pt idx="26">
                  <c:v>0.8</c:v>
                </c:pt>
                <c:pt idx="27">
                  <c:v>0.4</c:v>
                </c:pt>
                <c:pt idx="28">
                  <c:v>0</c:v>
                </c:pt>
                <c:pt idx="29">
                  <c:v>0</c:v>
                </c:pt>
              </c:numCache>
            </c:numRef>
          </c:yVal>
          <c:smooth val="1"/>
        </c:ser>
        <c:ser>
          <c:idx val="1"/>
          <c:order val="1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Марс!$B$2:$B$80</c:f>
              <c:numCache>
                <c:formatCode>General</c:formatCode>
                <c:ptCount val="79"/>
                <c:pt idx="0">
                  <c:v>0</c:v>
                </c:pt>
                <c:pt idx="1">
                  <c:v>13.3333333333333</c:v>
                </c:pt>
                <c:pt idx="2">
                  <c:v>28.333333333333282</c:v>
                </c:pt>
                <c:pt idx="3">
                  <c:v>38.3333333333333</c:v>
                </c:pt>
                <c:pt idx="4">
                  <c:v>48.3333333333333</c:v>
                </c:pt>
                <c:pt idx="5">
                  <c:v>56.666666666666664</c:v>
                </c:pt>
                <c:pt idx="6">
                  <c:v>66.1111111111111</c:v>
                </c:pt>
                <c:pt idx="7">
                  <c:v>76.1111111111111</c:v>
                </c:pt>
                <c:pt idx="8">
                  <c:v>88.888888888888815</c:v>
                </c:pt>
                <c:pt idx="9">
                  <c:v>97.777777777777757</c:v>
                </c:pt>
                <c:pt idx="10">
                  <c:v>105</c:v>
                </c:pt>
                <c:pt idx="11">
                  <c:v>115</c:v>
                </c:pt>
                <c:pt idx="12">
                  <c:v>119.44444444444404</c:v>
                </c:pt>
                <c:pt idx="13">
                  <c:v>122.222222222222</c:v>
                </c:pt>
                <c:pt idx="14">
                  <c:v>125</c:v>
                </c:pt>
                <c:pt idx="15">
                  <c:v>128.33333333333309</c:v>
                </c:pt>
                <c:pt idx="16">
                  <c:v>130</c:v>
                </c:pt>
                <c:pt idx="17">
                  <c:v>133.88888888888917</c:v>
                </c:pt>
                <c:pt idx="18">
                  <c:v>139.444444444444</c:v>
                </c:pt>
                <c:pt idx="19">
                  <c:v>146.11111111111092</c:v>
                </c:pt>
                <c:pt idx="20">
                  <c:v>152.77777777777791</c:v>
                </c:pt>
                <c:pt idx="21">
                  <c:v>158.88888888888917</c:v>
                </c:pt>
                <c:pt idx="22">
                  <c:v>167.77777777777791</c:v>
                </c:pt>
                <c:pt idx="23">
                  <c:v>171.11111111111092</c:v>
                </c:pt>
                <c:pt idx="24">
                  <c:v>178.88888888888917</c:v>
                </c:pt>
                <c:pt idx="25">
                  <c:v>186.66666666666691</c:v>
                </c:pt>
                <c:pt idx="26">
                  <c:v>193.88888888888917</c:v>
                </c:pt>
                <c:pt idx="27">
                  <c:v>202.222222222222</c:v>
                </c:pt>
                <c:pt idx="28">
                  <c:v>213.33333333333309</c:v>
                </c:pt>
                <c:pt idx="29">
                  <c:v>240</c:v>
                </c:pt>
                <c:pt idx="30">
                  <c:v>0</c:v>
                </c:pt>
                <c:pt idx="31">
                  <c:v>17.222222222222182</c:v>
                </c:pt>
                <c:pt idx="32">
                  <c:v>35.5555555555556</c:v>
                </c:pt>
                <c:pt idx="33">
                  <c:v>50.5555555555556</c:v>
                </c:pt>
                <c:pt idx="34">
                  <c:v>70.555555555555557</c:v>
                </c:pt>
                <c:pt idx="35">
                  <c:v>88.333333333333258</c:v>
                </c:pt>
                <c:pt idx="36">
                  <c:v>100</c:v>
                </c:pt>
                <c:pt idx="37">
                  <c:v>111.111111111111</c:v>
                </c:pt>
                <c:pt idx="38">
                  <c:v>117.77777777777796</c:v>
                </c:pt>
                <c:pt idx="39">
                  <c:v>122.77777777777796</c:v>
                </c:pt>
                <c:pt idx="40">
                  <c:v>126.111111111111</c:v>
                </c:pt>
                <c:pt idx="41">
                  <c:v>128.88888888888917</c:v>
                </c:pt>
                <c:pt idx="42">
                  <c:v>136.66666666666691</c:v>
                </c:pt>
                <c:pt idx="43">
                  <c:v>148.33333333333309</c:v>
                </c:pt>
                <c:pt idx="44">
                  <c:v>162.222222222222</c:v>
                </c:pt>
                <c:pt idx="45">
                  <c:v>168.88888888888917</c:v>
                </c:pt>
                <c:pt idx="46">
                  <c:v>176.66666666666691</c:v>
                </c:pt>
                <c:pt idx="47">
                  <c:v>191.11111111111092</c:v>
                </c:pt>
                <c:pt idx="48">
                  <c:v>199.444444444444</c:v>
                </c:pt>
                <c:pt idx="49">
                  <c:v>222.222222222222</c:v>
                </c:pt>
                <c:pt idx="50">
                  <c:v>240</c:v>
                </c:pt>
                <c:pt idx="51">
                  <c:v>0</c:v>
                </c:pt>
                <c:pt idx="52">
                  <c:v>40.5555555555556</c:v>
                </c:pt>
                <c:pt idx="53">
                  <c:v>58.3333333333333</c:v>
                </c:pt>
                <c:pt idx="54">
                  <c:v>77.2222222222222</c:v>
                </c:pt>
                <c:pt idx="55">
                  <c:v>94.444444444444443</c:v>
                </c:pt>
                <c:pt idx="56">
                  <c:v>106.111111111111</c:v>
                </c:pt>
                <c:pt idx="57">
                  <c:v>116.66666666666704</c:v>
                </c:pt>
                <c:pt idx="58">
                  <c:v>123.88888888888891</c:v>
                </c:pt>
                <c:pt idx="59">
                  <c:v>130.55555555555591</c:v>
                </c:pt>
                <c:pt idx="60">
                  <c:v>140.55555555555591</c:v>
                </c:pt>
                <c:pt idx="61">
                  <c:v>152.222222222222</c:v>
                </c:pt>
                <c:pt idx="62">
                  <c:v>166.66666666666691</c:v>
                </c:pt>
                <c:pt idx="63">
                  <c:v>180.55555555555591</c:v>
                </c:pt>
                <c:pt idx="64">
                  <c:v>200.55555555555591</c:v>
                </c:pt>
                <c:pt idx="65">
                  <c:v>240</c:v>
                </c:pt>
                <c:pt idx="66">
                  <c:v>0</c:v>
                </c:pt>
                <c:pt idx="67">
                  <c:v>31.6666666666667</c:v>
                </c:pt>
                <c:pt idx="68">
                  <c:v>63.3333333333333</c:v>
                </c:pt>
                <c:pt idx="69">
                  <c:v>87.777777777777757</c:v>
                </c:pt>
                <c:pt idx="70">
                  <c:v>107.77777777777796</c:v>
                </c:pt>
                <c:pt idx="71">
                  <c:v>117.222222222222</c:v>
                </c:pt>
                <c:pt idx="72">
                  <c:v>122.77777777777796</c:v>
                </c:pt>
                <c:pt idx="73">
                  <c:v>133.33333333333309</c:v>
                </c:pt>
                <c:pt idx="74">
                  <c:v>152.77777777777791</c:v>
                </c:pt>
                <c:pt idx="75">
                  <c:v>168.33333333333309</c:v>
                </c:pt>
                <c:pt idx="76">
                  <c:v>186.11111111111092</c:v>
                </c:pt>
                <c:pt idx="77">
                  <c:v>218.88888888888917</c:v>
                </c:pt>
                <c:pt idx="78">
                  <c:v>240</c:v>
                </c:pt>
              </c:numCache>
            </c:numRef>
          </c:xVal>
          <c:yVal>
            <c:numRef>
              <c:f>Марс!$D$2:$D$80</c:f>
              <c:numCache>
                <c:formatCode>General</c:formatCode>
                <c:ptCount val="79"/>
                <c:pt idx="30">
                  <c:v>0</c:v>
                </c:pt>
                <c:pt idx="31">
                  <c:v>0.8</c:v>
                </c:pt>
                <c:pt idx="32">
                  <c:v>4</c:v>
                </c:pt>
                <c:pt idx="33">
                  <c:v>12.8</c:v>
                </c:pt>
                <c:pt idx="34">
                  <c:v>32</c:v>
                </c:pt>
                <c:pt idx="35">
                  <c:v>56.8</c:v>
                </c:pt>
                <c:pt idx="36">
                  <c:v>84.8</c:v>
                </c:pt>
                <c:pt idx="37">
                  <c:v>110.8</c:v>
                </c:pt>
                <c:pt idx="38">
                  <c:v>122.4</c:v>
                </c:pt>
                <c:pt idx="39">
                  <c:v>127.2</c:v>
                </c:pt>
                <c:pt idx="40">
                  <c:v>127.6</c:v>
                </c:pt>
                <c:pt idx="41">
                  <c:v>124.4</c:v>
                </c:pt>
                <c:pt idx="42">
                  <c:v>112.4</c:v>
                </c:pt>
                <c:pt idx="43">
                  <c:v>78.8</c:v>
                </c:pt>
                <c:pt idx="44">
                  <c:v>39.6</c:v>
                </c:pt>
                <c:pt idx="45">
                  <c:v>25.6</c:v>
                </c:pt>
                <c:pt idx="46">
                  <c:v>14.8</c:v>
                </c:pt>
                <c:pt idx="47">
                  <c:v>3.2</c:v>
                </c:pt>
                <c:pt idx="48">
                  <c:v>1.2</c:v>
                </c:pt>
                <c:pt idx="49">
                  <c:v>0.4</c:v>
                </c:pt>
                <c:pt idx="50">
                  <c:v>0</c:v>
                </c:pt>
              </c:numCache>
            </c:numRef>
          </c:yVal>
          <c:smooth val="1"/>
        </c:ser>
        <c:ser>
          <c:idx val="2"/>
          <c:order val="2"/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Марс!$B$2:$B$80</c:f>
              <c:numCache>
                <c:formatCode>General</c:formatCode>
                <c:ptCount val="79"/>
                <c:pt idx="0">
                  <c:v>0</c:v>
                </c:pt>
                <c:pt idx="1">
                  <c:v>13.3333333333333</c:v>
                </c:pt>
                <c:pt idx="2">
                  <c:v>28.333333333333282</c:v>
                </c:pt>
                <c:pt idx="3">
                  <c:v>38.3333333333333</c:v>
                </c:pt>
                <c:pt idx="4">
                  <c:v>48.3333333333333</c:v>
                </c:pt>
                <c:pt idx="5">
                  <c:v>56.666666666666664</c:v>
                </c:pt>
                <c:pt idx="6">
                  <c:v>66.1111111111111</c:v>
                </c:pt>
                <c:pt idx="7">
                  <c:v>76.1111111111111</c:v>
                </c:pt>
                <c:pt idx="8">
                  <c:v>88.888888888888815</c:v>
                </c:pt>
                <c:pt idx="9">
                  <c:v>97.777777777777757</c:v>
                </c:pt>
                <c:pt idx="10">
                  <c:v>105</c:v>
                </c:pt>
                <c:pt idx="11">
                  <c:v>115</c:v>
                </c:pt>
                <c:pt idx="12">
                  <c:v>119.44444444444404</c:v>
                </c:pt>
                <c:pt idx="13">
                  <c:v>122.222222222222</c:v>
                </c:pt>
                <c:pt idx="14">
                  <c:v>125</c:v>
                </c:pt>
                <c:pt idx="15">
                  <c:v>128.33333333333309</c:v>
                </c:pt>
                <c:pt idx="16">
                  <c:v>130</c:v>
                </c:pt>
                <c:pt idx="17">
                  <c:v>133.88888888888917</c:v>
                </c:pt>
                <c:pt idx="18">
                  <c:v>139.444444444444</c:v>
                </c:pt>
                <c:pt idx="19">
                  <c:v>146.11111111111092</c:v>
                </c:pt>
                <c:pt idx="20">
                  <c:v>152.77777777777791</c:v>
                </c:pt>
                <c:pt idx="21">
                  <c:v>158.88888888888917</c:v>
                </c:pt>
                <c:pt idx="22">
                  <c:v>167.77777777777791</c:v>
                </c:pt>
                <c:pt idx="23">
                  <c:v>171.11111111111092</c:v>
                </c:pt>
                <c:pt idx="24">
                  <c:v>178.88888888888917</c:v>
                </c:pt>
                <c:pt idx="25">
                  <c:v>186.66666666666691</c:v>
                </c:pt>
                <c:pt idx="26">
                  <c:v>193.88888888888917</c:v>
                </c:pt>
                <c:pt idx="27">
                  <c:v>202.222222222222</c:v>
                </c:pt>
                <c:pt idx="28">
                  <c:v>213.33333333333309</c:v>
                </c:pt>
                <c:pt idx="29">
                  <c:v>240</c:v>
                </c:pt>
                <c:pt idx="30">
                  <c:v>0</c:v>
                </c:pt>
                <c:pt idx="31">
                  <c:v>17.222222222222182</c:v>
                </c:pt>
                <c:pt idx="32">
                  <c:v>35.5555555555556</c:v>
                </c:pt>
                <c:pt idx="33">
                  <c:v>50.5555555555556</c:v>
                </c:pt>
                <c:pt idx="34">
                  <c:v>70.555555555555557</c:v>
                </c:pt>
                <c:pt idx="35">
                  <c:v>88.333333333333258</c:v>
                </c:pt>
                <c:pt idx="36">
                  <c:v>100</c:v>
                </c:pt>
                <c:pt idx="37">
                  <c:v>111.111111111111</c:v>
                </c:pt>
                <c:pt idx="38">
                  <c:v>117.77777777777796</c:v>
                </c:pt>
                <c:pt idx="39">
                  <c:v>122.77777777777796</c:v>
                </c:pt>
                <c:pt idx="40">
                  <c:v>126.111111111111</c:v>
                </c:pt>
                <c:pt idx="41">
                  <c:v>128.88888888888917</c:v>
                </c:pt>
                <c:pt idx="42">
                  <c:v>136.66666666666691</c:v>
                </c:pt>
                <c:pt idx="43">
                  <c:v>148.33333333333309</c:v>
                </c:pt>
                <c:pt idx="44">
                  <c:v>162.222222222222</c:v>
                </c:pt>
                <c:pt idx="45">
                  <c:v>168.88888888888917</c:v>
                </c:pt>
                <c:pt idx="46">
                  <c:v>176.66666666666691</c:v>
                </c:pt>
                <c:pt idx="47">
                  <c:v>191.11111111111092</c:v>
                </c:pt>
                <c:pt idx="48">
                  <c:v>199.444444444444</c:v>
                </c:pt>
                <c:pt idx="49">
                  <c:v>222.222222222222</c:v>
                </c:pt>
                <c:pt idx="50">
                  <c:v>240</c:v>
                </c:pt>
                <c:pt idx="51">
                  <c:v>0</c:v>
                </c:pt>
                <c:pt idx="52">
                  <c:v>40.5555555555556</c:v>
                </c:pt>
                <c:pt idx="53">
                  <c:v>58.3333333333333</c:v>
                </c:pt>
                <c:pt idx="54">
                  <c:v>77.2222222222222</c:v>
                </c:pt>
                <c:pt idx="55">
                  <c:v>94.444444444444443</c:v>
                </c:pt>
                <c:pt idx="56">
                  <c:v>106.111111111111</c:v>
                </c:pt>
                <c:pt idx="57">
                  <c:v>116.66666666666704</c:v>
                </c:pt>
                <c:pt idx="58">
                  <c:v>123.88888888888891</c:v>
                </c:pt>
                <c:pt idx="59">
                  <c:v>130.55555555555591</c:v>
                </c:pt>
                <c:pt idx="60">
                  <c:v>140.55555555555591</c:v>
                </c:pt>
                <c:pt idx="61">
                  <c:v>152.222222222222</c:v>
                </c:pt>
                <c:pt idx="62">
                  <c:v>166.66666666666691</c:v>
                </c:pt>
                <c:pt idx="63">
                  <c:v>180.55555555555591</c:v>
                </c:pt>
                <c:pt idx="64">
                  <c:v>200.55555555555591</c:v>
                </c:pt>
                <c:pt idx="65">
                  <c:v>240</c:v>
                </c:pt>
                <c:pt idx="66">
                  <c:v>0</c:v>
                </c:pt>
                <c:pt idx="67">
                  <c:v>31.6666666666667</c:v>
                </c:pt>
                <c:pt idx="68">
                  <c:v>63.3333333333333</c:v>
                </c:pt>
                <c:pt idx="69">
                  <c:v>87.777777777777757</c:v>
                </c:pt>
                <c:pt idx="70">
                  <c:v>107.77777777777796</c:v>
                </c:pt>
                <c:pt idx="71">
                  <c:v>117.222222222222</c:v>
                </c:pt>
                <c:pt idx="72">
                  <c:v>122.77777777777796</c:v>
                </c:pt>
                <c:pt idx="73">
                  <c:v>133.33333333333309</c:v>
                </c:pt>
                <c:pt idx="74">
                  <c:v>152.77777777777791</c:v>
                </c:pt>
                <c:pt idx="75">
                  <c:v>168.33333333333309</c:v>
                </c:pt>
                <c:pt idx="76">
                  <c:v>186.11111111111092</c:v>
                </c:pt>
                <c:pt idx="77">
                  <c:v>218.88888888888917</c:v>
                </c:pt>
                <c:pt idx="78">
                  <c:v>240</c:v>
                </c:pt>
              </c:numCache>
            </c:numRef>
          </c:xVal>
          <c:yVal>
            <c:numRef>
              <c:f>Марс!$E$2:$E$80</c:f>
              <c:numCache>
                <c:formatCode>General</c:formatCode>
                <c:ptCount val="79"/>
                <c:pt idx="51">
                  <c:v>0</c:v>
                </c:pt>
                <c:pt idx="52">
                  <c:v>0.4</c:v>
                </c:pt>
                <c:pt idx="53">
                  <c:v>3.6</c:v>
                </c:pt>
                <c:pt idx="54">
                  <c:v>9.2000000000000011</c:v>
                </c:pt>
                <c:pt idx="55">
                  <c:v>20</c:v>
                </c:pt>
                <c:pt idx="56">
                  <c:v>28.4</c:v>
                </c:pt>
                <c:pt idx="57">
                  <c:v>33.200000000000003</c:v>
                </c:pt>
                <c:pt idx="58">
                  <c:v>34.4</c:v>
                </c:pt>
                <c:pt idx="59">
                  <c:v>32</c:v>
                </c:pt>
                <c:pt idx="60">
                  <c:v>23.2</c:v>
                </c:pt>
                <c:pt idx="61">
                  <c:v>14</c:v>
                </c:pt>
                <c:pt idx="62">
                  <c:v>4.8</c:v>
                </c:pt>
                <c:pt idx="63">
                  <c:v>1.6</c:v>
                </c:pt>
                <c:pt idx="64">
                  <c:v>0</c:v>
                </c:pt>
                <c:pt idx="65">
                  <c:v>0</c:v>
                </c:pt>
              </c:numCache>
            </c:numRef>
          </c:yVal>
          <c:smooth val="1"/>
        </c:ser>
        <c:ser>
          <c:idx val="3"/>
          <c:order val="3"/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Марс!$B$2:$B$80</c:f>
              <c:numCache>
                <c:formatCode>General</c:formatCode>
                <c:ptCount val="79"/>
                <c:pt idx="0">
                  <c:v>0</c:v>
                </c:pt>
                <c:pt idx="1">
                  <c:v>13.3333333333333</c:v>
                </c:pt>
                <c:pt idx="2">
                  <c:v>28.333333333333282</c:v>
                </c:pt>
                <c:pt idx="3">
                  <c:v>38.3333333333333</c:v>
                </c:pt>
                <c:pt idx="4">
                  <c:v>48.3333333333333</c:v>
                </c:pt>
                <c:pt idx="5">
                  <c:v>56.666666666666664</c:v>
                </c:pt>
                <c:pt idx="6">
                  <c:v>66.1111111111111</c:v>
                </c:pt>
                <c:pt idx="7">
                  <c:v>76.1111111111111</c:v>
                </c:pt>
                <c:pt idx="8">
                  <c:v>88.888888888888815</c:v>
                </c:pt>
                <c:pt idx="9">
                  <c:v>97.777777777777757</c:v>
                </c:pt>
                <c:pt idx="10">
                  <c:v>105</c:v>
                </c:pt>
                <c:pt idx="11">
                  <c:v>115</c:v>
                </c:pt>
                <c:pt idx="12">
                  <c:v>119.44444444444404</c:v>
                </c:pt>
                <c:pt idx="13">
                  <c:v>122.222222222222</c:v>
                </c:pt>
                <c:pt idx="14">
                  <c:v>125</c:v>
                </c:pt>
                <c:pt idx="15">
                  <c:v>128.33333333333309</c:v>
                </c:pt>
                <c:pt idx="16">
                  <c:v>130</c:v>
                </c:pt>
                <c:pt idx="17">
                  <c:v>133.88888888888917</c:v>
                </c:pt>
                <c:pt idx="18">
                  <c:v>139.444444444444</c:v>
                </c:pt>
                <c:pt idx="19">
                  <c:v>146.11111111111092</c:v>
                </c:pt>
                <c:pt idx="20">
                  <c:v>152.77777777777791</c:v>
                </c:pt>
                <c:pt idx="21">
                  <c:v>158.88888888888917</c:v>
                </c:pt>
                <c:pt idx="22">
                  <c:v>167.77777777777791</c:v>
                </c:pt>
                <c:pt idx="23">
                  <c:v>171.11111111111092</c:v>
                </c:pt>
                <c:pt idx="24">
                  <c:v>178.88888888888917</c:v>
                </c:pt>
                <c:pt idx="25">
                  <c:v>186.66666666666691</c:v>
                </c:pt>
                <c:pt idx="26">
                  <c:v>193.88888888888917</c:v>
                </c:pt>
                <c:pt idx="27">
                  <c:v>202.222222222222</c:v>
                </c:pt>
                <c:pt idx="28">
                  <c:v>213.33333333333309</c:v>
                </c:pt>
                <c:pt idx="29">
                  <c:v>240</c:v>
                </c:pt>
                <c:pt idx="30">
                  <c:v>0</c:v>
                </c:pt>
                <c:pt idx="31">
                  <c:v>17.222222222222182</c:v>
                </c:pt>
                <c:pt idx="32">
                  <c:v>35.5555555555556</c:v>
                </c:pt>
                <c:pt idx="33">
                  <c:v>50.5555555555556</c:v>
                </c:pt>
                <c:pt idx="34">
                  <c:v>70.555555555555557</c:v>
                </c:pt>
                <c:pt idx="35">
                  <c:v>88.333333333333258</c:v>
                </c:pt>
                <c:pt idx="36">
                  <c:v>100</c:v>
                </c:pt>
                <c:pt idx="37">
                  <c:v>111.111111111111</c:v>
                </c:pt>
                <c:pt idx="38">
                  <c:v>117.77777777777796</c:v>
                </c:pt>
                <c:pt idx="39">
                  <c:v>122.77777777777796</c:v>
                </c:pt>
                <c:pt idx="40">
                  <c:v>126.111111111111</c:v>
                </c:pt>
                <c:pt idx="41">
                  <c:v>128.88888888888917</c:v>
                </c:pt>
                <c:pt idx="42">
                  <c:v>136.66666666666691</c:v>
                </c:pt>
                <c:pt idx="43">
                  <c:v>148.33333333333309</c:v>
                </c:pt>
                <c:pt idx="44">
                  <c:v>162.222222222222</c:v>
                </c:pt>
                <c:pt idx="45">
                  <c:v>168.88888888888917</c:v>
                </c:pt>
                <c:pt idx="46">
                  <c:v>176.66666666666691</c:v>
                </c:pt>
                <c:pt idx="47">
                  <c:v>191.11111111111092</c:v>
                </c:pt>
                <c:pt idx="48">
                  <c:v>199.444444444444</c:v>
                </c:pt>
                <c:pt idx="49">
                  <c:v>222.222222222222</c:v>
                </c:pt>
                <c:pt idx="50">
                  <c:v>240</c:v>
                </c:pt>
                <c:pt idx="51">
                  <c:v>0</c:v>
                </c:pt>
                <c:pt idx="52">
                  <c:v>40.5555555555556</c:v>
                </c:pt>
                <c:pt idx="53">
                  <c:v>58.3333333333333</c:v>
                </c:pt>
                <c:pt idx="54">
                  <c:v>77.2222222222222</c:v>
                </c:pt>
                <c:pt idx="55">
                  <c:v>94.444444444444443</c:v>
                </c:pt>
                <c:pt idx="56">
                  <c:v>106.111111111111</c:v>
                </c:pt>
                <c:pt idx="57">
                  <c:v>116.66666666666704</c:v>
                </c:pt>
                <c:pt idx="58">
                  <c:v>123.88888888888891</c:v>
                </c:pt>
                <c:pt idx="59">
                  <c:v>130.55555555555591</c:v>
                </c:pt>
                <c:pt idx="60">
                  <c:v>140.55555555555591</c:v>
                </c:pt>
                <c:pt idx="61">
                  <c:v>152.222222222222</c:v>
                </c:pt>
                <c:pt idx="62">
                  <c:v>166.66666666666691</c:v>
                </c:pt>
                <c:pt idx="63">
                  <c:v>180.55555555555591</c:v>
                </c:pt>
                <c:pt idx="64">
                  <c:v>200.55555555555591</c:v>
                </c:pt>
                <c:pt idx="65">
                  <c:v>240</c:v>
                </c:pt>
                <c:pt idx="66">
                  <c:v>0</c:v>
                </c:pt>
                <c:pt idx="67">
                  <c:v>31.6666666666667</c:v>
                </c:pt>
                <c:pt idx="68">
                  <c:v>63.3333333333333</c:v>
                </c:pt>
                <c:pt idx="69">
                  <c:v>87.777777777777757</c:v>
                </c:pt>
                <c:pt idx="70">
                  <c:v>107.77777777777796</c:v>
                </c:pt>
                <c:pt idx="71">
                  <c:v>117.222222222222</c:v>
                </c:pt>
                <c:pt idx="72">
                  <c:v>122.77777777777796</c:v>
                </c:pt>
                <c:pt idx="73">
                  <c:v>133.33333333333309</c:v>
                </c:pt>
                <c:pt idx="74">
                  <c:v>152.77777777777791</c:v>
                </c:pt>
                <c:pt idx="75">
                  <c:v>168.33333333333309</c:v>
                </c:pt>
                <c:pt idx="76">
                  <c:v>186.11111111111092</c:v>
                </c:pt>
                <c:pt idx="77">
                  <c:v>218.88888888888917</c:v>
                </c:pt>
                <c:pt idx="78">
                  <c:v>240</c:v>
                </c:pt>
              </c:numCache>
            </c:numRef>
          </c:xVal>
          <c:yVal>
            <c:numRef>
              <c:f>Марс!$F$2:$F$80</c:f>
              <c:numCache>
                <c:formatCode>General</c:formatCode>
                <c:ptCount val="79"/>
                <c:pt idx="66">
                  <c:v>0</c:v>
                </c:pt>
                <c:pt idx="67">
                  <c:v>0.8</c:v>
                </c:pt>
                <c:pt idx="68">
                  <c:v>2.4</c:v>
                </c:pt>
                <c:pt idx="69">
                  <c:v>6.4</c:v>
                </c:pt>
                <c:pt idx="70">
                  <c:v>11.2</c:v>
                </c:pt>
                <c:pt idx="71">
                  <c:v>12.8</c:v>
                </c:pt>
                <c:pt idx="72">
                  <c:v>12.8</c:v>
                </c:pt>
                <c:pt idx="73">
                  <c:v>11.6</c:v>
                </c:pt>
                <c:pt idx="74">
                  <c:v>6</c:v>
                </c:pt>
                <c:pt idx="75">
                  <c:v>2</c:v>
                </c:pt>
                <c:pt idx="76">
                  <c:v>0.4</c:v>
                </c:pt>
                <c:pt idx="77">
                  <c:v>0</c:v>
                </c:pt>
                <c:pt idx="78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351616"/>
        <c:axId val="102353152"/>
      </c:scatterChart>
      <c:valAx>
        <c:axId val="102351616"/>
        <c:scaling>
          <c:orientation val="minMax"/>
          <c:max val="240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2353152"/>
        <c:crosses val="autoZero"/>
        <c:crossBetween val="midCat"/>
        <c:majorUnit val="40"/>
      </c:valAx>
      <c:valAx>
        <c:axId val="102353152"/>
        <c:scaling>
          <c:orientation val="minMax"/>
          <c:max val="35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351616"/>
        <c:crosses val="autoZero"/>
        <c:crossBetween val="midCat"/>
        <c:majorUnit val="50"/>
      </c:valAx>
      <c:spPr>
        <a:solidFill>
          <a:schemeClr val="accent2">
            <a:lumMod val="40000"/>
            <a:lumOff val="60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Марс!$L$2:$L$33</c:f>
              <c:numCache>
                <c:formatCode>General</c:formatCode>
                <c:ptCount val="32"/>
                <c:pt idx="0">
                  <c:v>0</c:v>
                </c:pt>
                <c:pt idx="1">
                  <c:v>18.032786885245883</c:v>
                </c:pt>
                <c:pt idx="2">
                  <c:v>43.606557377049199</c:v>
                </c:pt>
                <c:pt idx="3">
                  <c:v>67.213114754098427</c:v>
                </c:pt>
                <c:pt idx="4">
                  <c:v>72.459016393442582</c:v>
                </c:pt>
                <c:pt idx="5">
                  <c:v>90.163934426229488</c:v>
                </c:pt>
                <c:pt idx="6">
                  <c:v>104.91803278688492</c:v>
                </c:pt>
                <c:pt idx="7">
                  <c:v>117.70491803278701</c:v>
                </c:pt>
                <c:pt idx="8">
                  <c:v>124.26229508196708</c:v>
                </c:pt>
                <c:pt idx="9">
                  <c:v>125.90163934426199</c:v>
                </c:pt>
                <c:pt idx="10">
                  <c:v>128.19672131147507</c:v>
                </c:pt>
                <c:pt idx="11">
                  <c:v>131.47540983606601</c:v>
                </c:pt>
                <c:pt idx="12">
                  <c:v>140.3278688524592</c:v>
                </c:pt>
                <c:pt idx="13">
                  <c:v>149.180327868852</c:v>
                </c:pt>
                <c:pt idx="14">
                  <c:v>0</c:v>
                </c:pt>
                <c:pt idx="15">
                  <c:v>77.704918032786836</c:v>
                </c:pt>
                <c:pt idx="16">
                  <c:v>81.639344262295083</c:v>
                </c:pt>
                <c:pt idx="17">
                  <c:v>96.065573770491724</c:v>
                </c:pt>
                <c:pt idx="18">
                  <c:v>104.590163934426</c:v>
                </c:pt>
                <c:pt idx="19">
                  <c:v>114.09836065573802</c:v>
                </c:pt>
                <c:pt idx="20">
                  <c:v>119.016393442623</c:v>
                </c:pt>
                <c:pt idx="21">
                  <c:v>121.31147540983602</c:v>
                </c:pt>
                <c:pt idx="22">
                  <c:v>124.26229508196708</c:v>
                </c:pt>
                <c:pt idx="23">
                  <c:v>136.393442622951</c:v>
                </c:pt>
                <c:pt idx="24">
                  <c:v>149.83606557376999</c:v>
                </c:pt>
                <c:pt idx="25">
                  <c:v>0</c:v>
                </c:pt>
                <c:pt idx="26">
                  <c:v>94.754098360655689</c:v>
                </c:pt>
                <c:pt idx="27">
                  <c:v>100.32786885245892</c:v>
                </c:pt>
                <c:pt idx="28">
                  <c:v>107.21311475409804</c:v>
                </c:pt>
                <c:pt idx="29">
                  <c:v>110.49180327868902</c:v>
                </c:pt>
                <c:pt idx="30">
                  <c:v>128.19672131147507</c:v>
                </c:pt>
                <c:pt idx="31">
                  <c:v>149.180327868852</c:v>
                </c:pt>
              </c:numCache>
            </c:numRef>
          </c:xVal>
          <c:yVal>
            <c:numRef>
              <c:f>Марс!$M$2:$M$33</c:f>
              <c:numCache>
                <c:formatCode>General</c:formatCode>
                <c:ptCount val="32"/>
                <c:pt idx="0">
                  <c:v>-2.4822695035460998E-3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0.26560283687943298</c:v>
                </c:pt>
                <c:pt idx="6">
                  <c:v>0.75460992907801461</c:v>
                </c:pt>
                <c:pt idx="7">
                  <c:v>1.2460992907801391</c:v>
                </c:pt>
                <c:pt idx="8">
                  <c:v>1.3776595744680906</c:v>
                </c:pt>
                <c:pt idx="9">
                  <c:v>1.3900709219858214</c:v>
                </c:pt>
                <c:pt idx="10">
                  <c:v>1.3950354609929101</c:v>
                </c:pt>
                <c:pt idx="11">
                  <c:v>1.3925531914893601</c:v>
                </c:pt>
                <c:pt idx="12">
                  <c:v>1.3950354609929101</c:v>
                </c:pt>
                <c:pt idx="13">
                  <c:v>1.3925531914893601</c:v>
                </c:pt>
              </c:numCache>
            </c:numRef>
          </c:yVal>
          <c:smooth val="1"/>
        </c:ser>
        <c:ser>
          <c:idx val="1"/>
          <c:order val="1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Марс!$L$2:$L$33</c:f>
              <c:numCache>
                <c:formatCode>General</c:formatCode>
                <c:ptCount val="32"/>
                <c:pt idx="0">
                  <c:v>0</c:v>
                </c:pt>
                <c:pt idx="1">
                  <c:v>18.032786885245883</c:v>
                </c:pt>
                <c:pt idx="2">
                  <c:v>43.606557377049199</c:v>
                </c:pt>
                <c:pt idx="3">
                  <c:v>67.213114754098427</c:v>
                </c:pt>
                <c:pt idx="4">
                  <c:v>72.459016393442582</c:v>
                </c:pt>
                <c:pt idx="5">
                  <c:v>90.163934426229488</c:v>
                </c:pt>
                <c:pt idx="6">
                  <c:v>104.91803278688492</c:v>
                </c:pt>
                <c:pt idx="7">
                  <c:v>117.70491803278701</c:v>
                </c:pt>
                <c:pt idx="8">
                  <c:v>124.26229508196708</c:v>
                </c:pt>
                <c:pt idx="9">
                  <c:v>125.90163934426199</c:v>
                </c:pt>
                <c:pt idx="10">
                  <c:v>128.19672131147507</c:v>
                </c:pt>
                <c:pt idx="11">
                  <c:v>131.47540983606601</c:v>
                </c:pt>
                <c:pt idx="12">
                  <c:v>140.3278688524592</c:v>
                </c:pt>
                <c:pt idx="13">
                  <c:v>149.180327868852</c:v>
                </c:pt>
                <c:pt idx="14">
                  <c:v>0</c:v>
                </c:pt>
                <c:pt idx="15">
                  <c:v>77.704918032786836</c:v>
                </c:pt>
                <c:pt idx="16">
                  <c:v>81.639344262295083</c:v>
                </c:pt>
                <c:pt idx="17">
                  <c:v>96.065573770491724</c:v>
                </c:pt>
                <c:pt idx="18">
                  <c:v>104.590163934426</c:v>
                </c:pt>
                <c:pt idx="19">
                  <c:v>114.09836065573802</c:v>
                </c:pt>
                <c:pt idx="20">
                  <c:v>119.016393442623</c:v>
                </c:pt>
                <c:pt idx="21">
                  <c:v>121.31147540983602</c:v>
                </c:pt>
                <c:pt idx="22">
                  <c:v>124.26229508196708</c:v>
                </c:pt>
                <c:pt idx="23">
                  <c:v>136.393442622951</c:v>
                </c:pt>
                <c:pt idx="24">
                  <c:v>149.83606557376999</c:v>
                </c:pt>
                <c:pt idx="25">
                  <c:v>0</c:v>
                </c:pt>
                <c:pt idx="26">
                  <c:v>94.754098360655689</c:v>
                </c:pt>
                <c:pt idx="27">
                  <c:v>100.32786885245892</c:v>
                </c:pt>
                <c:pt idx="28">
                  <c:v>107.21311475409804</c:v>
                </c:pt>
                <c:pt idx="29">
                  <c:v>110.49180327868902</c:v>
                </c:pt>
                <c:pt idx="30">
                  <c:v>128.19672131147507</c:v>
                </c:pt>
                <c:pt idx="31">
                  <c:v>149.180327868852</c:v>
                </c:pt>
              </c:numCache>
            </c:numRef>
          </c:xVal>
          <c:yVal>
            <c:numRef>
              <c:f>Марс!$N$2:$N$33</c:f>
              <c:numCache>
                <c:formatCode>General</c:formatCode>
                <c:ptCount val="32"/>
                <c:pt idx="14">
                  <c:v>-2.4822695035460998E-3</c:v>
                </c:pt>
                <c:pt idx="15">
                  <c:v>0</c:v>
                </c:pt>
                <c:pt idx="16">
                  <c:v>2.7304964539007111E-2</c:v>
                </c:pt>
                <c:pt idx="17">
                  <c:v>0.22340425531914901</c:v>
                </c:pt>
                <c:pt idx="18">
                  <c:v>0.42198581560283732</c:v>
                </c:pt>
                <c:pt idx="19">
                  <c:v>0.6453900709219863</c:v>
                </c:pt>
                <c:pt idx="20">
                  <c:v>0.72234042553191502</c:v>
                </c:pt>
                <c:pt idx="21">
                  <c:v>0.74964539007092235</c:v>
                </c:pt>
                <c:pt idx="22">
                  <c:v>0.76453900709219935</c:v>
                </c:pt>
                <c:pt idx="23">
                  <c:v>0.76702127659574593</c:v>
                </c:pt>
                <c:pt idx="24">
                  <c:v>0.76702127659574593</c:v>
                </c:pt>
              </c:numCache>
            </c:numRef>
          </c:yVal>
          <c:smooth val="1"/>
        </c:ser>
        <c:ser>
          <c:idx val="2"/>
          <c:order val="2"/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Марс!$L$2:$L$33</c:f>
              <c:numCache>
                <c:formatCode>General</c:formatCode>
                <c:ptCount val="32"/>
                <c:pt idx="0">
                  <c:v>0</c:v>
                </c:pt>
                <c:pt idx="1">
                  <c:v>18.032786885245883</c:v>
                </c:pt>
                <c:pt idx="2">
                  <c:v>43.606557377049199</c:v>
                </c:pt>
                <c:pt idx="3">
                  <c:v>67.213114754098427</c:v>
                </c:pt>
                <c:pt idx="4">
                  <c:v>72.459016393442582</c:v>
                </c:pt>
                <c:pt idx="5">
                  <c:v>90.163934426229488</c:v>
                </c:pt>
                <c:pt idx="6">
                  <c:v>104.91803278688492</c:v>
                </c:pt>
                <c:pt idx="7">
                  <c:v>117.70491803278701</c:v>
                </c:pt>
                <c:pt idx="8">
                  <c:v>124.26229508196708</c:v>
                </c:pt>
                <c:pt idx="9">
                  <c:v>125.90163934426199</c:v>
                </c:pt>
                <c:pt idx="10">
                  <c:v>128.19672131147507</c:v>
                </c:pt>
                <c:pt idx="11">
                  <c:v>131.47540983606601</c:v>
                </c:pt>
                <c:pt idx="12">
                  <c:v>140.3278688524592</c:v>
                </c:pt>
                <c:pt idx="13">
                  <c:v>149.180327868852</c:v>
                </c:pt>
                <c:pt idx="14">
                  <c:v>0</c:v>
                </c:pt>
                <c:pt idx="15">
                  <c:v>77.704918032786836</c:v>
                </c:pt>
                <c:pt idx="16">
                  <c:v>81.639344262295083</c:v>
                </c:pt>
                <c:pt idx="17">
                  <c:v>96.065573770491724</c:v>
                </c:pt>
                <c:pt idx="18">
                  <c:v>104.590163934426</c:v>
                </c:pt>
                <c:pt idx="19">
                  <c:v>114.09836065573802</c:v>
                </c:pt>
                <c:pt idx="20">
                  <c:v>119.016393442623</c:v>
                </c:pt>
                <c:pt idx="21">
                  <c:v>121.31147540983602</c:v>
                </c:pt>
                <c:pt idx="22">
                  <c:v>124.26229508196708</c:v>
                </c:pt>
                <c:pt idx="23">
                  <c:v>136.393442622951</c:v>
                </c:pt>
                <c:pt idx="24">
                  <c:v>149.83606557376999</c:v>
                </c:pt>
                <c:pt idx="25">
                  <c:v>0</c:v>
                </c:pt>
                <c:pt idx="26">
                  <c:v>94.754098360655689</c:v>
                </c:pt>
                <c:pt idx="27">
                  <c:v>100.32786885245892</c:v>
                </c:pt>
                <c:pt idx="28">
                  <c:v>107.21311475409804</c:v>
                </c:pt>
                <c:pt idx="29">
                  <c:v>110.49180327868902</c:v>
                </c:pt>
                <c:pt idx="30">
                  <c:v>128.19672131147507</c:v>
                </c:pt>
                <c:pt idx="31">
                  <c:v>149.180327868852</c:v>
                </c:pt>
              </c:numCache>
            </c:numRef>
          </c:xVal>
          <c:yVal>
            <c:numRef>
              <c:f>Марс!$O$2:$O$33</c:f>
              <c:numCache>
                <c:formatCode>General</c:formatCode>
                <c:ptCount val="32"/>
                <c:pt idx="25">
                  <c:v>-2.4822695035460998E-3</c:v>
                </c:pt>
                <c:pt idx="26">
                  <c:v>0</c:v>
                </c:pt>
                <c:pt idx="27">
                  <c:v>7.4468085106383043E-3</c:v>
                </c:pt>
                <c:pt idx="28">
                  <c:v>2.2340425531914902E-2</c:v>
                </c:pt>
                <c:pt idx="29">
                  <c:v>2.4822695035460998E-2</c:v>
                </c:pt>
                <c:pt idx="30">
                  <c:v>2.978723404255321E-2</c:v>
                </c:pt>
                <c:pt idx="31">
                  <c:v>2.7304964539007111E-2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266048"/>
        <c:axId val="109267584"/>
      </c:scatterChart>
      <c:valAx>
        <c:axId val="1092660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9267584"/>
        <c:crosses val="autoZero"/>
        <c:crossBetween val="midCat"/>
      </c:valAx>
      <c:valAx>
        <c:axId val="109267584"/>
        <c:scaling>
          <c:orientation val="minMax"/>
          <c:max val="1.4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266048"/>
        <c:crosses val="autoZero"/>
        <c:crossBetween val="midCat"/>
      </c:valAx>
      <c:spPr>
        <a:solidFill>
          <a:schemeClr val="accent1">
            <a:lumMod val="40000"/>
            <a:lumOff val="60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342846729011948E-2"/>
          <c:y val="3.5277777777777818E-2"/>
          <c:w val="0.85063019036239151"/>
          <c:h val="0.88643232323232257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Марс!$L$2:$L$28</c:f>
              <c:numCache>
                <c:formatCode>General</c:formatCode>
                <c:ptCount val="27"/>
                <c:pt idx="0">
                  <c:v>0</c:v>
                </c:pt>
                <c:pt idx="1">
                  <c:v>18.032786885245883</c:v>
                </c:pt>
                <c:pt idx="2">
                  <c:v>43.606557377049199</c:v>
                </c:pt>
                <c:pt idx="3">
                  <c:v>67.213114754098427</c:v>
                </c:pt>
                <c:pt idx="4">
                  <c:v>72.459016393442582</c:v>
                </c:pt>
                <c:pt idx="5">
                  <c:v>90.163934426229488</c:v>
                </c:pt>
                <c:pt idx="6">
                  <c:v>104.91803278688492</c:v>
                </c:pt>
                <c:pt idx="7">
                  <c:v>117.70491803278701</c:v>
                </c:pt>
                <c:pt idx="8">
                  <c:v>124.26229508196708</c:v>
                </c:pt>
                <c:pt idx="9">
                  <c:v>125.90163934426199</c:v>
                </c:pt>
                <c:pt idx="10">
                  <c:v>128.19672131147507</c:v>
                </c:pt>
                <c:pt idx="11">
                  <c:v>131.47540983606601</c:v>
                </c:pt>
                <c:pt idx="12">
                  <c:v>140.3278688524592</c:v>
                </c:pt>
                <c:pt idx="13">
                  <c:v>149.180327868852</c:v>
                </c:pt>
                <c:pt idx="14">
                  <c:v>0</c:v>
                </c:pt>
                <c:pt idx="15">
                  <c:v>77.704918032786836</c:v>
                </c:pt>
                <c:pt idx="16">
                  <c:v>81.639344262295083</c:v>
                </c:pt>
                <c:pt idx="17">
                  <c:v>96.065573770491724</c:v>
                </c:pt>
                <c:pt idx="18">
                  <c:v>104.590163934426</c:v>
                </c:pt>
                <c:pt idx="19">
                  <c:v>114.09836065573802</c:v>
                </c:pt>
                <c:pt idx="20">
                  <c:v>119.016393442623</c:v>
                </c:pt>
                <c:pt idx="21">
                  <c:v>121.31147540983602</c:v>
                </c:pt>
                <c:pt idx="22">
                  <c:v>124.26229508196708</c:v>
                </c:pt>
                <c:pt idx="23">
                  <c:v>136.393442622951</c:v>
                </c:pt>
                <c:pt idx="24">
                  <c:v>149.83606557376999</c:v>
                </c:pt>
                <c:pt idx="25">
                  <c:v>0</c:v>
                </c:pt>
                <c:pt idx="26">
                  <c:v>94.754098360655689</c:v>
                </c:pt>
              </c:numCache>
            </c:numRef>
          </c:xVal>
          <c:yVal>
            <c:numRef>
              <c:f>Марс!$M$2:$M$28</c:f>
              <c:numCache>
                <c:formatCode>General</c:formatCode>
                <c:ptCount val="27"/>
                <c:pt idx="0">
                  <c:v>-2.4822695035460998E-3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0.26560283687943298</c:v>
                </c:pt>
                <c:pt idx="6">
                  <c:v>0.75460992907801461</c:v>
                </c:pt>
                <c:pt idx="7">
                  <c:v>1.2460992907801391</c:v>
                </c:pt>
                <c:pt idx="8">
                  <c:v>1.3776595744680906</c:v>
                </c:pt>
                <c:pt idx="9">
                  <c:v>1.3900709219858214</c:v>
                </c:pt>
                <c:pt idx="10">
                  <c:v>1.3950354609929101</c:v>
                </c:pt>
                <c:pt idx="11">
                  <c:v>1.3925531914893601</c:v>
                </c:pt>
                <c:pt idx="12">
                  <c:v>1.3950354609929101</c:v>
                </c:pt>
                <c:pt idx="13">
                  <c:v>1.3925531914893601</c:v>
                </c:pt>
              </c:numCache>
            </c:numRef>
          </c:yVal>
          <c:smooth val="1"/>
        </c:ser>
        <c:ser>
          <c:idx val="1"/>
          <c:order val="1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Марс!$L$2:$L$28</c:f>
              <c:numCache>
                <c:formatCode>General</c:formatCode>
                <c:ptCount val="27"/>
                <c:pt idx="0">
                  <c:v>0</c:v>
                </c:pt>
                <c:pt idx="1">
                  <c:v>18.032786885245883</c:v>
                </c:pt>
                <c:pt idx="2">
                  <c:v>43.606557377049199</c:v>
                </c:pt>
                <c:pt idx="3">
                  <c:v>67.213114754098427</c:v>
                </c:pt>
                <c:pt idx="4">
                  <c:v>72.459016393442582</c:v>
                </c:pt>
                <c:pt idx="5">
                  <c:v>90.163934426229488</c:v>
                </c:pt>
                <c:pt idx="6">
                  <c:v>104.91803278688492</c:v>
                </c:pt>
                <c:pt idx="7">
                  <c:v>117.70491803278701</c:v>
                </c:pt>
                <c:pt idx="8">
                  <c:v>124.26229508196708</c:v>
                </c:pt>
                <c:pt idx="9">
                  <c:v>125.90163934426199</c:v>
                </c:pt>
                <c:pt idx="10">
                  <c:v>128.19672131147507</c:v>
                </c:pt>
                <c:pt idx="11">
                  <c:v>131.47540983606601</c:v>
                </c:pt>
                <c:pt idx="12">
                  <c:v>140.3278688524592</c:v>
                </c:pt>
                <c:pt idx="13">
                  <c:v>149.180327868852</c:v>
                </c:pt>
                <c:pt idx="14">
                  <c:v>0</c:v>
                </c:pt>
                <c:pt idx="15">
                  <c:v>77.704918032786836</c:v>
                </c:pt>
                <c:pt idx="16">
                  <c:v>81.639344262295083</c:v>
                </c:pt>
                <c:pt idx="17">
                  <c:v>96.065573770491724</c:v>
                </c:pt>
                <c:pt idx="18">
                  <c:v>104.590163934426</c:v>
                </c:pt>
                <c:pt idx="19">
                  <c:v>114.09836065573802</c:v>
                </c:pt>
                <c:pt idx="20">
                  <c:v>119.016393442623</c:v>
                </c:pt>
                <c:pt idx="21">
                  <c:v>121.31147540983602</c:v>
                </c:pt>
                <c:pt idx="22">
                  <c:v>124.26229508196708</c:v>
                </c:pt>
                <c:pt idx="23">
                  <c:v>136.393442622951</c:v>
                </c:pt>
                <c:pt idx="24">
                  <c:v>149.83606557376999</c:v>
                </c:pt>
                <c:pt idx="25">
                  <c:v>0</c:v>
                </c:pt>
                <c:pt idx="26">
                  <c:v>94.754098360655689</c:v>
                </c:pt>
              </c:numCache>
            </c:numRef>
          </c:xVal>
          <c:yVal>
            <c:numRef>
              <c:f>Марс!$N$2:$N$28</c:f>
              <c:numCache>
                <c:formatCode>General</c:formatCode>
                <c:ptCount val="27"/>
                <c:pt idx="14">
                  <c:v>-2.4822695035460998E-3</c:v>
                </c:pt>
                <c:pt idx="15">
                  <c:v>0</c:v>
                </c:pt>
                <c:pt idx="16">
                  <c:v>2.7304964539007111E-2</c:v>
                </c:pt>
                <c:pt idx="17">
                  <c:v>0.22340425531914901</c:v>
                </c:pt>
                <c:pt idx="18">
                  <c:v>0.42198581560283732</c:v>
                </c:pt>
                <c:pt idx="19">
                  <c:v>0.6453900709219863</c:v>
                </c:pt>
                <c:pt idx="20">
                  <c:v>0.72234042553191502</c:v>
                </c:pt>
                <c:pt idx="21">
                  <c:v>0.74964539007092235</c:v>
                </c:pt>
                <c:pt idx="22">
                  <c:v>0.76453900709219935</c:v>
                </c:pt>
                <c:pt idx="23">
                  <c:v>0.76702127659574593</c:v>
                </c:pt>
                <c:pt idx="24">
                  <c:v>0.76702127659574593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288064"/>
        <c:axId val="109298048"/>
      </c:scatterChart>
      <c:valAx>
        <c:axId val="109288064"/>
        <c:scaling>
          <c:orientation val="minMax"/>
          <c:max val="2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9298048"/>
        <c:crosses val="autoZero"/>
        <c:crossBetween val="midCat"/>
      </c:valAx>
      <c:valAx>
        <c:axId val="109298048"/>
        <c:scaling>
          <c:orientation val="minMax"/>
          <c:max val="1.4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288064"/>
        <c:crosses val="autoZero"/>
        <c:crossBetween val="midCat"/>
      </c:valAx>
      <c:spPr>
        <a:solidFill>
          <a:schemeClr val="accent2">
            <a:lumMod val="40000"/>
            <a:lumOff val="60000"/>
          </a:schemeClr>
        </a:solidFill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Земля!$K$2:$K$27</c:f>
              <c:numCache>
                <c:formatCode>General</c:formatCode>
                <c:ptCount val="26"/>
                <c:pt idx="0">
                  <c:v>0</c:v>
                </c:pt>
                <c:pt idx="1">
                  <c:v>24.309392265193384</c:v>
                </c:pt>
                <c:pt idx="2">
                  <c:v>41.988950276243095</c:v>
                </c:pt>
                <c:pt idx="3">
                  <c:v>71.454880294659262</c:v>
                </c:pt>
                <c:pt idx="4">
                  <c:v>86.924493554327796</c:v>
                </c:pt>
                <c:pt idx="5">
                  <c:v>97.237569060773566</c:v>
                </c:pt>
                <c:pt idx="6">
                  <c:v>103.86740331491704</c:v>
                </c:pt>
                <c:pt idx="7">
                  <c:v>108.28729281767995</c:v>
                </c:pt>
                <c:pt idx="8">
                  <c:v>111.97053406998198</c:v>
                </c:pt>
                <c:pt idx="9">
                  <c:v>124.49355432780804</c:v>
                </c:pt>
                <c:pt idx="10">
                  <c:v>142.17311233885789</c:v>
                </c:pt>
                <c:pt idx="11">
                  <c:v>159.85267034990801</c:v>
                </c:pt>
                <c:pt idx="12">
                  <c:v>205.52486187845301</c:v>
                </c:pt>
                <c:pt idx="13">
                  <c:v>279.18968692449408</c:v>
                </c:pt>
                <c:pt idx="14">
                  <c:v>375.69060773480714</c:v>
                </c:pt>
                <c:pt idx="15">
                  <c:v>399.26335174953977</c:v>
                </c:pt>
                <c:pt idx="16">
                  <c:v>0</c:v>
                </c:pt>
                <c:pt idx="17">
                  <c:v>35.3591160220994</c:v>
                </c:pt>
                <c:pt idx="18">
                  <c:v>72.928176795580058</c:v>
                </c:pt>
                <c:pt idx="19">
                  <c:v>118.60036832412493</c:v>
                </c:pt>
                <c:pt idx="20">
                  <c:v>159.11602209944789</c:v>
                </c:pt>
                <c:pt idx="21">
                  <c:v>206.99815837937408</c:v>
                </c:pt>
                <c:pt idx="22">
                  <c:v>258.56353591160178</c:v>
                </c:pt>
                <c:pt idx="23">
                  <c:v>313.81215469613301</c:v>
                </c:pt>
                <c:pt idx="24">
                  <c:v>362.43093922651877</c:v>
                </c:pt>
                <c:pt idx="25">
                  <c:v>399.26335174953977</c:v>
                </c:pt>
              </c:numCache>
            </c:numRef>
          </c:xVal>
          <c:yVal>
            <c:numRef>
              <c:f>Земля!$L$2:$L$27</c:f>
              <c:numCache>
                <c:formatCode>General</c:formatCode>
                <c:ptCount val="26"/>
                <c:pt idx="0">
                  <c:v>30.04769475357709</c:v>
                </c:pt>
                <c:pt idx="1">
                  <c:v>37.837837837837796</c:v>
                </c:pt>
                <c:pt idx="2">
                  <c:v>47.853736089030178</c:v>
                </c:pt>
                <c:pt idx="3">
                  <c:v>110.73131955484899</c:v>
                </c:pt>
                <c:pt idx="4">
                  <c:v>205.325914149444</c:v>
                </c:pt>
                <c:pt idx="5">
                  <c:v>277.66295707472221</c:v>
                </c:pt>
                <c:pt idx="6">
                  <c:v>310.49284578696302</c:v>
                </c:pt>
                <c:pt idx="7">
                  <c:v>316.613672496025</c:v>
                </c:pt>
                <c:pt idx="8">
                  <c:v>309.93640699523064</c:v>
                </c:pt>
                <c:pt idx="9">
                  <c:v>255.96184419713799</c:v>
                </c:pt>
                <c:pt idx="10">
                  <c:v>185.85055643879201</c:v>
                </c:pt>
                <c:pt idx="11">
                  <c:v>152.46422893481699</c:v>
                </c:pt>
                <c:pt idx="12">
                  <c:v>118.52146263911004</c:v>
                </c:pt>
                <c:pt idx="13">
                  <c:v>92.925278219395878</c:v>
                </c:pt>
                <c:pt idx="14">
                  <c:v>80.683624801271904</c:v>
                </c:pt>
                <c:pt idx="15">
                  <c:v>79.570747217805916</c:v>
                </c:pt>
              </c:numCache>
            </c:numRef>
          </c:yVal>
          <c:smooth val="1"/>
        </c:ser>
        <c:ser>
          <c:idx val="1"/>
          <c:order val="1"/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Земля!$K$2:$K$27</c:f>
              <c:numCache>
                <c:formatCode>General</c:formatCode>
                <c:ptCount val="26"/>
                <c:pt idx="0">
                  <c:v>0</c:v>
                </c:pt>
                <c:pt idx="1">
                  <c:v>24.309392265193384</c:v>
                </c:pt>
                <c:pt idx="2">
                  <c:v>41.988950276243095</c:v>
                </c:pt>
                <c:pt idx="3">
                  <c:v>71.454880294659262</c:v>
                </c:pt>
                <c:pt idx="4">
                  <c:v>86.924493554327796</c:v>
                </c:pt>
                <c:pt idx="5">
                  <c:v>97.237569060773566</c:v>
                </c:pt>
                <c:pt idx="6">
                  <c:v>103.86740331491704</c:v>
                </c:pt>
                <c:pt idx="7">
                  <c:v>108.28729281767995</c:v>
                </c:pt>
                <c:pt idx="8">
                  <c:v>111.97053406998198</c:v>
                </c:pt>
                <c:pt idx="9">
                  <c:v>124.49355432780804</c:v>
                </c:pt>
                <c:pt idx="10">
                  <c:v>142.17311233885789</c:v>
                </c:pt>
                <c:pt idx="11">
                  <c:v>159.85267034990801</c:v>
                </c:pt>
                <c:pt idx="12">
                  <c:v>205.52486187845301</c:v>
                </c:pt>
                <c:pt idx="13">
                  <c:v>279.18968692449408</c:v>
                </c:pt>
                <c:pt idx="14">
                  <c:v>375.69060773480714</c:v>
                </c:pt>
                <c:pt idx="15">
                  <c:v>399.26335174953977</c:v>
                </c:pt>
                <c:pt idx="16">
                  <c:v>0</c:v>
                </c:pt>
                <c:pt idx="17">
                  <c:v>35.3591160220994</c:v>
                </c:pt>
                <c:pt idx="18">
                  <c:v>72.928176795580058</c:v>
                </c:pt>
                <c:pt idx="19">
                  <c:v>118.60036832412493</c:v>
                </c:pt>
                <c:pt idx="20">
                  <c:v>159.11602209944789</c:v>
                </c:pt>
                <c:pt idx="21">
                  <c:v>206.99815837937408</c:v>
                </c:pt>
                <c:pt idx="22">
                  <c:v>258.56353591160178</c:v>
                </c:pt>
                <c:pt idx="23">
                  <c:v>313.81215469613301</c:v>
                </c:pt>
                <c:pt idx="24">
                  <c:v>362.43093922651877</c:v>
                </c:pt>
                <c:pt idx="25">
                  <c:v>399.26335174953977</c:v>
                </c:pt>
              </c:numCache>
            </c:numRef>
          </c:xVal>
          <c:yVal>
            <c:numRef>
              <c:f>Земля!$M$2:$M$27</c:f>
              <c:numCache>
                <c:formatCode>General</c:formatCode>
                <c:ptCount val="26"/>
                <c:pt idx="16">
                  <c:v>30.04769475357709</c:v>
                </c:pt>
                <c:pt idx="17">
                  <c:v>29.49125596184421</c:v>
                </c:pt>
                <c:pt idx="18">
                  <c:v>30.04769475357709</c:v>
                </c:pt>
                <c:pt idx="19">
                  <c:v>34.499205087440394</c:v>
                </c:pt>
                <c:pt idx="20">
                  <c:v>48.410174880763094</c:v>
                </c:pt>
                <c:pt idx="21">
                  <c:v>63.990461049284569</c:v>
                </c:pt>
                <c:pt idx="22">
                  <c:v>72.337042925278197</c:v>
                </c:pt>
                <c:pt idx="23">
                  <c:v>76.232114467408607</c:v>
                </c:pt>
                <c:pt idx="24">
                  <c:v>77.344992050874382</c:v>
                </c:pt>
                <c:pt idx="25">
                  <c:v>76.788553259141494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523648"/>
        <c:axId val="104525184"/>
      </c:scatterChart>
      <c:valAx>
        <c:axId val="104523648"/>
        <c:scaling>
          <c:orientation val="minMax"/>
          <c:max val="4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4525184"/>
        <c:crosses val="autoZero"/>
        <c:crossBetween val="midCat"/>
      </c:valAx>
      <c:valAx>
        <c:axId val="104525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523648"/>
        <c:crosses val="autoZero"/>
        <c:crossBetween val="midCat"/>
      </c:valAx>
      <c:spPr>
        <a:solidFill>
          <a:schemeClr val="accent1">
            <a:lumMod val="40000"/>
            <a:lumOff val="60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Марс!$H$2:$H$33</c:f>
              <c:numCache>
                <c:formatCode>General</c:formatCode>
                <c:ptCount val="32"/>
                <c:pt idx="0">
                  <c:v>0</c:v>
                </c:pt>
                <c:pt idx="1">
                  <c:v>19.816513761467899</c:v>
                </c:pt>
                <c:pt idx="2">
                  <c:v>30.091743119266088</c:v>
                </c:pt>
                <c:pt idx="3">
                  <c:v>41.100917431192677</c:v>
                </c:pt>
                <c:pt idx="4">
                  <c:v>62.385321100917395</c:v>
                </c:pt>
                <c:pt idx="5">
                  <c:v>84.403669724770651</c:v>
                </c:pt>
                <c:pt idx="6">
                  <c:v>94.678899082568734</c:v>
                </c:pt>
                <c:pt idx="7">
                  <c:v>104.95412844036709</c:v>
                </c:pt>
                <c:pt idx="8">
                  <c:v>118.16513761467895</c:v>
                </c:pt>
                <c:pt idx="9">
                  <c:v>125.50458715596298</c:v>
                </c:pt>
                <c:pt idx="10">
                  <c:v>131.37614678899109</c:v>
                </c:pt>
                <c:pt idx="11">
                  <c:v>135.77981651376098</c:v>
                </c:pt>
                <c:pt idx="12">
                  <c:v>139.44954128440398</c:v>
                </c:pt>
                <c:pt idx="13">
                  <c:v>151.19266055045901</c:v>
                </c:pt>
                <c:pt idx="14">
                  <c:v>166.60550458715591</c:v>
                </c:pt>
                <c:pt idx="15">
                  <c:v>177.61467889908289</c:v>
                </c:pt>
                <c:pt idx="16">
                  <c:v>194.49541284403708</c:v>
                </c:pt>
                <c:pt idx="17">
                  <c:v>217.98165137614691</c:v>
                </c:pt>
                <c:pt idx="18">
                  <c:v>242.201834862385</c:v>
                </c:pt>
                <c:pt idx="19">
                  <c:v>280.36697247706394</c:v>
                </c:pt>
                <c:pt idx="20">
                  <c:v>337.61467889908317</c:v>
                </c:pt>
                <c:pt idx="21">
                  <c:v>370.64220183486242</c:v>
                </c:pt>
                <c:pt idx="22">
                  <c:v>0</c:v>
                </c:pt>
                <c:pt idx="23">
                  <c:v>77.064220183486199</c:v>
                </c:pt>
                <c:pt idx="24">
                  <c:v>118.899082568807</c:v>
                </c:pt>
                <c:pt idx="25">
                  <c:v>140.183486238532</c:v>
                </c:pt>
                <c:pt idx="26">
                  <c:v>179.0825688073391</c:v>
                </c:pt>
                <c:pt idx="27">
                  <c:v>217.98165137614691</c:v>
                </c:pt>
                <c:pt idx="28">
                  <c:v>267.8899082568808</c:v>
                </c:pt>
                <c:pt idx="29">
                  <c:v>319.26605504587178</c:v>
                </c:pt>
                <c:pt idx="30">
                  <c:v>350.09174311926608</c:v>
                </c:pt>
                <c:pt idx="31">
                  <c:v>369.90825688073397</c:v>
                </c:pt>
              </c:numCache>
            </c:numRef>
          </c:xVal>
          <c:yVal>
            <c:numRef>
              <c:f>Марс!$I$2:$I$33</c:f>
              <c:numCache>
                <c:formatCode>General</c:formatCode>
                <c:ptCount val="32"/>
                <c:pt idx="0">
                  <c:v>30.110935023771798</c:v>
                </c:pt>
                <c:pt idx="1">
                  <c:v>29.714738510301089</c:v>
                </c:pt>
                <c:pt idx="2">
                  <c:v>30.903328050713188</c:v>
                </c:pt>
                <c:pt idx="3">
                  <c:v>34.072900158478603</c:v>
                </c:pt>
                <c:pt idx="4">
                  <c:v>52.6941362916006</c:v>
                </c:pt>
                <c:pt idx="5">
                  <c:v>95.483359746434189</c:v>
                </c:pt>
                <c:pt idx="6">
                  <c:v>126.78288431061796</c:v>
                </c:pt>
                <c:pt idx="7">
                  <c:v>164.81774960380301</c:v>
                </c:pt>
                <c:pt idx="8">
                  <c:v>211.17274167987293</c:v>
                </c:pt>
                <c:pt idx="9">
                  <c:v>233.35974643423108</c:v>
                </c:pt>
                <c:pt idx="10">
                  <c:v>241.6798732171159</c:v>
                </c:pt>
                <c:pt idx="11">
                  <c:v>243.66085578446882</c:v>
                </c:pt>
                <c:pt idx="12">
                  <c:v>242.47226624405698</c:v>
                </c:pt>
                <c:pt idx="13">
                  <c:v>224.24722662440598</c:v>
                </c:pt>
                <c:pt idx="14">
                  <c:v>187.40095087163201</c:v>
                </c:pt>
                <c:pt idx="15">
                  <c:v>162.83676703645</c:v>
                </c:pt>
                <c:pt idx="16">
                  <c:v>137.0839936608559</c:v>
                </c:pt>
                <c:pt idx="17">
                  <c:v>115.29318541996804</c:v>
                </c:pt>
                <c:pt idx="18">
                  <c:v>102.61489698890604</c:v>
                </c:pt>
                <c:pt idx="19">
                  <c:v>88.748019017432583</c:v>
                </c:pt>
                <c:pt idx="20">
                  <c:v>77.654516640253604</c:v>
                </c:pt>
                <c:pt idx="21">
                  <c:v>74.088748019017359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dPt>
            <c:idx val="23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24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25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26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27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28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29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0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1"/>
            <c:bubble3D val="0"/>
            <c:spPr>
              <a:ln>
                <a:solidFill>
                  <a:srgbClr val="FF0000"/>
                </a:solidFill>
              </a:ln>
            </c:spPr>
          </c:dPt>
          <c:xVal>
            <c:numRef>
              <c:f>Марс!$H$2:$H$33</c:f>
              <c:numCache>
                <c:formatCode>General</c:formatCode>
                <c:ptCount val="32"/>
                <c:pt idx="0">
                  <c:v>0</c:v>
                </c:pt>
                <c:pt idx="1">
                  <c:v>19.816513761467899</c:v>
                </c:pt>
                <c:pt idx="2">
                  <c:v>30.091743119266088</c:v>
                </c:pt>
                <c:pt idx="3">
                  <c:v>41.100917431192677</c:v>
                </c:pt>
                <c:pt idx="4">
                  <c:v>62.385321100917395</c:v>
                </c:pt>
                <c:pt idx="5">
                  <c:v>84.403669724770651</c:v>
                </c:pt>
                <c:pt idx="6">
                  <c:v>94.678899082568734</c:v>
                </c:pt>
                <c:pt idx="7">
                  <c:v>104.95412844036709</c:v>
                </c:pt>
                <c:pt idx="8">
                  <c:v>118.16513761467895</c:v>
                </c:pt>
                <c:pt idx="9">
                  <c:v>125.50458715596298</c:v>
                </c:pt>
                <c:pt idx="10">
                  <c:v>131.37614678899109</c:v>
                </c:pt>
                <c:pt idx="11">
                  <c:v>135.77981651376098</c:v>
                </c:pt>
                <c:pt idx="12">
                  <c:v>139.44954128440398</c:v>
                </c:pt>
                <c:pt idx="13">
                  <c:v>151.19266055045901</c:v>
                </c:pt>
                <c:pt idx="14">
                  <c:v>166.60550458715591</c:v>
                </c:pt>
                <c:pt idx="15">
                  <c:v>177.61467889908289</c:v>
                </c:pt>
                <c:pt idx="16">
                  <c:v>194.49541284403708</c:v>
                </c:pt>
                <c:pt idx="17">
                  <c:v>217.98165137614691</c:v>
                </c:pt>
                <c:pt idx="18">
                  <c:v>242.201834862385</c:v>
                </c:pt>
                <c:pt idx="19">
                  <c:v>280.36697247706394</c:v>
                </c:pt>
                <c:pt idx="20">
                  <c:v>337.61467889908317</c:v>
                </c:pt>
                <c:pt idx="21">
                  <c:v>370.64220183486242</c:v>
                </c:pt>
                <c:pt idx="22">
                  <c:v>0</c:v>
                </c:pt>
                <c:pt idx="23">
                  <c:v>77.064220183486199</c:v>
                </c:pt>
                <c:pt idx="24">
                  <c:v>118.899082568807</c:v>
                </c:pt>
                <c:pt idx="25">
                  <c:v>140.183486238532</c:v>
                </c:pt>
                <c:pt idx="26">
                  <c:v>179.0825688073391</c:v>
                </c:pt>
                <c:pt idx="27">
                  <c:v>217.98165137614691</c:v>
                </c:pt>
                <c:pt idx="28">
                  <c:v>267.8899082568808</c:v>
                </c:pt>
                <c:pt idx="29">
                  <c:v>319.26605504587178</c:v>
                </c:pt>
                <c:pt idx="30">
                  <c:v>350.09174311926608</c:v>
                </c:pt>
                <c:pt idx="31">
                  <c:v>369.90825688073397</c:v>
                </c:pt>
              </c:numCache>
            </c:numRef>
          </c:xVal>
          <c:yVal>
            <c:numRef>
              <c:f>Марс!$J$2:$J$33</c:f>
              <c:numCache>
                <c:formatCode>General</c:formatCode>
                <c:ptCount val="32"/>
                <c:pt idx="22">
                  <c:v>30.110935023771798</c:v>
                </c:pt>
                <c:pt idx="23">
                  <c:v>30.110935023771798</c:v>
                </c:pt>
                <c:pt idx="24">
                  <c:v>31.6957210776545</c:v>
                </c:pt>
                <c:pt idx="25">
                  <c:v>34.865293185420001</c:v>
                </c:pt>
                <c:pt idx="26">
                  <c:v>45.958795562599001</c:v>
                </c:pt>
                <c:pt idx="27">
                  <c:v>58.240887480190167</c:v>
                </c:pt>
                <c:pt idx="28">
                  <c:v>67.74960380348648</c:v>
                </c:pt>
                <c:pt idx="29">
                  <c:v>71.711568938193295</c:v>
                </c:pt>
                <c:pt idx="30">
                  <c:v>72.503961965134707</c:v>
                </c:pt>
                <c:pt idx="31">
                  <c:v>72.900158478605405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398464"/>
        <c:axId val="110408448"/>
      </c:scatterChart>
      <c:valAx>
        <c:axId val="1103984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spPr>
          <a:noFill/>
        </c:spPr>
        <c:crossAx val="110408448"/>
        <c:crosses val="autoZero"/>
        <c:crossBetween val="midCat"/>
      </c:valAx>
      <c:valAx>
        <c:axId val="110408448"/>
        <c:scaling>
          <c:orientation val="minMax"/>
          <c:max val="3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398464"/>
        <c:crosses val="autoZero"/>
        <c:crossBetween val="midCat"/>
      </c:valAx>
      <c:spPr>
        <a:solidFill>
          <a:schemeClr val="accent2">
            <a:lumMod val="40000"/>
            <a:lumOff val="60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F26441B-2D42-DF45-AE78-E0ACBEB1BA9A}" type="datetime1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4241E49-39AC-194B-96F6-ABE77C0CF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9569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DD045F5-8573-9149-A1AB-8C5354EDE74A}" type="datetime1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C03C40-6F1D-A741-B521-045D96F20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630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Esityksen</a:t>
            </a:r>
            <a:r>
              <a:rPr lang="fi-FI" baseline="0" dirty="0" smtClean="0"/>
              <a:t> rakenne</a:t>
            </a:r>
          </a:p>
          <a:p>
            <a:pPr marL="171450" indent="-171450">
              <a:buFontTx/>
              <a:buChar char="-"/>
            </a:pPr>
            <a:r>
              <a:rPr lang="fi-FI" baseline="0" dirty="0" smtClean="0"/>
              <a:t>RITD projekti ja </a:t>
            </a:r>
            <a:r>
              <a:rPr lang="fi-FI" baseline="0" dirty="0" err="1" smtClean="0"/>
              <a:t>Metnet</a:t>
            </a:r>
            <a:endParaRPr lang="fi-FI" baseline="0" dirty="0" smtClean="0"/>
          </a:p>
          <a:p>
            <a:pPr marL="171450" indent="-171450">
              <a:buFontTx/>
              <a:buChar char="-"/>
            </a:pPr>
            <a:r>
              <a:rPr lang="fi-FI" baseline="0" dirty="0" err="1" smtClean="0"/>
              <a:t>MetNetin</a:t>
            </a:r>
            <a:r>
              <a:rPr lang="fi-FI" baseline="0" dirty="0" smtClean="0"/>
              <a:t> laskeutumisprofiili</a:t>
            </a:r>
          </a:p>
          <a:p>
            <a:pPr marL="171450" indent="-171450">
              <a:buFontTx/>
              <a:buChar char="-"/>
            </a:pPr>
            <a:r>
              <a:rPr lang="fi-FI" baseline="0" dirty="0" smtClean="0"/>
              <a:t>Laskeutujan rakenne</a:t>
            </a:r>
          </a:p>
          <a:p>
            <a:pPr marL="171450" indent="-171450">
              <a:buFontTx/>
              <a:buChar char="-"/>
            </a:pPr>
            <a:endParaRPr lang="fi-FI" baseline="0" dirty="0" smtClean="0"/>
          </a:p>
          <a:p>
            <a:pPr marL="171450" indent="-171450">
              <a:buFontTx/>
              <a:buChar char="-"/>
            </a:pPr>
            <a:endParaRPr lang="fi-F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C03C40-6F1D-A741-B521-045D96F20C8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1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kumimoji="0" lang="ru-RU" dirty="0">
              <a:latin typeface="Calibri" charset="0"/>
            </a:endParaRP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2400">
                <a:solidFill>
                  <a:schemeClr val="tx1"/>
                </a:solidFill>
                <a:latin typeface="Tw Cen MT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w Cen MT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w Cen MT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w Cen MT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w Cen MT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w Cen MT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w Cen MT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w Cen MT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w Cen MT" charset="0"/>
                <a:ea typeface="Arial" charset="0"/>
              </a:defRPr>
            </a:lvl9pPr>
          </a:lstStyle>
          <a:p>
            <a:fld id="{B691ED5B-FDCB-B84D-9CF4-D1F4748421CA}" type="slidenum">
              <a:rPr lang="ru-RU" sz="1200"/>
              <a:pPr/>
              <a:t>6</a:t>
            </a:fld>
            <a:endParaRPr lang="ru-RU" sz="1200"/>
          </a:p>
        </p:txBody>
      </p:sp>
      <p:sp>
        <p:nvSpPr>
          <p:cNvPr id="21508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2400">
                <a:solidFill>
                  <a:schemeClr val="tx1"/>
                </a:solidFill>
                <a:latin typeface="Tw Cen MT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w Cen MT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w Cen MT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w Cen MT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w Cen MT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w Cen MT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w Cen MT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w Cen MT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w Cen MT" charset="0"/>
                <a:ea typeface="Arial" charset="0"/>
              </a:defRPr>
            </a:lvl9pPr>
          </a:lstStyle>
          <a:p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pic>
          <p:nvPicPr>
            <p:cNvPr id="5" name="Picture 11" descr="ppt_layout1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logo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" y="264"/>
              <a:ext cx="1581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3863" y="1501775"/>
            <a:ext cx="4529137" cy="2155825"/>
          </a:xfrm>
        </p:spPr>
        <p:txBody>
          <a:bodyPr wrap="square"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i-FI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2750" y="3886200"/>
            <a:ext cx="454025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i-FI" noProof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1813" y="6624638"/>
            <a:ext cx="2133600" cy="173037"/>
          </a:xfrm>
        </p:spPr>
        <p:txBody>
          <a:bodyPr wrap="square"/>
          <a:lstStyle>
            <a:lvl1pPr algn="l">
              <a:defRPr smtClean="0"/>
            </a:lvl1pPr>
          </a:lstStyle>
          <a:p>
            <a:pPr>
              <a:defRPr/>
            </a:pPr>
            <a:fld id="{034EF472-A733-4836-9D19-9515B8C52D00}" type="datetime1">
              <a:rPr lang="ru-RU" smtClean="0"/>
              <a:pPr>
                <a:defRPr/>
              </a:pPr>
              <a:t>19.06.2012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74949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EF472-A733-4836-9D19-9515B8C52D00}" type="datetime1">
              <a:rPr lang="ru-RU" smtClean="0"/>
              <a:pPr>
                <a:defRPr/>
              </a:pPr>
              <a:t>19.06.2012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FP7 project: RIDT_WP3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B386B-2FCD-6A45-95B5-4D267F58A1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9471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57288"/>
            <a:ext cx="2057400" cy="5395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7288"/>
            <a:ext cx="6019800" cy="5395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EF472-A733-4836-9D19-9515B8C52D00}" type="datetime1">
              <a:rPr lang="ru-RU" smtClean="0"/>
              <a:pPr>
                <a:defRPr/>
              </a:pPr>
              <a:t>19.06.2012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FP7 project: RIDT_WP3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B386B-2FCD-6A45-95B5-4D267F58A1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31153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7288"/>
            <a:ext cx="8229600" cy="569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73250"/>
            <a:ext cx="403860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3250"/>
            <a:ext cx="403860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EF472-A733-4836-9D19-9515B8C52D00}" type="datetime1">
              <a:rPr lang="ru-RU" smtClean="0"/>
              <a:pPr>
                <a:defRPr/>
              </a:pPr>
              <a:t>19.06.2012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FP7 project: RIDT_WP3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B386B-2FCD-6A45-95B5-4D267F58A1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17269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157288"/>
            <a:ext cx="8229600" cy="5395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EF472-A733-4836-9D19-9515B8C52D00}" type="datetime1">
              <a:rPr lang="ru-RU" smtClean="0"/>
              <a:pPr>
                <a:defRPr/>
              </a:pPr>
              <a:t>19.06.2012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FP7 project: RIDT_WP3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B386B-2FCD-6A45-95B5-4D267F58A1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356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7288"/>
            <a:ext cx="8229600" cy="569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73250"/>
            <a:ext cx="8229600" cy="46799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fi-FI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EF472-A733-4836-9D19-9515B8C52D00}" type="datetime1">
              <a:rPr lang="ru-RU" smtClean="0"/>
              <a:pPr>
                <a:defRPr/>
              </a:pPr>
              <a:t>19.06.2012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FP7 project: RIDT_WP3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B386B-2FCD-6A45-95B5-4D267F58A1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1047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7288"/>
            <a:ext cx="8229600" cy="569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73250"/>
            <a:ext cx="403860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73250"/>
            <a:ext cx="40386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89425"/>
            <a:ext cx="40386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EF472-A733-4836-9D19-9515B8C52D00}" type="datetime1">
              <a:rPr lang="ru-RU" smtClean="0"/>
              <a:pPr>
                <a:defRPr/>
              </a:pPr>
              <a:t>19.06.2012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FP7 project: RIDT_WP3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B386B-2FCD-6A45-95B5-4D267F58A1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381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EF472-A733-4836-9D19-9515B8C52D00}" type="datetime1">
              <a:rPr lang="ru-RU" smtClean="0"/>
              <a:pPr>
                <a:defRPr/>
              </a:pPr>
              <a:t>19.06.2012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FP7 project: RIDT_WP3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B386B-2FCD-6A45-95B5-4D267F58A1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5091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EF472-A733-4836-9D19-9515B8C52D00}" type="datetime1">
              <a:rPr lang="ru-RU" smtClean="0"/>
              <a:pPr>
                <a:defRPr/>
              </a:pPr>
              <a:t>19.06.2012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FP7 project: RIDT_WP3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B386B-2FCD-6A45-95B5-4D267F58A1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151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3250"/>
            <a:ext cx="40386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3250"/>
            <a:ext cx="40386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EF472-A733-4836-9D19-9515B8C52D00}" type="datetime1">
              <a:rPr lang="ru-RU" smtClean="0"/>
              <a:pPr>
                <a:defRPr/>
              </a:pPr>
              <a:t>19.06.2012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FP7 project: RIDT_WP3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B386B-2FCD-6A45-95B5-4D267F58A1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8689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EF472-A733-4836-9D19-9515B8C52D00}" type="datetime1">
              <a:rPr lang="ru-RU" smtClean="0"/>
              <a:pPr>
                <a:defRPr/>
              </a:pPr>
              <a:t>19.06.2012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FP7 project: RIDT_WP3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B386B-2FCD-6A45-95B5-4D267F58A1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3269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EF472-A733-4836-9D19-9515B8C52D00}" type="datetime1">
              <a:rPr lang="ru-RU" smtClean="0"/>
              <a:pPr>
                <a:defRPr/>
              </a:pPr>
              <a:t>19.06.2012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FP7 project: RIDT_WP3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B386B-2FCD-6A45-95B5-4D267F58A1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042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EF472-A733-4836-9D19-9515B8C52D00}" type="datetime1">
              <a:rPr lang="ru-RU" smtClean="0"/>
              <a:pPr>
                <a:defRPr/>
              </a:pPr>
              <a:t>19.06.2012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FP7 project: RIDT_WP3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B386B-2FCD-6A45-95B5-4D267F58A1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279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EF472-A733-4836-9D19-9515B8C52D00}" type="datetime1">
              <a:rPr lang="ru-RU" smtClean="0"/>
              <a:pPr>
                <a:defRPr/>
              </a:pPr>
              <a:t>19.06.2012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FP7 project: RIDT_WP3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B386B-2FCD-6A45-95B5-4D267F58A1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431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EF472-A733-4836-9D19-9515B8C52D00}" type="datetime1">
              <a:rPr lang="ru-RU" smtClean="0"/>
              <a:pPr>
                <a:defRPr/>
              </a:pPr>
              <a:t>19.06.2012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FP7 project: RIDT_WP3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B386B-2FCD-6A45-95B5-4D267F58A1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837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0" y="0"/>
            <a:ext cx="9144000" cy="852488"/>
            <a:chOff x="0" y="0"/>
            <a:chExt cx="5760" cy="537"/>
          </a:xfrm>
        </p:grpSpPr>
        <p:pic>
          <p:nvPicPr>
            <p:cNvPr id="1032" name="Picture 10" descr="ppt_layout2"/>
            <p:cNvPicPr>
              <a:picLocks noChangeAspect="1" noChangeArrowheads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 descr="logo"/>
            <p:cNvPicPr>
              <a:picLocks noChangeAspect="1" noChangeArrowheads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" y="264"/>
              <a:ext cx="1581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7288"/>
            <a:ext cx="8229600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i-FI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73250"/>
            <a:ext cx="82296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51550" y="6624638"/>
            <a:ext cx="2133600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034EF472-A733-4836-9D19-9515B8C52D00}" type="datetime1">
              <a:rPr lang="ru-RU" smtClean="0"/>
              <a:pPr>
                <a:defRPr/>
              </a:pPr>
              <a:t>19.06.2012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624638"/>
            <a:ext cx="2895600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 smtClean="0"/>
            </a:lvl1pPr>
          </a:lstStyle>
          <a:p>
            <a:pPr>
              <a:defRPr/>
            </a:pPr>
            <a:r>
              <a:rPr lang="cs-CZ" smtClean="0"/>
              <a:t>FP7 project: RIDT_WP3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624638"/>
            <a:ext cx="492125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54EB386B-2FCD-6A45-95B5-4D267F58A1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•"/>
        <a:defRPr sz="2000">
          <a:solidFill>
            <a:srgbClr val="808080"/>
          </a:solidFill>
          <a:latin typeface="+mn-lt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23863" y="1082226"/>
            <a:ext cx="8053163" cy="1607185"/>
          </a:xfrm>
        </p:spPr>
        <p:txBody>
          <a:bodyPr/>
          <a:lstStyle/>
          <a:p>
            <a:r>
              <a:rPr lang="en-US" b="1" dirty="0"/>
              <a:t>ADAPTING MARS ENTRY, DESCENT AND LANDING SYSTEM FOR EARTH</a:t>
            </a:r>
            <a:endParaRPr lang="fi-FI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12749" y="3886200"/>
            <a:ext cx="7666244" cy="1752600"/>
          </a:xfrm>
        </p:spPr>
        <p:txBody>
          <a:bodyPr/>
          <a:lstStyle/>
          <a:p>
            <a:r>
              <a:rPr lang="en-GB" sz="2000" dirty="0"/>
              <a:t>J. Heilimo*</a:t>
            </a:r>
            <a:r>
              <a:rPr lang="en-GB" sz="2000" baseline="30000" dirty="0"/>
              <a:t>(1)</a:t>
            </a:r>
            <a:r>
              <a:rPr lang="en-GB" sz="2000" dirty="0"/>
              <a:t>, S. </a:t>
            </a:r>
            <a:r>
              <a:rPr lang="en-GB" sz="2000" dirty="0" err="1"/>
              <a:t>Aleksashkin</a:t>
            </a:r>
            <a:r>
              <a:rPr lang="en-GB" sz="2000" baseline="30000" dirty="0"/>
              <a:t>(2)</a:t>
            </a:r>
            <a:r>
              <a:rPr lang="en-GB" sz="2000" dirty="0"/>
              <a:t>, A.-M. </a:t>
            </a:r>
            <a:r>
              <a:rPr lang="en-GB" sz="2000" dirty="0" err="1"/>
              <a:t>Harri</a:t>
            </a:r>
            <a:r>
              <a:rPr lang="en-GB" sz="2000" baseline="30000" dirty="0"/>
              <a:t>(1)</a:t>
            </a:r>
            <a:r>
              <a:rPr lang="en-GB" sz="2000" dirty="0"/>
              <a:t>, H. Guerrero</a:t>
            </a:r>
            <a:r>
              <a:rPr lang="en-GB" sz="2000" baseline="30000" dirty="0"/>
              <a:t>(4</a:t>
            </a:r>
            <a:r>
              <a:rPr lang="en-GB" sz="2000" baseline="30000" dirty="0" smtClean="0"/>
              <a:t>)</a:t>
            </a:r>
            <a:r>
              <a:rPr lang="en-GB" sz="2000" dirty="0" smtClean="0"/>
              <a:t>,</a:t>
            </a:r>
            <a:br>
              <a:rPr lang="en-GB" sz="2000" dirty="0" smtClean="0"/>
            </a:br>
            <a:r>
              <a:rPr lang="en-GB" sz="2000" dirty="0" smtClean="0"/>
              <a:t> </a:t>
            </a:r>
            <a:r>
              <a:rPr lang="en-GB" sz="2000" dirty="0"/>
              <a:t>V. </a:t>
            </a:r>
            <a:r>
              <a:rPr lang="en-GB" sz="2000" dirty="0" err="1"/>
              <a:t>Koryanov</a:t>
            </a:r>
            <a:r>
              <a:rPr lang="en-GB" sz="2000" baseline="30000" dirty="0"/>
              <a:t>(3)</a:t>
            </a:r>
            <a:r>
              <a:rPr lang="en-GB" sz="2000" dirty="0"/>
              <a:t>, </a:t>
            </a:r>
            <a:r>
              <a:rPr lang="en-GB" sz="2000" dirty="0" smtClean="0"/>
              <a:t>H</a:t>
            </a:r>
            <a:r>
              <a:rPr lang="en-GB" sz="2000" dirty="0"/>
              <a:t>. </a:t>
            </a:r>
            <a:r>
              <a:rPr lang="en-GB" sz="2000" dirty="0" err="1"/>
              <a:t>Haukka</a:t>
            </a:r>
            <a:r>
              <a:rPr lang="en-GB" sz="2000" baseline="30000" dirty="0"/>
              <a:t>(1)</a:t>
            </a:r>
            <a:r>
              <a:rPr lang="en-GB" sz="2000" dirty="0"/>
              <a:t>, W. Schmidt</a:t>
            </a:r>
            <a:r>
              <a:rPr lang="en-GB" sz="2000" baseline="30000" dirty="0"/>
              <a:t>(1)</a:t>
            </a:r>
            <a:r>
              <a:rPr lang="en-GB" sz="2000" dirty="0"/>
              <a:t>, T. Siili</a:t>
            </a:r>
            <a:r>
              <a:rPr lang="en-GB" sz="2000" baseline="30000" dirty="0"/>
              <a:t>(1)</a:t>
            </a:r>
            <a:r>
              <a:rPr lang="en-GB" sz="2000" dirty="0"/>
              <a:t>, V. </a:t>
            </a:r>
            <a:r>
              <a:rPr lang="en-GB" sz="2000" dirty="0" err="1"/>
              <a:t>Finchenko</a:t>
            </a:r>
            <a:r>
              <a:rPr lang="en-GB" sz="2000" baseline="30000" dirty="0"/>
              <a:t>(2)</a:t>
            </a:r>
            <a:r>
              <a:rPr lang="en-GB" sz="2000" dirty="0"/>
              <a:t>, M. </a:t>
            </a:r>
            <a:r>
              <a:rPr lang="en-GB" sz="2000" dirty="0" err="1"/>
              <a:t>Martynov</a:t>
            </a:r>
            <a:r>
              <a:rPr lang="en-GB" sz="2000" baseline="30000" dirty="0"/>
              <a:t>(2)</a:t>
            </a:r>
            <a:r>
              <a:rPr lang="en-GB" sz="2000" dirty="0"/>
              <a:t>, B. </a:t>
            </a:r>
            <a:r>
              <a:rPr lang="en-GB" sz="2000" dirty="0" err="1"/>
              <a:t>Ostresko</a:t>
            </a:r>
            <a:r>
              <a:rPr lang="en-GB" sz="2000" baseline="30000" dirty="0"/>
              <a:t>(2)</a:t>
            </a:r>
            <a:r>
              <a:rPr lang="en-GB" sz="2000" dirty="0"/>
              <a:t>, </a:t>
            </a:r>
            <a:br>
              <a:rPr lang="en-GB" sz="2000" dirty="0"/>
            </a:br>
            <a:r>
              <a:rPr lang="en-GB" sz="2000" dirty="0"/>
              <a:t>A. </a:t>
            </a:r>
            <a:r>
              <a:rPr lang="en-GB" sz="2000" dirty="0" err="1"/>
              <a:t>Ponomarenko</a:t>
            </a:r>
            <a:r>
              <a:rPr lang="en-GB" sz="2000" baseline="30000" dirty="0"/>
              <a:t>(2)</a:t>
            </a:r>
            <a:r>
              <a:rPr lang="en-GB" sz="2000" dirty="0"/>
              <a:t>, V. </a:t>
            </a:r>
            <a:r>
              <a:rPr lang="en-GB" sz="2000" dirty="0" err="1"/>
              <a:t>Kazakovtsev</a:t>
            </a:r>
            <a:r>
              <a:rPr lang="en-GB" sz="2000" baseline="30000" dirty="0"/>
              <a:t>(3)</a:t>
            </a:r>
            <a:r>
              <a:rPr lang="en-GB" sz="2000" dirty="0"/>
              <a:t>, S. Martin</a:t>
            </a:r>
            <a:r>
              <a:rPr lang="en-GB" sz="2000" baseline="30000" dirty="0"/>
              <a:t>(4)</a:t>
            </a:r>
            <a:r>
              <a:rPr lang="en-GB" sz="2000" dirty="0"/>
              <a:t>,</a:t>
            </a:r>
            <a:endParaRPr lang="fi-FI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51875" y="6624638"/>
            <a:ext cx="492125" cy="173037"/>
          </a:xfrm>
        </p:spPr>
        <p:txBody>
          <a:bodyPr/>
          <a:lstStyle/>
          <a:p>
            <a:pPr>
              <a:defRPr/>
            </a:pPr>
            <a:fld id="{54EB386B-2FCD-6A45-95B5-4D267F58A1F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Диаграмма 28"/>
          <p:cNvGraphicFramePr>
            <a:graphicFrameLocks noGrp="1" noChangeAspect="1"/>
          </p:cNvGraphicFramePr>
          <p:nvPr/>
        </p:nvGraphicFramePr>
        <p:xfrm>
          <a:off x="4871056" y="2132121"/>
          <a:ext cx="4022118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Диаграмма 26"/>
          <p:cNvGraphicFramePr>
            <a:graphicFrameLocks noGrp="1" noChangeAspect="1"/>
          </p:cNvGraphicFramePr>
          <p:nvPr/>
        </p:nvGraphicFramePr>
        <p:xfrm>
          <a:off x="554832" y="2132121"/>
          <a:ext cx="4022119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3249" y="845794"/>
            <a:ext cx="8272145" cy="733426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Heat flux to </a:t>
            </a:r>
            <a:r>
              <a:rPr kumimoji="0"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MetNet</a:t>
            </a:r>
            <a:r>
              <a:rPr kumimoji="0"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DV TPC</a:t>
            </a:r>
            <a:endParaRPr kumimoji="0" lang="ru-RU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ea"/>
              <a:cs typeface="+mj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141646D-41B6-B54E-9FB8-7F5DDFD99A8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4425" y="2362200"/>
            <a:ext cx="81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Прямоугольник 11"/>
          <p:cNvSpPr/>
          <p:nvPr/>
        </p:nvSpPr>
        <p:spPr>
          <a:xfrm>
            <a:off x="638175" y="1587668"/>
            <a:ext cx="3863975" cy="276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Mars</a:t>
            </a:r>
            <a:r>
              <a:rPr lang="ru-RU" sz="1200" dirty="0" smtClean="0"/>
              <a:t> (</a:t>
            </a:r>
            <a:r>
              <a:rPr lang="ru-RU" sz="1200" dirty="0" smtClean="0">
                <a:sym typeface="Symbol"/>
              </a:rPr>
              <a:t></a:t>
            </a:r>
            <a:r>
              <a:rPr lang="ru-RU" sz="1200" baseline="-25000" dirty="0" err="1" smtClean="0"/>
              <a:t>entry</a:t>
            </a:r>
            <a:r>
              <a:rPr lang="ru-RU" sz="1200" dirty="0" smtClean="0"/>
              <a:t> = – 9.49</a:t>
            </a:r>
            <a:r>
              <a:rPr lang="ru-RU" sz="1200" dirty="0" smtClean="0">
                <a:sym typeface="Symbol"/>
              </a:rPr>
              <a:t>; </a:t>
            </a:r>
            <a:r>
              <a:rPr lang="ru-RU" sz="1200" dirty="0" smtClean="0"/>
              <a:t>V</a:t>
            </a:r>
            <a:r>
              <a:rPr lang="ru-RU" sz="1200" baseline="-25000" dirty="0" smtClean="0"/>
              <a:t> </a:t>
            </a:r>
            <a:r>
              <a:rPr lang="ru-RU" sz="1200" baseline="-25000" dirty="0" err="1" smtClean="0"/>
              <a:t>entry</a:t>
            </a:r>
            <a:r>
              <a:rPr lang="ru-RU" sz="1200" dirty="0" smtClean="0"/>
              <a:t> = 4586 </a:t>
            </a:r>
            <a:r>
              <a:rPr lang="en-US" sz="1200" dirty="0" smtClean="0"/>
              <a:t>m</a:t>
            </a:r>
            <a:r>
              <a:rPr lang="ru-RU" sz="1200" dirty="0" smtClean="0"/>
              <a:t>/</a:t>
            </a:r>
            <a:r>
              <a:rPr lang="en-US" sz="1200" dirty="0" smtClean="0"/>
              <a:t>s</a:t>
            </a:r>
            <a:r>
              <a:rPr lang="ru-RU" sz="1200" dirty="0" smtClean="0"/>
              <a:t>)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902200" y="1587668"/>
            <a:ext cx="3863975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The </a:t>
            </a:r>
            <a:r>
              <a:rPr lang="ru-RU" sz="1200" dirty="0" err="1" smtClean="0"/>
              <a:t>Earth</a:t>
            </a:r>
            <a:r>
              <a:rPr lang="ru-RU" sz="1200" dirty="0" smtClean="0"/>
              <a:t> (</a:t>
            </a:r>
            <a:r>
              <a:rPr lang="ru-RU" sz="1200" dirty="0" smtClean="0">
                <a:sym typeface="Symbol"/>
              </a:rPr>
              <a:t></a:t>
            </a:r>
            <a:r>
              <a:rPr lang="ru-RU" sz="1200" baseline="-25000" dirty="0" smtClean="0"/>
              <a:t> </a:t>
            </a:r>
            <a:r>
              <a:rPr lang="ru-RU" sz="1200" baseline="-25000" dirty="0" err="1" smtClean="0"/>
              <a:t>entry</a:t>
            </a:r>
            <a:r>
              <a:rPr lang="ru-RU" sz="1200" dirty="0" smtClean="0"/>
              <a:t> = – 3.00</a:t>
            </a:r>
            <a:r>
              <a:rPr lang="ru-RU" sz="1200" dirty="0" smtClean="0">
                <a:sym typeface="Symbol"/>
              </a:rPr>
              <a:t></a:t>
            </a:r>
            <a:r>
              <a:rPr lang="ru-RU" sz="1200" dirty="0" smtClean="0"/>
              <a:t>; V</a:t>
            </a:r>
            <a:r>
              <a:rPr lang="ru-RU" sz="1200" baseline="-25000" dirty="0" smtClean="0"/>
              <a:t> </a:t>
            </a:r>
            <a:r>
              <a:rPr lang="ru-RU" sz="1200" baseline="-25000" dirty="0" err="1" smtClean="0"/>
              <a:t>entry</a:t>
            </a:r>
            <a:r>
              <a:rPr lang="ru-RU" sz="1200" dirty="0" smtClean="0"/>
              <a:t> = 5250 </a:t>
            </a:r>
            <a:r>
              <a:rPr lang="en-US" sz="1200" dirty="0" smtClean="0"/>
              <a:t>m</a:t>
            </a:r>
            <a:r>
              <a:rPr lang="ru-RU" sz="1200" dirty="0" smtClean="0"/>
              <a:t>/</a:t>
            </a:r>
            <a:r>
              <a:rPr lang="en-US" sz="1200" dirty="0" smtClean="0"/>
              <a:t>s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500" y="2362200"/>
            <a:ext cx="81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638175" y="1927333"/>
            <a:ext cx="723900" cy="271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dirty="0" smtClean="0">
                <a:latin typeface="Cambria" pitchFamily="18" charset="0"/>
                <a:cs typeface="Arial" pitchFamily="34" charset="0"/>
              </a:rPr>
              <a:t>q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,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kW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/m</a:t>
            </a:r>
            <a:r>
              <a:rPr kumimoji="0" lang="ru-RU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2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5156200" y="1917808"/>
            <a:ext cx="723900" cy="271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dirty="0" smtClean="0">
                <a:latin typeface="Cambria" pitchFamily="18" charset="0"/>
                <a:cs typeface="Arial" pitchFamily="34" charset="0"/>
              </a:rPr>
              <a:t>q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,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kW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/m</a:t>
            </a:r>
            <a:r>
              <a:rPr kumimoji="0" lang="ru-RU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2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110038" y="6035675"/>
            <a:ext cx="446087" cy="271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1000" dirty="0" smtClean="0">
                <a:latin typeface="Cambria" pitchFamily="18" charset="0"/>
                <a:cs typeface="Arial" pitchFamily="34" charset="0"/>
              </a:rPr>
              <a:t>t, s</a:t>
            </a:r>
            <a:endParaRPr kumimoji="0" lang="ru-RU" sz="1000" dirty="0" smtClean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351837" y="6035675"/>
            <a:ext cx="446087" cy="271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1000" dirty="0" smtClean="0">
                <a:latin typeface="Cambria" pitchFamily="18" charset="0"/>
                <a:cs typeface="Arial" pitchFamily="34" charset="0"/>
              </a:rPr>
              <a:t>t, s</a:t>
            </a:r>
            <a:endParaRPr kumimoji="0" lang="ru-RU" sz="1000" dirty="0" smtClean="0"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Диаграмма 28"/>
          <p:cNvGraphicFramePr>
            <a:graphicFrameLocks noGrp="1" noChangeAspect="1"/>
          </p:cNvGraphicFramePr>
          <p:nvPr/>
        </p:nvGraphicFramePr>
        <p:xfrm>
          <a:off x="4864100" y="2212176"/>
          <a:ext cx="4022118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Диаграмма 26"/>
          <p:cNvGraphicFramePr>
            <a:graphicFrameLocks noGrp="1" noChangeAspect="1"/>
          </p:cNvGraphicFramePr>
          <p:nvPr/>
        </p:nvGraphicFramePr>
        <p:xfrm>
          <a:off x="612775" y="2212176"/>
          <a:ext cx="4022118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96900" y="796513"/>
            <a:ext cx="8153400" cy="774701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</a:pPr>
            <a:r>
              <a:rPr kumimoji="0"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Ablation of sublimating material from TPC surface</a:t>
            </a:r>
            <a:endParaRPr kumimoji="0" lang="ru-RU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ea"/>
              <a:cs typeface="+mj-cs"/>
            </a:endParaRPr>
          </a:p>
        </p:txBody>
      </p:sp>
      <p:pic>
        <p:nvPicPr>
          <p:cNvPr id="17" name="Содержимое 4" descr="2 точки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72668" y="2530592"/>
            <a:ext cx="829792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141646D-41B6-B54E-9FB8-7F5DDFD99A8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2774" y="1665302"/>
            <a:ext cx="3863975" cy="276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 Mars</a:t>
            </a:r>
            <a:r>
              <a:rPr lang="ru-RU" sz="1200" dirty="0" smtClean="0"/>
              <a:t> (</a:t>
            </a:r>
            <a:r>
              <a:rPr lang="ru-RU" sz="1200" dirty="0" smtClean="0">
                <a:sym typeface="Symbol"/>
              </a:rPr>
              <a:t></a:t>
            </a:r>
            <a:r>
              <a:rPr lang="ru-RU" sz="1200" baseline="-25000" dirty="0" err="1" smtClean="0"/>
              <a:t>entry</a:t>
            </a:r>
            <a:r>
              <a:rPr lang="ru-RU" sz="1200" dirty="0" smtClean="0"/>
              <a:t> = – 9.49</a:t>
            </a:r>
            <a:r>
              <a:rPr lang="ru-RU" sz="1200" dirty="0" smtClean="0">
                <a:sym typeface="Symbol"/>
              </a:rPr>
              <a:t></a:t>
            </a:r>
            <a:r>
              <a:rPr lang="ru-RU" sz="1200" dirty="0" smtClean="0"/>
              <a:t>; V</a:t>
            </a:r>
            <a:r>
              <a:rPr lang="ru-RU" sz="1200" baseline="-25000" dirty="0" smtClean="0"/>
              <a:t> </a:t>
            </a:r>
            <a:r>
              <a:rPr lang="ru-RU" sz="1200" baseline="-25000" dirty="0" err="1" smtClean="0"/>
              <a:t>entry</a:t>
            </a:r>
            <a:r>
              <a:rPr lang="ru-RU" sz="1200" dirty="0" smtClean="0"/>
              <a:t> = 4586 </a:t>
            </a:r>
            <a:r>
              <a:rPr lang="en-US" sz="1200" dirty="0" smtClean="0"/>
              <a:t>m</a:t>
            </a:r>
            <a:r>
              <a:rPr lang="ru-RU" sz="1200" dirty="0" smtClean="0"/>
              <a:t>/</a:t>
            </a:r>
            <a:r>
              <a:rPr lang="en-US" sz="1200" dirty="0" smtClean="0"/>
              <a:t>s</a:t>
            </a:r>
            <a:r>
              <a:rPr lang="ru-RU" sz="1200" dirty="0" smtClean="0"/>
              <a:t>)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902200" y="1647381"/>
            <a:ext cx="3863975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algn="ctr"/>
            <a:r>
              <a:rPr lang="en-US" sz="1200" dirty="0" smtClean="0"/>
              <a:t>The </a:t>
            </a:r>
            <a:r>
              <a:rPr lang="ru-RU" sz="1200" dirty="0" err="1" smtClean="0"/>
              <a:t>Earth</a:t>
            </a:r>
            <a:r>
              <a:rPr lang="en-US" sz="1200" dirty="0" smtClean="0"/>
              <a:t> </a:t>
            </a:r>
            <a:r>
              <a:rPr lang="ru-RU" sz="1200" dirty="0" smtClean="0"/>
              <a:t>(</a:t>
            </a:r>
            <a:r>
              <a:rPr lang="ru-RU" sz="1200" dirty="0" smtClean="0">
                <a:sym typeface="Symbol"/>
              </a:rPr>
              <a:t></a:t>
            </a:r>
            <a:r>
              <a:rPr lang="ru-RU" sz="1200" baseline="-25000" dirty="0" smtClean="0"/>
              <a:t> </a:t>
            </a:r>
            <a:r>
              <a:rPr lang="ru-RU" sz="1200" baseline="-25000" dirty="0" err="1" smtClean="0"/>
              <a:t>entry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= – 3.00</a:t>
            </a:r>
            <a:r>
              <a:rPr lang="ru-RU" sz="1200" dirty="0" smtClean="0">
                <a:latin typeface="Calibri" pitchFamily="34" charset="0"/>
                <a:cs typeface="Calibri" pitchFamily="34" charset="0"/>
                <a:sym typeface="Symbol"/>
              </a:rPr>
              <a:t>;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ru-RU" sz="1200" baseline="-25000" dirty="0" smtClean="0"/>
              <a:t> </a:t>
            </a:r>
            <a:r>
              <a:rPr lang="ru-RU" sz="1200" baseline="-25000" dirty="0" err="1" smtClean="0"/>
              <a:t>entry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= 5250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 m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)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" name="Содержимое 6" descr="3 точ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347488" y="2527583"/>
            <a:ext cx="829792" cy="104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030663" y="6074569"/>
            <a:ext cx="446087" cy="271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1000" dirty="0" smtClean="0">
                <a:latin typeface="Cambria" pitchFamily="18" charset="0"/>
                <a:cs typeface="Arial" pitchFamily="34" charset="0"/>
              </a:rPr>
              <a:t>t, s</a:t>
            </a:r>
            <a:endParaRPr kumimoji="0" lang="ru-RU" sz="1000" dirty="0" smtClean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090376" y="6074569"/>
            <a:ext cx="446087" cy="271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1000" dirty="0" smtClean="0">
                <a:latin typeface="Cambria" pitchFamily="18" charset="0"/>
                <a:cs typeface="Arial" pitchFamily="34" charset="0"/>
              </a:rPr>
              <a:t>t, s</a:t>
            </a:r>
            <a:endParaRPr kumimoji="0" lang="ru-RU" sz="1000" dirty="0" smtClean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612775" y="1942301"/>
            <a:ext cx="619125" cy="269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∆δ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, m</a:t>
            </a:r>
            <a:r>
              <a:rPr kumimoji="0" lang="ru-RU" sz="1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m</a:t>
            </a:r>
            <a:endParaRPr kumimoji="0" lang="ru-RU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755832" y="1942301"/>
            <a:ext cx="619125" cy="269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∆δ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, m</a:t>
            </a:r>
            <a:r>
              <a:rPr kumimoji="0" lang="ru-RU" sz="1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m</a:t>
            </a:r>
            <a:endParaRPr kumimoji="0" lang="ru-RU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5476" y="6346031"/>
            <a:ext cx="8096249" cy="2769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Linear ablation of sublimating material along the trajectory of descent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Диаграмма 27"/>
          <p:cNvGraphicFramePr>
            <a:graphicFrameLocks noGrp="1" noChangeAspect="1"/>
          </p:cNvGraphicFramePr>
          <p:nvPr/>
        </p:nvGraphicFramePr>
        <p:xfrm>
          <a:off x="4750407" y="2144010"/>
          <a:ext cx="4022118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819150" y="1970179"/>
            <a:ext cx="446087" cy="271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1000" dirty="0" smtClean="0">
                <a:latin typeface="Cambria" pitchFamily="18" charset="0"/>
                <a:cs typeface="Arial" pitchFamily="34" charset="0"/>
              </a:rPr>
              <a:t>T, ˚C</a:t>
            </a:r>
            <a:endParaRPr kumimoji="0" lang="ru-RU" sz="1000" dirty="0" smtClean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067298" y="1970179"/>
            <a:ext cx="446087" cy="271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1000" dirty="0" smtClean="0">
                <a:latin typeface="Cambria" pitchFamily="18" charset="0"/>
                <a:cs typeface="Arial" pitchFamily="34" charset="0"/>
              </a:rPr>
              <a:t>T, ˚C</a:t>
            </a:r>
            <a:endParaRPr kumimoji="0" lang="ru-RU" sz="1000" dirty="0" smtClean="0">
              <a:latin typeface="Cambria" pitchFamily="18" charset="0"/>
              <a:cs typeface="Arial" pitchFamily="34" charset="0"/>
            </a:endParaRPr>
          </a:p>
        </p:txBody>
      </p:sp>
      <p:graphicFrame>
        <p:nvGraphicFramePr>
          <p:cNvPr id="27" name="Диаграмма 26"/>
          <p:cNvGraphicFramePr>
            <a:graphicFrameLocks noGrp="1" noChangeAspect="1"/>
          </p:cNvGraphicFramePr>
          <p:nvPr/>
        </p:nvGraphicFramePr>
        <p:xfrm>
          <a:off x="612775" y="2144010"/>
          <a:ext cx="4022118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902200" y="1587668"/>
            <a:ext cx="3863975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The </a:t>
            </a:r>
            <a:r>
              <a:rPr lang="ru-RU" sz="1200" dirty="0" err="1" smtClean="0"/>
              <a:t>Earth</a:t>
            </a:r>
            <a:r>
              <a:rPr lang="ru-RU" sz="1200" dirty="0" smtClean="0"/>
              <a:t> (</a:t>
            </a:r>
            <a:r>
              <a:rPr lang="ru-RU" sz="1200" dirty="0" smtClean="0">
                <a:sym typeface="Symbol"/>
              </a:rPr>
              <a:t></a:t>
            </a:r>
            <a:r>
              <a:rPr lang="ru-RU" sz="1200" baseline="-25000" dirty="0" smtClean="0"/>
              <a:t> </a:t>
            </a:r>
            <a:r>
              <a:rPr lang="ru-RU" sz="1200" baseline="-25000" dirty="0" err="1" smtClean="0"/>
              <a:t>entry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= – 3.00</a:t>
            </a:r>
            <a:r>
              <a:rPr lang="ru-RU" sz="1200" dirty="0" smtClean="0">
                <a:latin typeface="Calibri" pitchFamily="34" charset="0"/>
                <a:cs typeface="Calibri" pitchFamily="34" charset="0"/>
                <a:sym typeface="Symbol"/>
              </a:rPr>
              <a:t>;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ru-RU" sz="1200" baseline="-25000" dirty="0" smtClean="0"/>
              <a:t> </a:t>
            </a:r>
            <a:r>
              <a:rPr lang="ru-RU" sz="1200" baseline="-25000" dirty="0" err="1" smtClean="0"/>
              <a:t>entry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= 5250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 m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)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22706" y="706605"/>
            <a:ext cx="8153400" cy="881063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PLC </a:t>
            </a:r>
            <a:r>
              <a:rPr kumimoji="0"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cover temperature </a:t>
            </a:r>
            <a:endParaRPr kumimoji="0" lang="ru-RU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ea"/>
              <a:cs typeface="+mj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141646D-41B6-B54E-9FB8-7F5DDFD99A8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9125" y="1587668"/>
            <a:ext cx="3863975" cy="276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 Mars</a:t>
            </a:r>
            <a:r>
              <a:rPr lang="ru-RU" sz="1200" dirty="0" smtClean="0"/>
              <a:t> (</a:t>
            </a:r>
            <a:r>
              <a:rPr lang="ru-RU" sz="1200" dirty="0" smtClean="0">
                <a:sym typeface="Symbol"/>
              </a:rPr>
              <a:t></a:t>
            </a:r>
            <a:r>
              <a:rPr lang="ru-RU" sz="1200" baseline="-25000" dirty="0" err="1" smtClean="0"/>
              <a:t>entry</a:t>
            </a:r>
            <a:r>
              <a:rPr lang="ru-RU" sz="1200" dirty="0" smtClean="0"/>
              <a:t> = – 9.49</a:t>
            </a:r>
            <a:r>
              <a:rPr lang="ru-RU" sz="1200" dirty="0" smtClean="0">
                <a:sym typeface="Symbol"/>
              </a:rPr>
              <a:t></a:t>
            </a:r>
            <a:r>
              <a:rPr lang="ru-RU" sz="1200" dirty="0" smtClean="0"/>
              <a:t>; V</a:t>
            </a:r>
            <a:r>
              <a:rPr lang="ru-RU" sz="1200" baseline="-25000" dirty="0" smtClean="0"/>
              <a:t> </a:t>
            </a:r>
            <a:r>
              <a:rPr lang="ru-RU" sz="1200" baseline="-25000" dirty="0" err="1" smtClean="0"/>
              <a:t>entry</a:t>
            </a:r>
            <a:r>
              <a:rPr lang="ru-RU" sz="1200" dirty="0" smtClean="0"/>
              <a:t> = 4586 </a:t>
            </a:r>
            <a:r>
              <a:rPr lang="en-US" sz="1200" dirty="0" smtClean="0"/>
              <a:t>m</a:t>
            </a:r>
            <a:r>
              <a:rPr lang="ru-RU" sz="1200" dirty="0" smtClean="0"/>
              <a:t>/</a:t>
            </a:r>
            <a:r>
              <a:rPr lang="en-US" sz="1200" dirty="0" smtClean="0"/>
              <a:t>s</a:t>
            </a:r>
            <a:r>
              <a:rPr lang="ru-RU" sz="1200" dirty="0" smtClean="0"/>
              <a:t>)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897643" y="2460337"/>
            <a:ext cx="1398132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black curve – 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outer surface of TPC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red curve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–  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PLC cover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041018" y="2460337"/>
            <a:ext cx="1398132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black curve – 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outer surface of TPC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red curve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–  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PLC cover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7" name="Название 1"/>
          <p:cNvSpPr txBox="1">
            <a:spLocks/>
          </p:cNvSpPr>
          <p:nvPr/>
        </p:nvSpPr>
        <p:spPr bwMode="auto">
          <a:xfrm>
            <a:off x="611356" y="6356422"/>
            <a:ext cx="8153400" cy="2769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Dynamics of DV PLC cover temperature condition along the trajectory of descent</a:t>
            </a:r>
            <a:endParaRPr lang="ru-RU" sz="1200" u="sng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988331" y="6084960"/>
            <a:ext cx="446087" cy="271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1000" dirty="0" smtClean="0">
                <a:latin typeface="Cambria" pitchFamily="18" charset="0"/>
                <a:cs typeface="Arial" pitchFamily="34" charset="0"/>
              </a:rPr>
              <a:t>t, s</a:t>
            </a:r>
            <a:endParaRPr kumimoji="0" lang="ru-RU" sz="1000" dirty="0" smtClean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8236479" y="6084960"/>
            <a:ext cx="446087" cy="271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1000" dirty="0" smtClean="0">
                <a:latin typeface="Cambria" pitchFamily="18" charset="0"/>
                <a:cs typeface="Arial" pitchFamily="34" charset="0"/>
              </a:rPr>
              <a:t>t, s</a:t>
            </a:r>
            <a:endParaRPr kumimoji="0" lang="ru-RU" sz="1000" dirty="0" smtClean="0"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3400" y="746494"/>
            <a:ext cx="8390350" cy="86995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Variation of DV altitude vs. time of descent</a:t>
            </a:r>
            <a:endParaRPr kumimoji="0" lang="ru-RU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ea"/>
              <a:cs typeface="+mj-cs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09600" y="1734755"/>
            <a:ext cx="3886200" cy="70364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chemeClr val="lt1"/>
                </a:solidFill>
                <a:ea typeface="+mn-ea"/>
                <a:cs typeface="+mn-cs"/>
              </a:rPr>
              <a:t> Mars</a:t>
            </a:r>
            <a:endParaRPr lang="ru-RU" dirty="0">
              <a:solidFill>
                <a:schemeClr val="lt1"/>
              </a:solidFill>
              <a:ea typeface="+mn-ea"/>
              <a:cs typeface="+mn-cs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800600" y="1734755"/>
            <a:ext cx="3886200" cy="703646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chemeClr val="lt1"/>
                </a:solidFill>
                <a:ea typeface="+mn-ea"/>
                <a:cs typeface="+mn-cs"/>
              </a:rPr>
              <a:t>The </a:t>
            </a:r>
            <a:r>
              <a:rPr lang="ru-RU" dirty="0" err="1" smtClean="0"/>
              <a:t>Earth</a:t>
            </a:r>
            <a:r>
              <a:rPr lang="en-US" dirty="0" smtClean="0">
                <a:solidFill>
                  <a:schemeClr val="lt1"/>
                </a:solidFill>
                <a:ea typeface="+mn-ea"/>
                <a:cs typeface="+mn-cs"/>
              </a:rPr>
              <a:t> </a:t>
            </a:r>
            <a:endParaRPr lang="ru-RU" dirty="0">
              <a:solidFill>
                <a:schemeClr val="lt1"/>
              </a:solidFill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FA8A714-A2D0-DB40-B718-2A2E7E4E96E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860097"/>
            <a:ext cx="4362413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800" y="2859937"/>
            <a:ext cx="4320000" cy="270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743700" y="5388591"/>
            <a:ext cx="592613" cy="271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1000" dirty="0" smtClean="0">
                <a:latin typeface="Cambria" pitchFamily="18" charset="0"/>
                <a:cs typeface="Arial" pitchFamily="34" charset="0"/>
              </a:rPr>
              <a:t>Time, s</a:t>
            </a:r>
            <a:endParaRPr kumimoji="0" lang="ru-RU" sz="1000" dirty="0" smtClean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23068" y="5388591"/>
            <a:ext cx="592613" cy="271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1000" dirty="0" smtClean="0">
                <a:latin typeface="Cambria" pitchFamily="18" charset="0"/>
                <a:cs typeface="Arial" pitchFamily="34" charset="0"/>
              </a:rPr>
              <a:t>Time, s</a:t>
            </a:r>
            <a:endParaRPr kumimoji="0" lang="ru-RU" sz="1000" dirty="0" smtClean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37700" y="3588366"/>
            <a:ext cx="325913" cy="86933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1000" dirty="0" smtClean="0">
                <a:latin typeface="Cambria" pitchFamily="18" charset="0"/>
                <a:cs typeface="Arial" pitchFamily="34" charset="0"/>
              </a:rPr>
              <a:t>Altitude, m</a:t>
            </a:r>
            <a:endParaRPr kumimoji="0" lang="ru-RU" sz="1000" dirty="0" smtClean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459843" y="3521691"/>
            <a:ext cx="325913" cy="86933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1000" dirty="0" smtClean="0">
                <a:latin typeface="Cambria" pitchFamily="18" charset="0"/>
                <a:cs typeface="Arial" pitchFamily="34" charset="0"/>
              </a:rPr>
              <a:t>Altitude, m</a:t>
            </a:r>
            <a:endParaRPr kumimoji="0" lang="ru-RU" sz="1000" dirty="0" smtClean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6048375"/>
            <a:ext cx="8077200" cy="2769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Descent trajectory</a:t>
            </a:r>
            <a:endParaRPr lang="ru-RU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91125" y="665163"/>
            <a:ext cx="8153400" cy="86995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DV velocity vs. time of descent</a:t>
            </a:r>
            <a:endParaRPr kumimoji="0" lang="ru-RU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ea"/>
              <a:cs typeface="+mj-cs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965418"/>
            <a:ext cx="4040188" cy="639762"/>
          </a:xfrm>
          <a:solidFill>
            <a:schemeClr val="accent2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chemeClr val="lt1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lt1"/>
                </a:solidFill>
                <a:latin typeface="Calibri"/>
                <a:cs typeface="Calibri"/>
              </a:rPr>
              <a:t>M</a:t>
            </a:r>
            <a:r>
              <a:rPr lang="en-US" dirty="0" smtClean="0">
                <a:solidFill>
                  <a:schemeClr val="lt1"/>
                </a:solidFill>
                <a:latin typeface="Calibri"/>
                <a:cs typeface="Calibri"/>
              </a:rPr>
              <a:t>ars</a:t>
            </a:r>
            <a:endParaRPr lang="ru-RU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1983703"/>
            <a:ext cx="4041775" cy="639762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dirty="0">
                <a:solidFill>
                  <a:schemeClr val="lt1"/>
                </a:solidFill>
                <a:latin typeface="Calibri"/>
                <a:cs typeface="Calibri"/>
              </a:rPr>
              <a:t>The </a:t>
            </a:r>
            <a:r>
              <a:rPr lang="ru-RU" dirty="0" err="1">
                <a:latin typeface="Calibri"/>
                <a:cs typeface="Calibri"/>
              </a:rPr>
              <a:t>Earth</a:t>
            </a:r>
            <a:r>
              <a:rPr lang="en-US" dirty="0">
                <a:solidFill>
                  <a:schemeClr val="lt1"/>
                </a:solidFill>
                <a:latin typeface="Calibri"/>
                <a:cs typeface="Calibri"/>
              </a:rPr>
              <a:t> </a:t>
            </a:r>
            <a:endParaRPr lang="ru-RU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FA8A714-A2D0-DB40-B718-2A2E7E4E96E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0901" y="2905991"/>
            <a:ext cx="4362413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2904705"/>
            <a:ext cx="4320000" cy="270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9600" y="6048375"/>
            <a:ext cx="8077200" cy="2769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Velocity variation along the trajectory of descent</a:t>
            </a:r>
            <a:endParaRPr lang="ru-RU" sz="1200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153740" y="5402616"/>
            <a:ext cx="592613" cy="271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1000" dirty="0" smtClean="0">
                <a:latin typeface="Cambria" pitchFamily="18" charset="0"/>
                <a:cs typeface="Arial" pitchFamily="34" charset="0"/>
              </a:rPr>
              <a:t>Time, s</a:t>
            </a:r>
            <a:endParaRPr kumimoji="0" lang="ru-RU" sz="1000" dirty="0" smtClean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662017" y="5402616"/>
            <a:ext cx="592613" cy="271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1000" dirty="0" smtClean="0">
                <a:latin typeface="Cambria" pitchFamily="18" charset="0"/>
                <a:cs typeface="Arial" pitchFamily="34" charset="0"/>
              </a:rPr>
              <a:t>Time, s</a:t>
            </a:r>
            <a:endParaRPr kumimoji="0" lang="ru-RU" sz="1000" dirty="0" smtClean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466" y="3696298"/>
            <a:ext cx="338554" cy="773734"/>
          </a:xfrm>
          <a:prstGeom prst="rect">
            <a:avLst/>
          </a:prstGeom>
          <a:solidFill>
            <a:srgbClr val="FFFFFF"/>
          </a:solidFill>
        </p:spPr>
        <p:txBody>
          <a:bodyPr vert="vert270"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Velocity, m</a:t>
            </a:r>
            <a:r>
              <a:rPr lang="ru-RU" sz="1000" dirty="0" smtClean="0">
                <a:latin typeface="Calibri"/>
                <a:cs typeface="Calibri"/>
              </a:rPr>
              <a:t>/</a:t>
            </a:r>
            <a:r>
              <a:rPr lang="en-US" sz="1000" dirty="0" smtClean="0">
                <a:latin typeface="Calibri"/>
                <a:cs typeface="Calibri"/>
              </a:rPr>
              <a:t>s</a:t>
            </a:r>
            <a:endParaRPr lang="ru-RU" sz="1000" dirty="0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67825" y="3696298"/>
            <a:ext cx="338554" cy="773734"/>
          </a:xfrm>
          <a:prstGeom prst="rect">
            <a:avLst/>
          </a:prstGeom>
          <a:solidFill>
            <a:srgbClr val="FFFFFF"/>
          </a:solidFill>
        </p:spPr>
        <p:txBody>
          <a:bodyPr vert="vert270"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Velocity, m</a:t>
            </a:r>
            <a:r>
              <a:rPr lang="ru-RU" sz="1000" dirty="0" smtClean="0">
                <a:latin typeface="Calibri"/>
                <a:cs typeface="Calibri"/>
              </a:rPr>
              <a:t>/</a:t>
            </a:r>
            <a:r>
              <a:rPr lang="en-US" sz="1000" dirty="0" smtClean="0">
                <a:latin typeface="Calibri"/>
                <a:cs typeface="Calibri"/>
              </a:rPr>
              <a:t>s</a:t>
            </a:r>
            <a:endParaRPr lang="ru-RU" sz="1000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26523" y="3696298"/>
            <a:ext cx="338554" cy="773734"/>
          </a:xfrm>
          <a:prstGeom prst="rect">
            <a:avLst/>
          </a:prstGeom>
          <a:solidFill>
            <a:srgbClr val="FFFFFF"/>
          </a:solidFill>
        </p:spPr>
        <p:txBody>
          <a:bodyPr vert="vert270"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Velocity, m</a:t>
            </a:r>
            <a:r>
              <a:rPr lang="ru-RU" sz="1000" dirty="0" smtClean="0">
                <a:solidFill>
                  <a:schemeClr val="bg1"/>
                </a:solidFill>
                <a:latin typeface="Calibri"/>
                <a:cs typeface="Calibri"/>
              </a:rPr>
              <a:t>/</a:t>
            </a:r>
            <a:r>
              <a:rPr 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endParaRPr lang="ru-RU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83994" y="3153829"/>
            <a:ext cx="223984" cy="1485532"/>
          </a:xfrm>
          <a:prstGeom prst="rect">
            <a:avLst/>
          </a:prstGeom>
          <a:solidFill>
            <a:srgbClr val="FFFFFF"/>
          </a:solidFill>
        </p:spPr>
        <p:txBody>
          <a:bodyPr vert="vert270" wrap="square" rtlCol="0">
            <a:no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Calibri"/>
                <a:cs typeface="Calibri"/>
              </a:rPr>
              <a:t>Velocity, m</a:t>
            </a:r>
            <a:r>
              <a:rPr lang="ru-RU" sz="800" dirty="0" smtClean="0">
                <a:solidFill>
                  <a:schemeClr val="bg1"/>
                </a:solidFill>
                <a:latin typeface="Calibri"/>
                <a:cs typeface="Calibri"/>
              </a:rPr>
              <a:t>/</a:t>
            </a:r>
            <a:r>
              <a:rPr lang="en-US" sz="800" dirty="0" smtClean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endParaRPr lang="ru-RU" sz="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1938" y="780377"/>
            <a:ext cx="8153400" cy="86995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  <a:cs typeface="Calibri"/>
              </a:rPr>
              <a:t>Dynamic pressure</a:t>
            </a:r>
            <a:endParaRPr kumimoji="0" lang="ru-RU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+mj-ea"/>
              <a:cs typeface="Calibri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65137" y="1854994"/>
            <a:ext cx="4040188" cy="639762"/>
          </a:xfrm>
          <a:solidFill>
            <a:schemeClr val="accent2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chemeClr val="lt1"/>
                </a:solidFill>
                <a:latin typeface="Calibri"/>
                <a:cs typeface="Calibri"/>
              </a:rPr>
              <a:t> Mars</a:t>
            </a:r>
            <a:endParaRPr lang="ru-RU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4437" y="1854994"/>
            <a:ext cx="4041775" cy="639762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chemeClr val="lt1"/>
                </a:solidFill>
                <a:latin typeface="Calibri"/>
                <a:cs typeface="Calibri"/>
              </a:rPr>
              <a:t>The Earth</a:t>
            </a:r>
            <a:endParaRPr lang="ru-RU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FA8A714-A2D0-DB40-B718-2A2E7E4E96E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5325" y="2774761"/>
            <a:ext cx="4320000" cy="26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800" y="2751138"/>
            <a:ext cx="4320000" cy="269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9600" y="5806226"/>
            <a:ext cx="8077200" cy="2769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Dynamic pressure variation </a:t>
            </a:r>
            <a:r>
              <a:rPr lang="en-US" sz="1200" dirty="0" smtClean="0"/>
              <a:t>during the </a:t>
            </a:r>
            <a:r>
              <a:rPr lang="en-US" sz="1200" dirty="0" smtClean="0"/>
              <a:t>descent</a:t>
            </a:r>
            <a:endParaRPr lang="ru-RU" sz="1200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153740" y="5201539"/>
            <a:ext cx="904843" cy="271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kumimoji="0" lang="en-US" sz="1000" dirty="0" smtClean="0">
                <a:latin typeface="Cambria" pitchFamily="18" charset="0"/>
                <a:cs typeface="Arial" pitchFamily="34" charset="0"/>
              </a:rPr>
              <a:t>Time, s</a:t>
            </a:r>
            <a:endParaRPr kumimoji="0" lang="ru-RU" sz="1000" dirty="0" smtClean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466417" y="5201539"/>
            <a:ext cx="788213" cy="271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kumimoji="0" lang="en-US" sz="1000" dirty="0" smtClean="0">
                <a:latin typeface="Cambria" pitchFamily="18" charset="0"/>
                <a:cs typeface="Arial" pitchFamily="34" charset="0"/>
              </a:rPr>
              <a:t>Time, s</a:t>
            </a:r>
            <a:endParaRPr kumimoji="0" lang="ru-RU" sz="1000" dirty="0" smtClean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634" y="2979751"/>
            <a:ext cx="317304" cy="18462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kumimoji="0" lang="en-US" sz="1000" dirty="0">
                <a:latin typeface="Cambria" pitchFamily="18" charset="0"/>
                <a:cs typeface="Arial" pitchFamily="34" charset="0"/>
              </a:rPr>
              <a:t>Dynamic </a:t>
            </a:r>
            <a:r>
              <a:rPr kumimoji="0" lang="en-US" sz="1000" dirty="0" smtClean="0">
                <a:latin typeface="Cambria" pitchFamily="18" charset="0"/>
                <a:cs typeface="Arial" pitchFamily="34" charset="0"/>
              </a:rPr>
              <a:t>pressure, Pa</a:t>
            </a:r>
            <a:endParaRPr kumimoji="0" lang="ru-RU" sz="1000" dirty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58314" y="2979751"/>
            <a:ext cx="317304" cy="18462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kumimoji="0" lang="en-US" sz="1000" dirty="0">
                <a:latin typeface="Cambria" pitchFamily="18" charset="0"/>
                <a:cs typeface="Arial" pitchFamily="34" charset="0"/>
              </a:rPr>
              <a:t>Dynamic </a:t>
            </a:r>
            <a:r>
              <a:rPr kumimoji="0" lang="en-US" sz="1000" dirty="0" smtClean="0">
                <a:latin typeface="Cambria" pitchFamily="18" charset="0"/>
                <a:cs typeface="Arial" pitchFamily="34" charset="0"/>
              </a:rPr>
              <a:t>pressure, Pa</a:t>
            </a:r>
            <a:endParaRPr kumimoji="0" lang="ru-RU" sz="1000" dirty="0"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82605" y="665163"/>
            <a:ext cx="8153400" cy="86995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  <a:cs typeface="Calibri"/>
              </a:rPr>
              <a:t>G-load</a:t>
            </a:r>
            <a:endParaRPr kumimoji="0" lang="ru-RU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+mj-ea"/>
              <a:cs typeface="Calibri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728751"/>
            <a:ext cx="4040188" cy="639762"/>
          </a:xfrm>
          <a:solidFill>
            <a:schemeClr val="accent2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chemeClr val="lt1"/>
                </a:solidFill>
              </a:rPr>
              <a:t> Mars</a:t>
            </a:r>
            <a:endParaRPr lang="ru-RU" dirty="0">
              <a:solidFill>
                <a:schemeClr val="lt1"/>
              </a:solidFill>
              <a:ea typeface="+mn-ea"/>
              <a:cs typeface="+mn-cs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77362" y="1728751"/>
            <a:ext cx="4041775" cy="639762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dirty="0">
                <a:solidFill>
                  <a:schemeClr val="lt1"/>
                </a:solidFill>
                <a:latin typeface="Calibri"/>
                <a:cs typeface="Calibri"/>
              </a:rPr>
              <a:t>The </a:t>
            </a:r>
            <a:r>
              <a:rPr lang="ru-RU" dirty="0" err="1">
                <a:cs typeface="Calibri"/>
              </a:rPr>
              <a:t>Earth</a:t>
            </a:r>
            <a:r>
              <a:rPr lang="en-US" dirty="0">
                <a:solidFill>
                  <a:schemeClr val="lt1"/>
                </a:solidFill>
                <a:latin typeface="Calibri"/>
                <a:cs typeface="Calibri"/>
              </a:rPr>
              <a:t> </a:t>
            </a:r>
            <a:endParaRPr lang="ru-RU" dirty="0">
              <a:solidFill>
                <a:schemeClr val="lt1"/>
              </a:solidFill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FA8A714-A2D0-DB40-B718-2A2E7E4E96E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7388" y="2894498"/>
            <a:ext cx="4320000" cy="26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799" y="2868248"/>
            <a:ext cx="4320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99606" y="5909875"/>
            <a:ext cx="8077200" cy="2769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Axial g-load variation </a:t>
            </a:r>
            <a:r>
              <a:rPr lang="en-US" sz="1200" dirty="0" smtClean="0"/>
              <a:t>during the descent</a:t>
            </a:r>
            <a:endParaRPr lang="ru-RU" sz="1200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153740" y="5296786"/>
            <a:ext cx="904843" cy="271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kumimoji="0" lang="en-US" sz="1000" dirty="0" smtClean="0">
                <a:latin typeface="Cambria" pitchFamily="18" charset="0"/>
                <a:cs typeface="Arial" pitchFamily="34" charset="0"/>
              </a:rPr>
              <a:t>Time, s</a:t>
            </a:r>
            <a:endParaRPr kumimoji="0" lang="ru-RU" sz="1000" dirty="0" smtClean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466417" y="5296786"/>
            <a:ext cx="788213" cy="271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kumimoji="0" lang="en-US" sz="1000" dirty="0" smtClean="0">
                <a:latin typeface="Cambria" pitchFamily="18" charset="0"/>
                <a:cs typeface="Arial" pitchFamily="34" charset="0"/>
              </a:rPr>
              <a:t>Time, s</a:t>
            </a:r>
            <a:endParaRPr kumimoji="0" lang="ru-RU" sz="1000" dirty="0" smtClean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7818" y="3365500"/>
            <a:ext cx="324787" cy="14604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kumimoji="0" lang="en-US" sz="1000" dirty="0">
                <a:latin typeface="Cambria" pitchFamily="18" charset="0"/>
                <a:cs typeface="Arial" pitchFamily="34" charset="0"/>
              </a:rPr>
              <a:t>G-</a:t>
            </a:r>
            <a:r>
              <a:rPr kumimoji="0" lang="en-US" sz="1000" dirty="0" smtClean="0">
                <a:latin typeface="Cambria" pitchFamily="18" charset="0"/>
                <a:cs typeface="Arial" pitchFamily="34" charset="0"/>
              </a:rPr>
              <a:t>load, unit</a:t>
            </a:r>
            <a:endParaRPr kumimoji="0" lang="ru-RU" sz="1000" dirty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75813" y="3365500"/>
            <a:ext cx="324787" cy="14604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kumimoji="0" lang="en-US" sz="1000" dirty="0">
                <a:latin typeface="Cambria" pitchFamily="18" charset="0"/>
                <a:cs typeface="Arial" pitchFamily="34" charset="0"/>
              </a:rPr>
              <a:t>G-</a:t>
            </a:r>
            <a:r>
              <a:rPr kumimoji="0" lang="en-US" sz="1000" dirty="0" smtClean="0">
                <a:latin typeface="Cambria" pitchFamily="18" charset="0"/>
                <a:cs typeface="Arial" pitchFamily="34" charset="0"/>
              </a:rPr>
              <a:t>load, unit</a:t>
            </a:r>
            <a:endParaRPr kumimoji="0" lang="ru-RU" sz="1000" dirty="0"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Прямая соединительная линия 35"/>
          <p:cNvCxnSpPr>
            <a:endCxn id="18" idx="0"/>
          </p:cNvCxnSpPr>
          <p:nvPr/>
        </p:nvCxnSpPr>
        <p:spPr>
          <a:xfrm>
            <a:off x="8123392" y="2309267"/>
            <a:ext cx="0" cy="19167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11" idx="0"/>
          </p:cNvCxnSpPr>
          <p:nvPr/>
        </p:nvCxnSpPr>
        <p:spPr>
          <a:xfrm>
            <a:off x="6805321" y="2105468"/>
            <a:ext cx="34806" cy="39429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58727" y="879965"/>
            <a:ext cx="8153400" cy="5619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AIBD pressurization scheme</a:t>
            </a:r>
            <a:endParaRPr lang="ru-RU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141646D-41B6-B54E-9FB8-7F5DDFD99A8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10325" y="1705358"/>
            <a:ext cx="987771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>
                <a:latin typeface="+mn-lt"/>
              </a:rPr>
              <a:t>Inflation System</a:t>
            </a:r>
            <a:endParaRPr lang="ru-RU" sz="1000" dirty="0" smtClean="0">
              <a:latin typeface="+mn-lt"/>
            </a:endParaRPr>
          </a:p>
          <a:p>
            <a:r>
              <a:rPr lang="en-US" sz="1000" b="1" u="sng" dirty="0" smtClean="0">
                <a:solidFill>
                  <a:schemeClr val="tx1"/>
                </a:solidFill>
              </a:rPr>
              <a:t>Variant</a:t>
            </a:r>
            <a:r>
              <a:rPr lang="ru-RU" sz="1000" b="1" u="sng" dirty="0" smtClean="0">
                <a:solidFill>
                  <a:schemeClr val="tx1"/>
                </a:solidFill>
                <a:latin typeface="+mn-lt"/>
              </a:rPr>
              <a:t> 1</a:t>
            </a:r>
            <a:endParaRPr lang="ru-RU" sz="10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799" y="2499767"/>
            <a:ext cx="87865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Pyrotechnic </a:t>
            </a:r>
            <a:r>
              <a:rPr lang="en-US" sz="1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Gas Generator</a:t>
            </a:r>
            <a:r>
              <a:rPr lang="ru-RU" sz="1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000" dirty="0" smtClean="0"/>
              <a:t>PGG</a:t>
            </a:r>
            <a:r>
              <a:rPr lang="ru-RU" sz="1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25210" y="2500937"/>
            <a:ext cx="1396364" cy="987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630945" y="2557374"/>
            <a:ext cx="447558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PGG</a:t>
            </a:r>
            <a:endParaRPr lang="ru-RU" sz="10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36837" y="2557374"/>
            <a:ext cx="447558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PGG</a:t>
            </a:r>
            <a:endParaRPr lang="ru-RU" sz="1000" dirty="0">
              <a:latin typeface="+mn-lt"/>
            </a:endParaRPr>
          </a:p>
        </p:txBody>
      </p:sp>
      <p:sp>
        <p:nvSpPr>
          <p:cNvPr id="21" name="Левая фигурная скобка 20"/>
          <p:cNvSpPr/>
          <p:nvPr/>
        </p:nvSpPr>
        <p:spPr>
          <a:xfrm rot="16200000">
            <a:off x="8007970" y="2323227"/>
            <a:ext cx="236556" cy="1200151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973263" y="253903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...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684180" y="3013006"/>
            <a:ext cx="90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latin typeface="+mn-lt"/>
              </a:rPr>
              <a:t>5 </a:t>
            </a:r>
            <a:r>
              <a:rPr lang="en-US" sz="1000" b="1" dirty="0" smtClean="0">
                <a:latin typeface="+mn-lt"/>
              </a:rPr>
              <a:t> items</a:t>
            </a:r>
            <a:endParaRPr lang="ru-RU" sz="1000" b="1" dirty="0" smtClean="0">
              <a:latin typeface="+mn-lt"/>
            </a:endParaRPr>
          </a:p>
          <a:p>
            <a:pPr algn="ctr"/>
            <a:r>
              <a:rPr lang="en-US" sz="1000" b="1" dirty="0" smtClean="0">
                <a:latin typeface="+mn-lt"/>
              </a:rPr>
              <a:t>Mass</a:t>
            </a:r>
            <a:r>
              <a:rPr lang="ru-RU" sz="1000" b="1" dirty="0" smtClean="0">
                <a:latin typeface="+mn-lt"/>
              </a:rPr>
              <a:t> – 2</a:t>
            </a:r>
            <a:r>
              <a:rPr lang="en-US" sz="1000" b="1" dirty="0" smtClean="0">
                <a:latin typeface="+mn-lt"/>
              </a:rPr>
              <a:t>.</a:t>
            </a:r>
            <a:r>
              <a:rPr lang="ru-RU" sz="1000" b="1" dirty="0" smtClean="0">
                <a:latin typeface="+mn-lt"/>
              </a:rPr>
              <a:t>5 </a:t>
            </a:r>
            <a:r>
              <a:rPr lang="en-US" sz="1000" b="1" dirty="0" smtClean="0">
                <a:latin typeface="+mn-lt"/>
              </a:rPr>
              <a:t>kg</a:t>
            </a:r>
            <a:endParaRPr lang="ru-RU" sz="1000" b="1" dirty="0">
              <a:latin typeface="+mn-lt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6805321" y="2309267"/>
            <a:ext cx="130997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42" idx="0"/>
          </p:cNvCxnSpPr>
          <p:nvPr/>
        </p:nvCxnSpPr>
        <p:spPr>
          <a:xfrm>
            <a:off x="7953375" y="4439705"/>
            <a:ext cx="0" cy="191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41" idx="0"/>
          </p:cNvCxnSpPr>
          <p:nvPr/>
        </p:nvCxnSpPr>
        <p:spPr>
          <a:xfrm>
            <a:off x="6598298" y="4235906"/>
            <a:ext cx="0" cy="3942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00800" y="3835796"/>
            <a:ext cx="987771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Inflation System</a:t>
            </a:r>
            <a:endParaRPr lang="ru-RU" sz="1000" dirty="0" smtClean="0"/>
          </a:p>
          <a:p>
            <a:r>
              <a:rPr lang="en-US" sz="1000" b="1" u="sng" dirty="0" smtClean="0">
                <a:solidFill>
                  <a:schemeClr val="tx1"/>
                </a:solidFill>
              </a:rPr>
              <a:t>Variant</a:t>
            </a:r>
            <a:r>
              <a:rPr lang="ru-RU" sz="1000" b="1" u="sng" dirty="0" smtClean="0">
                <a:solidFill>
                  <a:schemeClr val="tx1"/>
                </a:solidFill>
              </a:rPr>
              <a:t> </a:t>
            </a:r>
            <a:r>
              <a:rPr lang="en-US" sz="1000" b="1" u="sng" dirty="0" smtClean="0">
                <a:solidFill>
                  <a:schemeClr val="tx1"/>
                </a:solidFill>
              </a:rPr>
              <a:t>2</a:t>
            </a:r>
            <a:endParaRPr lang="ru-RU" sz="1000" b="1" u="sng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91274" y="4630205"/>
            <a:ext cx="414047" cy="2154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PGG</a:t>
            </a:r>
            <a:endParaRPr lang="ru-RU" sz="8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953249" y="4631376"/>
            <a:ext cx="2000251" cy="8740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7107070" y="4687812"/>
            <a:ext cx="794630" cy="4556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r>
              <a:rPr lang="en-US" sz="900" dirty="0" smtClean="0">
                <a:latin typeface="Calibri"/>
                <a:cs typeface="Calibri"/>
              </a:rPr>
              <a:t>Gas</a:t>
            </a:r>
          </a:p>
          <a:p>
            <a:r>
              <a:rPr lang="en-US" sz="900" smtClean="0">
                <a:latin typeface="Calibri"/>
                <a:cs typeface="Calibri"/>
              </a:rPr>
              <a:t>tank</a:t>
            </a:r>
            <a:endParaRPr lang="ru-RU" sz="900" dirty="0">
              <a:latin typeface="Calibri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60612" y="4687812"/>
            <a:ext cx="851515" cy="4556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900" dirty="0" err="1" smtClean="0"/>
              <a:t>Pyrovalve</a:t>
            </a:r>
            <a:r>
              <a:rPr lang="en-US" sz="900" dirty="0" smtClean="0"/>
              <a:t> and hoses</a:t>
            </a:r>
            <a:endParaRPr lang="ru-RU" sz="900" dirty="0"/>
          </a:p>
        </p:txBody>
      </p:sp>
      <p:sp>
        <p:nvSpPr>
          <p:cNvPr id="47" name="TextBox 46"/>
          <p:cNvSpPr txBox="1"/>
          <p:nvPr/>
        </p:nvSpPr>
        <p:spPr>
          <a:xfrm>
            <a:off x="7474630" y="5143444"/>
            <a:ext cx="9060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Mass</a:t>
            </a:r>
            <a:r>
              <a:rPr lang="ru-RU" sz="1000" b="1" dirty="0" smtClean="0">
                <a:latin typeface="+mn-lt"/>
              </a:rPr>
              <a:t> – 1</a:t>
            </a:r>
            <a:r>
              <a:rPr lang="en-US" sz="1000" b="1" dirty="0" smtClean="0">
                <a:latin typeface="+mn-lt"/>
              </a:rPr>
              <a:t>.</a:t>
            </a:r>
            <a:r>
              <a:rPr lang="ru-RU" sz="1000" b="1" dirty="0" smtClean="0">
                <a:latin typeface="+mn-lt"/>
              </a:rPr>
              <a:t>5 </a:t>
            </a:r>
            <a:r>
              <a:rPr lang="en-US" sz="1000" b="1" dirty="0" smtClean="0">
                <a:latin typeface="+mn-lt"/>
              </a:rPr>
              <a:t>kg</a:t>
            </a:r>
            <a:endParaRPr lang="ru-RU" sz="1000" b="1" dirty="0">
              <a:latin typeface="+mn-lt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6598298" y="4439705"/>
            <a:ext cx="13623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6802" name="Picture 2" descr="D:\Графики_05_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342" y="1665840"/>
            <a:ext cx="6056942" cy="39348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23795" y="1676401"/>
            <a:ext cx="4106795" cy="4999617"/>
          </a:xfrm>
          <a:prstGeom prst="rect">
            <a:avLst/>
          </a:prstGeom>
          <a:solidFill>
            <a:schemeClr val="accent2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85774" y="715649"/>
            <a:ext cx="8153400" cy="9667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Dynamics of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MetNet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 DV angular motion at its </a:t>
            </a:r>
            <a:b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</a:b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descending in the atmosphere</a:t>
            </a:r>
            <a:endParaRPr lang="ru-RU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cs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141646D-41B6-B54E-9FB8-7F5DDFD99A8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8370" name="Рисунок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195" y="4449343"/>
            <a:ext cx="373815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Рисунок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195" y="1943687"/>
            <a:ext cx="374612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632325" y="1676401"/>
            <a:ext cx="4106795" cy="4999618"/>
          </a:xfrm>
          <a:prstGeom prst="rect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9176" y="4449343"/>
            <a:ext cx="374612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9176" y="1943687"/>
            <a:ext cx="374612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857500" y="1583880"/>
            <a:ext cx="3409949" cy="246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en-US" sz="1000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Variation of spatial angle of attack vs. time</a:t>
            </a:r>
            <a:r>
              <a:rPr kumimoji="0" lang="ru-RU" sz="1000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500" y="4145972"/>
            <a:ext cx="3409949" cy="246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kumimoji="0" lang="en-US" sz="1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Variation of transverse angle rates</a:t>
            </a:r>
            <a:r>
              <a:rPr kumimoji="0" lang="ru-RU" sz="1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endParaRPr kumimoji="0" lang="ru-RU" sz="1000" dirty="0" smtClean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93725" y="1597025"/>
            <a:ext cx="8115300" cy="4451350"/>
          </a:xfrm>
          <a:prstGeom prst="rect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60000"/>
              <a:buFont typeface="Wingdings" pitchFamily="2" charset="2"/>
              <a:buChar char="q"/>
              <a:defRPr/>
            </a:pPr>
            <a:endParaRPr lang="ru-RU" sz="1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2775" y="858635"/>
            <a:ext cx="8153400" cy="736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0"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Conclusions</a:t>
            </a:r>
            <a:endParaRPr kumimoji="0" lang="ru-RU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cs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4E7DA8C-067C-4AED-AF7E-12D24ED9908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33425" y="1792288"/>
            <a:ext cx="7762875" cy="2888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19088" indent="-319088" algn="just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60000"/>
              <a:buFont typeface="Wingdings" pitchFamily="2" charset="2"/>
              <a:buChar char="q"/>
            </a:pPr>
            <a:r>
              <a:rPr lang="en-US" dirty="0">
                <a:latin typeface="Calibri" pitchFamily="34" charset="0"/>
              </a:rPr>
              <a:t>Entry conditions</a:t>
            </a:r>
            <a:r>
              <a:rPr lang="ru-RU" dirty="0">
                <a:latin typeface="Calibri" pitchFamily="34" charset="0"/>
              </a:rPr>
              <a:t> </a:t>
            </a:r>
            <a:r>
              <a:rPr lang="en-US" dirty="0" err="1" smtClean="0"/>
              <a:t>V</a:t>
            </a:r>
            <a:r>
              <a:rPr lang="en-US" baseline="-25000" dirty="0" err="1" smtClean="0">
                <a:latin typeface="Calibri" pitchFamily="34" charset="0"/>
              </a:rPr>
              <a:t>entry</a:t>
            </a:r>
            <a:r>
              <a:rPr lang="en-US" baseline="-25000" dirty="0" smtClean="0"/>
              <a:t> </a:t>
            </a:r>
            <a:r>
              <a:rPr lang="ru-RU" dirty="0">
                <a:latin typeface="Calibri" pitchFamily="34" charset="0"/>
              </a:rPr>
              <a:t>=</a:t>
            </a:r>
            <a:r>
              <a:rPr lang="en-US" dirty="0"/>
              <a:t> </a:t>
            </a:r>
            <a:r>
              <a:rPr lang="ru-RU" dirty="0">
                <a:latin typeface="Calibri" pitchFamily="34" charset="0"/>
              </a:rPr>
              <a:t>5250 </a:t>
            </a:r>
            <a:r>
              <a:rPr lang="en-US" dirty="0">
                <a:latin typeface="Calibri" pitchFamily="34" charset="0"/>
              </a:rPr>
              <a:t>m</a:t>
            </a:r>
            <a:r>
              <a:rPr lang="ru-RU" dirty="0">
                <a:latin typeface="Calibri" pitchFamily="34" charset="0"/>
              </a:rPr>
              <a:t>/</a:t>
            </a:r>
            <a:r>
              <a:rPr lang="en-US" dirty="0">
                <a:latin typeface="Calibri" pitchFamily="34" charset="0"/>
              </a:rPr>
              <a:t>s</a:t>
            </a:r>
            <a:r>
              <a:rPr lang="ru-RU" dirty="0">
                <a:latin typeface="Calibri" pitchFamily="34" charset="0"/>
              </a:rPr>
              <a:t>, </a:t>
            </a:r>
            <a:r>
              <a:rPr lang="el-GR" dirty="0" smtClean="0">
                <a:latin typeface="Calibri" pitchFamily="34" charset="0"/>
              </a:rPr>
              <a:t>θ</a:t>
            </a:r>
            <a:r>
              <a:rPr lang="en-US" baseline="-25000" dirty="0" smtClean="0">
                <a:latin typeface="Calibri" pitchFamily="34" charset="0"/>
              </a:rPr>
              <a:t>entry</a:t>
            </a:r>
            <a:r>
              <a:rPr lang="en-US" baseline="-25000" dirty="0" smtClean="0"/>
              <a:t> </a:t>
            </a:r>
            <a:r>
              <a:rPr lang="ru-RU" dirty="0">
                <a:latin typeface="Calibri" pitchFamily="34" charset="0"/>
              </a:rPr>
              <a:t>=</a:t>
            </a:r>
            <a:r>
              <a:rPr lang="en-US" dirty="0"/>
              <a:t> </a:t>
            </a:r>
            <a:r>
              <a:rPr lang="ru-RU" dirty="0">
                <a:latin typeface="Calibri" pitchFamily="34" charset="0"/>
              </a:rPr>
              <a:t>-3 </a:t>
            </a:r>
            <a:r>
              <a:rPr lang="en-US" dirty="0" err="1" smtClean="0">
                <a:latin typeface="Calibri" pitchFamily="34" charset="0"/>
              </a:rPr>
              <a:t>deg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are </a:t>
            </a:r>
            <a:r>
              <a:rPr lang="en-US" dirty="0" err="1" smtClean="0">
                <a:latin typeface="Calibri" pitchFamily="34" charset="0"/>
              </a:rPr>
              <a:t>feasibile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for </a:t>
            </a:r>
            <a:r>
              <a:rPr lang="en-US" dirty="0" err="1">
                <a:latin typeface="Calibri" pitchFamily="34" charset="0"/>
              </a:rPr>
              <a:t>MetNet</a:t>
            </a:r>
            <a:r>
              <a:rPr lang="en-US" dirty="0">
                <a:latin typeface="Calibri" pitchFamily="34" charset="0"/>
              </a:rPr>
              <a:t> DV </a:t>
            </a:r>
            <a:r>
              <a:rPr lang="en-US" dirty="0" smtClean="0">
                <a:latin typeface="Calibri" pitchFamily="34" charset="0"/>
              </a:rPr>
              <a:t>descend </a:t>
            </a:r>
            <a:r>
              <a:rPr lang="en-US" dirty="0">
                <a:latin typeface="Calibri" pitchFamily="34" charset="0"/>
              </a:rPr>
              <a:t>and landing </a:t>
            </a:r>
            <a:r>
              <a:rPr lang="en-US" dirty="0" smtClean="0">
                <a:latin typeface="Calibri" pitchFamily="34" charset="0"/>
              </a:rPr>
              <a:t>to </a:t>
            </a:r>
            <a:r>
              <a:rPr lang="en-US" dirty="0">
                <a:latin typeface="Calibri" pitchFamily="34" charset="0"/>
              </a:rPr>
              <a:t>the </a:t>
            </a:r>
            <a:r>
              <a:rPr lang="en-US" dirty="0" smtClean="0">
                <a:latin typeface="Calibri" pitchFamily="34" charset="0"/>
              </a:rPr>
              <a:t>Earth </a:t>
            </a:r>
            <a:r>
              <a:rPr lang="en-US" dirty="0" err="1" smtClean="0">
                <a:latin typeface="Calibri" pitchFamily="34" charset="0"/>
              </a:rPr>
              <a:t>atmospere</a:t>
            </a:r>
            <a:r>
              <a:rPr lang="ru-RU" dirty="0" smtClean="0">
                <a:latin typeface="Calibri" pitchFamily="34" charset="0"/>
              </a:rPr>
              <a:t>.</a:t>
            </a:r>
            <a:endParaRPr lang="ru-RU" dirty="0">
              <a:latin typeface="Calibri" pitchFamily="34" charset="0"/>
            </a:endParaRPr>
          </a:p>
          <a:p>
            <a:pPr marL="319088" indent="-319088" algn="just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60000"/>
              <a:buFont typeface="Wingdings" pitchFamily="2" charset="2"/>
              <a:buChar char="q"/>
            </a:pPr>
            <a:r>
              <a:rPr lang="en-US" dirty="0">
                <a:latin typeface="Calibri" pitchFamily="34" charset="0"/>
              </a:rPr>
              <a:t>TPC ablation and thermal protection temperature </a:t>
            </a:r>
            <a:r>
              <a:rPr lang="en-US" dirty="0" smtClean="0">
                <a:latin typeface="Calibri" pitchFamily="34" charset="0"/>
              </a:rPr>
              <a:t>conditions are comparable</a:t>
            </a:r>
            <a:r>
              <a:rPr lang="ru-RU" dirty="0" smtClean="0">
                <a:latin typeface="Calibri" pitchFamily="34" charset="0"/>
              </a:rPr>
              <a:t>.</a:t>
            </a:r>
            <a:endParaRPr lang="ru-RU" dirty="0">
              <a:latin typeface="Calibri" pitchFamily="34" charset="0"/>
            </a:endParaRPr>
          </a:p>
          <a:p>
            <a:pPr marL="319088" indent="-319088" algn="just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60000"/>
              <a:buFont typeface="Wingdings" pitchFamily="2" charset="2"/>
              <a:buChar char="q"/>
            </a:pPr>
            <a:r>
              <a:rPr lang="en-US" dirty="0">
                <a:latin typeface="Calibri" pitchFamily="34" charset="0"/>
              </a:rPr>
              <a:t>At </a:t>
            </a:r>
            <a:r>
              <a:rPr lang="en-US" dirty="0" smtClean="0">
                <a:latin typeface="Calibri" pitchFamily="34" charset="0"/>
              </a:rPr>
              <a:t>stabilization of DV </a:t>
            </a:r>
            <a:r>
              <a:rPr lang="en-US" dirty="0">
                <a:latin typeface="Calibri" pitchFamily="34" charset="0"/>
              </a:rPr>
              <a:t>by spinning and oriented entry into the Earth atmosphere the </a:t>
            </a:r>
            <a:r>
              <a:rPr lang="en-US" dirty="0" err="1">
                <a:latin typeface="Calibri" pitchFamily="34" charset="0"/>
              </a:rPr>
              <a:t>MetNet</a:t>
            </a:r>
            <a:r>
              <a:rPr lang="en-US" dirty="0">
                <a:latin typeface="Calibri" pitchFamily="34" charset="0"/>
              </a:rPr>
              <a:t> DV preserves stability along the whole path. Angular motion </a:t>
            </a:r>
            <a:r>
              <a:rPr lang="en-US" dirty="0" smtClean="0">
                <a:latin typeface="Calibri" pitchFamily="34" charset="0"/>
              </a:rPr>
              <a:t>characteristics are </a:t>
            </a:r>
            <a:r>
              <a:rPr lang="en-US" dirty="0">
                <a:latin typeface="Calibri" pitchFamily="34" charset="0"/>
              </a:rPr>
              <a:t>preserved.</a:t>
            </a:r>
            <a:endParaRPr lang="ru-RU" dirty="0">
              <a:latin typeface="Calibri" pitchFamily="34" charset="0"/>
            </a:endParaRPr>
          </a:p>
          <a:p>
            <a:pPr marL="319088" indent="-319088" algn="just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60000"/>
              <a:buFont typeface="Wingdings" pitchFamily="2" charset="2"/>
              <a:buChar char="q"/>
            </a:pPr>
            <a:r>
              <a:rPr lang="en-US" dirty="0">
                <a:latin typeface="Calibri" pitchFamily="34" charset="0"/>
              </a:rPr>
              <a:t>The mechanical loads to MIBD </a:t>
            </a:r>
            <a:r>
              <a:rPr lang="en-US" dirty="0" smtClean="0">
                <a:latin typeface="Calibri" pitchFamily="34" charset="0"/>
              </a:rPr>
              <a:t>due </a:t>
            </a:r>
            <a:r>
              <a:rPr lang="en-US" dirty="0">
                <a:latin typeface="Calibri" pitchFamily="34" charset="0"/>
              </a:rPr>
              <a:t>dynamic pressure interaction practically coincide.</a:t>
            </a:r>
            <a:r>
              <a:rPr lang="ru-RU" dirty="0">
                <a:latin typeface="Calibri" pitchFamily="34" charset="0"/>
              </a:rPr>
              <a:t> </a:t>
            </a:r>
          </a:p>
          <a:p>
            <a:pPr marL="319088" indent="-319088" algn="just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60000"/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</a:rPr>
              <a:t>In Earth </a:t>
            </a:r>
            <a:r>
              <a:rPr lang="en-US" dirty="0">
                <a:latin typeface="Calibri" pitchFamily="34" charset="0"/>
              </a:rPr>
              <a:t>conditions, due to </a:t>
            </a:r>
            <a:r>
              <a:rPr lang="en-US" dirty="0" smtClean="0">
                <a:latin typeface="Calibri" pitchFamily="34" charset="0"/>
              </a:rPr>
              <a:t>more dense </a:t>
            </a:r>
            <a:r>
              <a:rPr lang="en-US" dirty="0">
                <a:latin typeface="Calibri" pitchFamily="34" charset="0"/>
              </a:rPr>
              <a:t>atmosphere at altitudes </a:t>
            </a:r>
            <a:r>
              <a:rPr lang="en-US" dirty="0" smtClean="0">
                <a:latin typeface="Calibri" pitchFamily="34" charset="0"/>
              </a:rPr>
              <a:t>below 12 </a:t>
            </a:r>
            <a:r>
              <a:rPr lang="en-US" dirty="0" smtClean="0">
                <a:latin typeface="Calibri" pitchFamily="34" charset="0"/>
              </a:rPr>
              <a:t>km, </a:t>
            </a:r>
            <a:r>
              <a:rPr lang="en-US" dirty="0" smtClean="0">
                <a:latin typeface="Calibri" pitchFamily="34" charset="0"/>
              </a:rPr>
              <a:t>staged pressurization of AIBD </a:t>
            </a:r>
            <a:r>
              <a:rPr lang="en-US" dirty="0">
                <a:latin typeface="Calibri" pitchFamily="34" charset="0"/>
              </a:rPr>
              <a:t>is </a:t>
            </a:r>
            <a:r>
              <a:rPr lang="en-US" dirty="0" smtClean="0">
                <a:latin typeface="Calibri" pitchFamily="34" charset="0"/>
              </a:rPr>
              <a:t>required. The pressurization system will </a:t>
            </a:r>
            <a:r>
              <a:rPr lang="en-US" dirty="0">
                <a:latin typeface="Calibri" pitchFamily="34" charset="0"/>
              </a:rPr>
              <a:t>increase DV mass by 1.5-2.5 </a:t>
            </a:r>
            <a:r>
              <a:rPr lang="en-US" dirty="0" smtClean="0">
                <a:latin typeface="Calibri" pitchFamily="34" charset="0"/>
              </a:rPr>
              <a:t>kg (depending of chosen variant).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RITD Project </a:t>
            </a:r>
            <a:r>
              <a:rPr lang="fi-FI" dirty="0" err="1" smtClean="0"/>
              <a:t>team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B386B-2FCD-6A45-95B5-4D267F58A1F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9" name="Picture 5" descr="Вестник ФГУП &quot;НПО им. С.А. Лавочкин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06" y="3793643"/>
            <a:ext cx="917536" cy="107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71" y="5005255"/>
            <a:ext cx="926271" cy="91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48" y="2911061"/>
            <a:ext cx="883331" cy="88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49" y="1980947"/>
            <a:ext cx="5094508" cy="88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27811" y="5141459"/>
            <a:ext cx="3724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Institutio</a:t>
            </a:r>
            <a:r>
              <a:rPr lang="fi-FI" dirty="0"/>
              <a:t> </a:t>
            </a:r>
            <a:r>
              <a:rPr lang="fi-FI" dirty="0" err="1"/>
              <a:t>Nacional</a:t>
            </a:r>
            <a:r>
              <a:rPr lang="fi-FI" dirty="0"/>
              <a:t> de </a:t>
            </a:r>
            <a:r>
              <a:rPr lang="fi-FI" dirty="0" err="1"/>
              <a:t>Técnica</a:t>
            </a:r>
            <a:r>
              <a:rPr lang="fi-FI" dirty="0"/>
              <a:t> </a:t>
            </a:r>
            <a:r>
              <a:rPr lang="fi-FI" dirty="0" err="1"/>
              <a:t>Aerospacial</a:t>
            </a:r>
            <a:r>
              <a:rPr lang="fi-FI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27811" y="4010075"/>
            <a:ext cx="3721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Bauman</a:t>
            </a:r>
            <a:r>
              <a:rPr lang="fi-FI" dirty="0" smtClean="0"/>
              <a:t> </a:t>
            </a:r>
            <a:r>
              <a:rPr lang="fi-FI" dirty="0" err="1" smtClean="0"/>
              <a:t>Moscow</a:t>
            </a:r>
            <a:r>
              <a:rPr lang="fi-FI" dirty="0" smtClean="0"/>
              <a:t> State Technical </a:t>
            </a:r>
            <a:r>
              <a:rPr lang="fi-FI" dirty="0" err="1" smtClean="0"/>
              <a:t>University</a:t>
            </a:r>
            <a:endParaRPr lang="fi-FI" dirty="0"/>
          </a:p>
        </p:txBody>
      </p:sp>
      <p:sp>
        <p:nvSpPr>
          <p:cNvPr id="19" name="TextBox 18"/>
          <p:cNvSpPr txBox="1"/>
          <p:nvPr/>
        </p:nvSpPr>
        <p:spPr>
          <a:xfrm>
            <a:off x="2227810" y="3144512"/>
            <a:ext cx="284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Lavochkin</a:t>
            </a:r>
            <a:r>
              <a:rPr lang="fi-FI" dirty="0" smtClean="0"/>
              <a:t> Association</a:t>
            </a:r>
            <a:endParaRPr lang="fi-FI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76" y="771525"/>
            <a:ext cx="1143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276" y="771525"/>
            <a:ext cx="944724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20952" y="6282635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http://ritd.fmi.fi</a:t>
            </a:r>
            <a:endParaRPr lang="fi-FI" dirty="0"/>
          </a:p>
        </p:txBody>
      </p:sp>
      <p:sp>
        <p:nvSpPr>
          <p:cNvPr id="3" name="TextBox 2"/>
          <p:cNvSpPr txBox="1"/>
          <p:nvPr/>
        </p:nvSpPr>
        <p:spPr>
          <a:xfrm>
            <a:off x="572504" y="2173043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(1)</a:t>
            </a:r>
            <a:endParaRPr lang="fi-FI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72504" y="3213852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(2)</a:t>
            </a:r>
            <a:endParaRPr lang="fi-FI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72504" y="4194740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(3)</a:t>
            </a:r>
            <a:endParaRPr lang="fi-FI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72504" y="5317159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(4)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6936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RITD Project </a:t>
            </a:r>
            <a:r>
              <a:rPr lang="fi-FI" b="1" dirty="0" err="1" smtClean="0"/>
              <a:t>scope</a:t>
            </a:r>
            <a:endParaRPr lang="fi-FI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873250"/>
            <a:ext cx="4319196" cy="4679950"/>
          </a:xfrm>
        </p:spPr>
        <p:txBody>
          <a:bodyPr/>
          <a:lstStyle/>
          <a:p>
            <a:r>
              <a:rPr lang="fi-FI" sz="2400" b="0" dirty="0" smtClean="0"/>
              <a:t>Mars </a:t>
            </a:r>
            <a:r>
              <a:rPr lang="fi-FI" sz="2400" b="0" dirty="0" err="1" smtClean="0"/>
              <a:t>MetNet</a:t>
            </a:r>
            <a:r>
              <a:rPr lang="fi-FI" sz="2400" b="0" dirty="0" smtClean="0"/>
              <a:t> </a:t>
            </a:r>
            <a:r>
              <a:rPr lang="fi-FI" sz="2400" b="0" dirty="0" err="1" smtClean="0"/>
              <a:t>Landers</a:t>
            </a:r>
            <a:r>
              <a:rPr lang="fi-FI" sz="2400" b="0" dirty="0" smtClean="0"/>
              <a:t> (MML)</a:t>
            </a:r>
          </a:p>
          <a:p>
            <a:pPr lvl="1"/>
            <a:r>
              <a:rPr lang="fi-FI" sz="2000" dirty="0" err="1" smtClean="0"/>
              <a:t>Semihard</a:t>
            </a:r>
            <a:r>
              <a:rPr lang="fi-FI" sz="2000" dirty="0" smtClean="0"/>
              <a:t> </a:t>
            </a:r>
            <a:r>
              <a:rPr lang="fi-FI" sz="2000" dirty="0" err="1" smtClean="0"/>
              <a:t>landing</a:t>
            </a:r>
            <a:r>
              <a:rPr lang="fi-FI" sz="2000" dirty="0" smtClean="0"/>
              <a:t> to Mars</a:t>
            </a:r>
            <a:endParaRPr lang="fi-FI" sz="2000" b="0" dirty="0" smtClean="0"/>
          </a:p>
          <a:p>
            <a:pPr lvl="1"/>
            <a:r>
              <a:rPr lang="fi-FI" sz="2000" b="0" dirty="0" err="1" smtClean="0"/>
              <a:t>Two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phase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Inflatable</a:t>
            </a:r>
            <a:r>
              <a:rPr lang="fi-FI" sz="2000" b="0" dirty="0" smtClean="0"/>
              <a:t> EDLS</a:t>
            </a:r>
          </a:p>
          <a:p>
            <a:endParaRPr lang="fi-FI" sz="2400" b="0" dirty="0" smtClean="0"/>
          </a:p>
          <a:p>
            <a:r>
              <a:rPr lang="fi-FI" sz="2400" b="0" dirty="0" err="1" smtClean="0"/>
              <a:t>Can</a:t>
            </a:r>
            <a:r>
              <a:rPr lang="fi-FI" sz="2400" b="0" dirty="0" smtClean="0"/>
              <a:t> the </a:t>
            </a:r>
            <a:r>
              <a:rPr lang="fi-FI" sz="2400" b="0" dirty="0" err="1" smtClean="0"/>
              <a:t>same</a:t>
            </a:r>
            <a:r>
              <a:rPr lang="fi-FI" sz="2400" b="0" dirty="0" smtClean="0"/>
              <a:t> EDLS </a:t>
            </a:r>
            <a:r>
              <a:rPr lang="fi-FI" sz="2400" b="0" dirty="0" err="1" smtClean="0"/>
              <a:t>be</a:t>
            </a:r>
            <a:r>
              <a:rPr lang="fi-FI" sz="2400" b="0" dirty="0" smtClean="0"/>
              <a:t> </a:t>
            </a:r>
            <a:r>
              <a:rPr lang="fi-FI" sz="2400" b="0" dirty="0" err="1" smtClean="0"/>
              <a:t>used</a:t>
            </a:r>
            <a:r>
              <a:rPr lang="fi-FI" sz="2400" b="0" dirty="0" smtClean="0"/>
              <a:t> for Earth </a:t>
            </a:r>
            <a:r>
              <a:rPr lang="fi-FI" sz="2400" b="0" dirty="0" err="1" smtClean="0"/>
              <a:t>entry</a:t>
            </a:r>
            <a:r>
              <a:rPr lang="fi-FI" sz="2400" b="0" dirty="0" smtClean="0"/>
              <a:t>? </a:t>
            </a:r>
          </a:p>
          <a:p>
            <a:r>
              <a:rPr lang="fi-FI" sz="2400" b="0" dirty="0" err="1" smtClean="0"/>
              <a:t>Stability</a:t>
            </a:r>
            <a:r>
              <a:rPr lang="fi-FI" sz="2400" b="0" dirty="0" smtClean="0"/>
              <a:t> </a:t>
            </a:r>
            <a:r>
              <a:rPr lang="fi-FI" sz="2400" b="0" dirty="0" err="1" smtClean="0"/>
              <a:t>during</a:t>
            </a:r>
            <a:r>
              <a:rPr lang="fi-FI" sz="2400" b="0" dirty="0" smtClean="0"/>
              <a:t> </a:t>
            </a:r>
            <a:r>
              <a:rPr lang="fi-FI" sz="2400" b="0" dirty="0" err="1" smtClean="0"/>
              <a:t>transsonic</a:t>
            </a:r>
            <a:r>
              <a:rPr lang="fi-FI" sz="2400" b="0" dirty="0" smtClean="0"/>
              <a:t> </a:t>
            </a:r>
            <a:r>
              <a:rPr lang="fi-FI" sz="2400" b="0" dirty="0" err="1" smtClean="0"/>
              <a:t>phase</a:t>
            </a:r>
            <a:r>
              <a:rPr lang="fi-FI" sz="2400" b="0" dirty="0" smtClean="0"/>
              <a:t>?</a:t>
            </a:r>
          </a:p>
          <a:p>
            <a:r>
              <a:rPr lang="fi-FI" sz="2400" b="0" dirty="0" err="1" smtClean="0"/>
              <a:t>Scaling</a:t>
            </a:r>
            <a:r>
              <a:rPr lang="fi-FI" sz="2400" b="0" dirty="0" smtClean="0"/>
              <a:t> and </a:t>
            </a:r>
            <a:r>
              <a:rPr lang="fi-FI" sz="2400" b="0" dirty="0" err="1" smtClean="0"/>
              <a:t>modifications</a:t>
            </a:r>
            <a:r>
              <a:rPr lang="fi-FI" sz="2400" b="0" dirty="0" smtClean="0"/>
              <a:t> </a:t>
            </a:r>
            <a:r>
              <a:rPr lang="fi-FI" sz="2400" b="0" dirty="0" err="1" smtClean="0"/>
              <a:t>required</a:t>
            </a:r>
            <a:r>
              <a:rPr lang="fi-FI" sz="2400" b="0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B386B-2FCD-6A45-95B5-4D267F58A1F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Рисунок 15" descr="ММС-Ф_схема спуска_2_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396" y="1423948"/>
            <a:ext cx="4152452" cy="501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6250193" y="2614106"/>
            <a:ext cx="1688950" cy="109728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40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24" y="1827941"/>
            <a:ext cx="4011613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</a:pPr>
            <a:r>
              <a:rPr kumimoji="0"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MetNet</a:t>
            </a:r>
            <a:r>
              <a:rPr kumimoji="0"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</a:t>
            </a:r>
            <a:r>
              <a:rPr kumimoji="0"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Descent Vehicle</a:t>
            </a:r>
            <a:endParaRPr kumimoji="0" lang="ru-RU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ea"/>
              <a:cs typeface="+mj-cs"/>
            </a:endParaRPr>
          </a:p>
        </p:txBody>
      </p:sp>
      <p:pic>
        <p:nvPicPr>
          <p:cNvPr id="31" name="Picture 7" descr="ммсф-0000-0сб-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645" y="1878261"/>
            <a:ext cx="1841269" cy="1733204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141646D-41B6-B54E-9FB8-7F5DDFD99A8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" name="Picture 10" descr="ммсф-0000-0сб-3"/>
          <p:cNvPicPr>
            <a:picLocks noChangeAspect="1" noChangeArrowheads="1"/>
          </p:cNvPicPr>
          <p:nvPr/>
        </p:nvPicPr>
        <p:blipFill>
          <a:blip r:embed="rId4" cstate="print"/>
          <a:srcRect t="6093" b="9792"/>
          <a:stretch>
            <a:fillRect/>
          </a:stretch>
        </p:blipFill>
        <p:spPr bwMode="auto">
          <a:xfrm>
            <a:off x="312350" y="5237148"/>
            <a:ext cx="1760208" cy="13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" descr="ммсф-0000-0сб-2"/>
          <p:cNvPicPr>
            <a:picLocks noChangeAspect="1" noChangeArrowheads="1"/>
          </p:cNvPicPr>
          <p:nvPr/>
        </p:nvPicPr>
        <p:blipFill>
          <a:blip r:embed="rId5" cstate="print"/>
          <a:srcRect l="14241" t="16267" r="7578" b="19687"/>
          <a:stretch>
            <a:fillRect/>
          </a:stretch>
        </p:blipFill>
        <p:spPr bwMode="auto">
          <a:xfrm>
            <a:off x="3670131" y="5353380"/>
            <a:ext cx="1803737" cy="13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" descr="ммсф-0000-0сб-1"/>
          <p:cNvPicPr>
            <a:picLocks noChangeAspect="1" noChangeArrowheads="1"/>
          </p:cNvPicPr>
          <p:nvPr/>
        </p:nvPicPr>
        <p:blipFill>
          <a:blip r:embed="rId6" cstate="print"/>
          <a:srcRect l="9984" t="19453" r="15756" b="9181"/>
          <a:stretch>
            <a:fillRect/>
          </a:stretch>
        </p:blipFill>
        <p:spPr bwMode="auto">
          <a:xfrm>
            <a:off x="3439728" y="1991419"/>
            <a:ext cx="1520798" cy="13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20"/>
          <p:cNvSpPr txBox="1">
            <a:spLocks noChangeArrowheads="1"/>
          </p:cNvSpPr>
          <p:nvPr/>
        </p:nvSpPr>
        <p:spPr bwMode="auto">
          <a:xfrm>
            <a:off x="435132" y="3401508"/>
            <a:ext cx="2999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</a:rPr>
              <a:t>Main Parameters of MML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 rot="10800000" flipV="1">
            <a:off x="1975527" y="5527203"/>
            <a:ext cx="1459035" cy="1040625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Front 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shield separation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3880699" y="3555396"/>
            <a:ext cx="1040625" cy="1775183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AIBD inflation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1721651" y="2164852"/>
            <a:ext cx="1355715" cy="1040625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MIBD inflation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graphicFrame>
        <p:nvGraphicFramePr>
          <p:cNvPr id="40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874103"/>
              </p:ext>
            </p:extLst>
          </p:nvPr>
        </p:nvGraphicFramePr>
        <p:xfrm>
          <a:off x="498262" y="3712811"/>
          <a:ext cx="2999426" cy="1515133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42447"/>
                <a:gridCol w="856979"/>
              </a:tblGrid>
              <a:tr h="2840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PARAMETER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8352" marR="78352" marT="39176" marB="391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VALUE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8352" marR="78352" marT="39176" marB="391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6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Vehicle mass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8352" marR="78352" marT="39176" marB="391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kg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8352" marR="78352" marT="39176" marB="391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6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Payload mass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8352" marR="78352" marT="39176" marB="391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kg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8352" marR="78352" marT="39176" marB="391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6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Landing speed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8352" marR="78352" marT="39176" marB="391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55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/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8352" marR="78352" marT="39176" marB="391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6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Diameter of MIBD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8352" marR="78352" marT="39176" marB="391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1m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8352" marR="78352" marT="39176" marB="391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6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Diameter of AIBD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8352" marR="78352" marT="39176" marB="391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2m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8352" marR="78352" marT="39176" marB="391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</a:pPr>
            <a:r>
              <a:rPr lang="en-US" b="1" dirty="0" err="1" smtClean="0">
                <a:ln w="1905"/>
                <a:solidFill>
                  <a:schemeClr val="tx1"/>
                </a:solidFill>
                <a:effectLst/>
              </a:rPr>
              <a:t>MetNet</a:t>
            </a:r>
            <a:r>
              <a:rPr lang="en-US" b="1" dirty="0" smtClean="0">
                <a:ln w="1905"/>
                <a:solidFill>
                  <a:schemeClr val="tx1"/>
                </a:solidFill>
                <a:effectLst/>
              </a:rPr>
              <a:t> </a:t>
            </a:r>
            <a:r>
              <a:rPr lang="en-US" b="1" dirty="0" smtClean="0">
                <a:ln w="1905"/>
                <a:solidFill>
                  <a:schemeClr val="tx1"/>
                </a:solidFill>
                <a:effectLst/>
              </a:rPr>
              <a:t>descent vehicle</a:t>
            </a:r>
            <a:r>
              <a:rPr kumimoji="0" lang="en-US" sz="3200" b="1" dirty="0" smtClean="0">
                <a:ln w="1905"/>
                <a:solidFill>
                  <a:schemeClr val="tx1"/>
                </a:solidFill>
                <a:effectLst/>
                <a:ea typeface="+mj-ea"/>
                <a:cs typeface="+mj-cs"/>
              </a:rPr>
              <a:t> </a:t>
            </a:r>
            <a:r>
              <a:rPr kumimoji="0" lang="en-US" sz="3200" b="1" dirty="0">
                <a:ln w="1905"/>
                <a:solidFill>
                  <a:schemeClr val="tx1"/>
                </a:solidFill>
                <a:effectLst/>
                <a:ea typeface="+mj-ea"/>
                <a:cs typeface="+mj-cs"/>
              </a:rPr>
              <a:t>structure</a:t>
            </a:r>
            <a:endParaRPr kumimoji="0" lang="ru-RU" sz="3200" b="1" dirty="0">
              <a:ln w="1905"/>
              <a:solidFill>
                <a:schemeClr val="tx1"/>
              </a:solidFill>
              <a:effectLst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FA8A714-A2D0-DB40-B718-2A2E7E4E96E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" name="Содержимое 7" descr="Аппарат в разрезе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01058" y="2013394"/>
            <a:ext cx="5842000" cy="3665538"/>
          </a:xfrm>
        </p:spPr>
      </p:pic>
      <p:sp>
        <p:nvSpPr>
          <p:cNvPr id="15" name="Прямоугольник 14"/>
          <p:cNvSpPr/>
          <p:nvPr/>
        </p:nvSpPr>
        <p:spPr>
          <a:xfrm>
            <a:off x="5101558" y="2361116"/>
            <a:ext cx="515684" cy="21544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1"/>
                </a:solidFill>
              </a:rPr>
              <a:t>MIBD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22397" y="4539734"/>
            <a:ext cx="241420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Aerodynamic shield (AS)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74763" y="2533134"/>
            <a:ext cx="981872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AS body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83124" y="2012382"/>
            <a:ext cx="2132765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MIBD inflation system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74558" y="1840416"/>
            <a:ext cx="668084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MIBD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97071" y="4056102"/>
            <a:ext cx="1001258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DV body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29980" y="2189202"/>
            <a:ext cx="11919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Movable cone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05332" y="5309600"/>
            <a:ext cx="2010136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Movable cone drive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96162" y="1858950"/>
            <a:ext cx="629537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AIBD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159424" y="1901852"/>
            <a:ext cx="412576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</a:rPr>
              <a:t>MIBD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063021" y="1775884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Shock absorber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67739" y="2514600"/>
            <a:ext cx="728272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Cover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10808" y="5175734"/>
            <a:ext cx="1846146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Payload </a:t>
            </a:r>
            <a:r>
              <a:rPr lang="en-US" dirty="0"/>
              <a:t>container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60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2775" y="868497"/>
            <a:ext cx="8153400" cy="73660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</a:pPr>
            <a:r>
              <a:rPr kumimoji="0"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Structure</a:t>
            </a:r>
            <a:r>
              <a:rPr kumimoji="0" lang="ru-RU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</a:t>
            </a:r>
            <a:r>
              <a:rPr kumimoji="0"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of </a:t>
            </a:r>
            <a:r>
              <a:rPr kumimoji="0"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MetNet</a:t>
            </a:r>
            <a:r>
              <a:rPr kumimoji="0"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DV TPC</a:t>
            </a:r>
            <a:endParaRPr kumimoji="0" lang="ru-RU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ea"/>
              <a:cs typeface="+mj-cs"/>
            </a:endParaRPr>
          </a:p>
        </p:txBody>
      </p:sp>
      <p:pic>
        <p:nvPicPr>
          <p:cNvPr id="16" name="Содержимое 4" descr="Зоны ТЗП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0898" y="2492490"/>
            <a:ext cx="5162204" cy="344146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02913EE2-7568-364A-8264-6CB4E99905E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3" name="Выноска 2 (без границы) 12"/>
          <p:cNvSpPr/>
          <p:nvPr/>
        </p:nvSpPr>
        <p:spPr>
          <a:xfrm>
            <a:off x="166677" y="2131649"/>
            <a:ext cx="2914679" cy="969433"/>
          </a:xfrm>
          <a:prstGeom prst="callout2">
            <a:avLst>
              <a:gd name="adj1" fmla="val 48018"/>
              <a:gd name="adj2" fmla="val 100627"/>
              <a:gd name="adj3" fmla="val 47043"/>
              <a:gd name="adj4" fmla="val 112684"/>
              <a:gd name="adj5" fmla="val 75779"/>
              <a:gd name="adj6" fmla="val 136514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 smtClean="0"/>
              <a:t>Rigid TPC</a:t>
            </a:r>
            <a:r>
              <a:rPr kumimoji="0" lang="ru-RU" dirty="0" smtClean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1400" i="1" dirty="0" smtClean="0"/>
              <a:t>Sublimating radiolucent material</a:t>
            </a:r>
            <a:r>
              <a:rPr kumimoji="0" lang="ru-RU" sz="1400" i="1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i="1" dirty="0" smtClean="0"/>
              <a:t>Sublimation temperature</a:t>
            </a:r>
            <a:r>
              <a:rPr kumimoji="0" lang="ru-RU" sz="1400" i="1" dirty="0" smtClean="0"/>
              <a:t> </a:t>
            </a:r>
            <a:r>
              <a:rPr kumimoji="0" lang="en-US" sz="1400" i="1" dirty="0" smtClean="0"/>
              <a:t>T</a:t>
            </a:r>
            <a:r>
              <a:rPr kumimoji="0" lang="ru-RU" sz="1400" i="1" dirty="0" smtClean="0"/>
              <a:t>=</a:t>
            </a:r>
            <a:r>
              <a:rPr kumimoji="0" lang="en-US" sz="1400" i="1" dirty="0" smtClean="0"/>
              <a:t>6</a:t>
            </a:r>
            <a:r>
              <a:rPr kumimoji="0" lang="ru-RU" sz="1400" i="1" dirty="0" smtClean="0"/>
              <a:t>00⁰С</a:t>
            </a:r>
            <a:endParaRPr kumimoji="0" lang="ru-RU" sz="1400" i="1" dirty="0"/>
          </a:p>
        </p:txBody>
      </p:sp>
      <p:sp>
        <p:nvSpPr>
          <p:cNvPr id="14" name="Выноска 2 (без границы) 13"/>
          <p:cNvSpPr/>
          <p:nvPr/>
        </p:nvSpPr>
        <p:spPr>
          <a:xfrm>
            <a:off x="94566" y="5623359"/>
            <a:ext cx="2986790" cy="1164560"/>
          </a:xfrm>
          <a:prstGeom prst="callout2">
            <a:avLst>
              <a:gd name="adj1" fmla="val 45514"/>
              <a:gd name="adj2" fmla="val 101245"/>
              <a:gd name="adj3" fmla="val 44179"/>
              <a:gd name="adj4" fmla="val 108137"/>
              <a:gd name="adj5" fmla="val 10783"/>
              <a:gd name="adj6" fmla="val 138482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Calibri" pitchFamily="34" charset="0"/>
              </a:rPr>
              <a:t>Flexible TPC</a:t>
            </a:r>
            <a:r>
              <a:rPr kumimoji="0" lang="ru-RU" dirty="0" smtClean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1400" i="1" dirty="0" smtClean="0"/>
              <a:t>Thermal protection </a:t>
            </a:r>
            <a:r>
              <a:rPr kumimoji="0" lang="en-US" sz="1400" i="1" dirty="0" smtClean="0"/>
              <a:t>jacket</a:t>
            </a:r>
            <a:endParaRPr kumimoji="0" lang="fi-FI" sz="1400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1400" i="1" dirty="0" smtClean="0"/>
              <a:t>two </a:t>
            </a:r>
            <a:r>
              <a:rPr kumimoji="0" lang="en-US" sz="1400" i="1" dirty="0" smtClean="0"/>
              <a:t>layers of </a:t>
            </a:r>
            <a:r>
              <a:rPr kumimoji="0" lang="en-US" sz="1400" i="1" dirty="0" smtClean="0"/>
              <a:t>MLI fabric</a:t>
            </a:r>
            <a:r>
              <a:rPr kumimoji="0" lang="ru-RU" sz="1400" i="1" dirty="0" smtClean="0"/>
              <a:t> </a:t>
            </a:r>
            <a:r>
              <a:rPr kumimoji="0" lang="ru-RU" sz="1400" i="1" dirty="0" smtClean="0"/>
              <a:t>(Т</a:t>
            </a:r>
            <a:r>
              <a:rPr kumimoji="0" lang="en-US" sz="1400" i="1" dirty="0" smtClean="0"/>
              <a:t>&lt;1200</a:t>
            </a:r>
            <a:r>
              <a:rPr kumimoji="0" lang="ru-RU" sz="1400" i="1" dirty="0" smtClean="0"/>
              <a:t> ⁰С),</a:t>
            </a:r>
            <a:r>
              <a:rPr kumimoji="0" lang="en-US" sz="1400" i="1" dirty="0" smtClean="0"/>
              <a:t> sublimating </a:t>
            </a:r>
            <a:r>
              <a:rPr kumimoji="0" lang="en-US" sz="1400" i="1" dirty="0" smtClean="0"/>
              <a:t>material</a:t>
            </a:r>
            <a:endParaRPr kumimoji="0" lang="ru-RU" sz="1400" i="1" dirty="0" smtClean="0"/>
          </a:p>
        </p:txBody>
      </p:sp>
      <p:sp>
        <p:nvSpPr>
          <p:cNvPr id="15" name="Выноска 2 (без границы) 14"/>
          <p:cNvSpPr/>
          <p:nvPr/>
        </p:nvSpPr>
        <p:spPr>
          <a:xfrm>
            <a:off x="6460161" y="1851112"/>
            <a:ext cx="2413591" cy="1241421"/>
          </a:xfrm>
          <a:prstGeom prst="callout2">
            <a:avLst>
              <a:gd name="adj1" fmla="val 53011"/>
              <a:gd name="adj2" fmla="val 101"/>
              <a:gd name="adj3" fmla="val 75151"/>
              <a:gd name="adj4" fmla="val -16849"/>
              <a:gd name="adj5" fmla="val 137872"/>
              <a:gd name="adj6" fmla="val -33288"/>
            </a:avLst>
          </a:prstGeom>
          <a:solidFill>
            <a:srgbClr val="3ACF49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Calibri" pitchFamily="34" charset="0"/>
              </a:rPr>
              <a:t>Flexible TPC</a:t>
            </a:r>
            <a:r>
              <a:rPr kumimoji="0" lang="ru-RU" dirty="0" smtClean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1400" i="1" dirty="0" smtClean="0"/>
              <a:t>Heat-insulating </a:t>
            </a:r>
            <a:r>
              <a:rPr kumimoji="0" lang="en-US" sz="1400" i="1" dirty="0" smtClean="0"/>
              <a:t>mat – MLI</a:t>
            </a:r>
            <a:endParaRPr kumimoji="0" lang="ru-RU" sz="1400" i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1400" i="1" dirty="0" smtClean="0"/>
              <a:t>Sublimating material on outer surface of the mat </a:t>
            </a:r>
            <a:r>
              <a:rPr kumimoji="0" lang="ru-RU" sz="1400" i="1" dirty="0" smtClean="0"/>
              <a:t>(</a:t>
            </a:r>
            <a:r>
              <a:rPr kumimoji="0" lang="en-US" sz="1400" i="1" dirty="0" smtClean="0"/>
              <a:t>T&lt;</a:t>
            </a:r>
            <a:r>
              <a:rPr kumimoji="0" lang="ru-RU" sz="1400" i="1" dirty="0" smtClean="0"/>
              <a:t>600⁰С)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400" i="1" dirty="0" smtClean="0"/>
              <a:t> </a:t>
            </a:r>
            <a:endParaRPr kumimoji="0" lang="ru-RU" sz="1400" i="1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114425" y="2329221"/>
            <a:ext cx="7651748" cy="788934"/>
          </a:xfrm>
          <a:prstGeom prst="rect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60000"/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Minimum deformation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of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MIBD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shape;</a:t>
            </a:r>
            <a:endParaRPr lang="ru-RU" sz="1400" dirty="0" smtClean="0">
              <a:solidFill>
                <a:schemeClr val="tx1"/>
              </a:solidFill>
              <a:latin typeface="+mj-lt"/>
            </a:endParaRPr>
          </a:p>
          <a:p>
            <a:pPr marL="319088" lvl="0" indent="-319088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60000"/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Thermal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and mechanical loads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to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DV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structure shall within limits</a:t>
            </a:r>
            <a:r>
              <a:rPr lang="ru-RU" sz="1400" dirty="0" smtClean="0"/>
              <a:t>;</a:t>
            </a:r>
            <a:endParaRPr lang="ru-RU" sz="1400" dirty="0" smtClean="0">
              <a:solidFill>
                <a:schemeClr val="tx1"/>
              </a:solidFill>
              <a:latin typeface="+mj-lt"/>
            </a:endParaRP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60000"/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Descent Vehicle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dynamic stability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during descent.</a:t>
            </a:r>
            <a:endParaRPr lang="en-US" sz="1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4425" y="3761146"/>
            <a:ext cx="3963184" cy="788934"/>
          </a:xfrm>
          <a:prstGeom prst="rect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60000"/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Atmospheric density and composition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;</a:t>
            </a:r>
            <a:endParaRPr lang="ru-RU" sz="1400" dirty="0" smtClean="0">
              <a:solidFill>
                <a:schemeClr val="tx1"/>
              </a:solidFill>
              <a:latin typeface="+mj-lt"/>
            </a:endParaRP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60000"/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Re-entry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velocity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  -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Ventry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;</a:t>
            </a:r>
            <a:endParaRPr lang="ru-RU" sz="1400" dirty="0" smtClean="0">
              <a:solidFill>
                <a:schemeClr val="tx1"/>
              </a:solidFill>
              <a:latin typeface="+mj-lt"/>
            </a:endParaRP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60000"/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Angle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of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re-entry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-  </a:t>
            </a:r>
            <a:r>
              <a:rPr lang="el-GR" sz="1400" dirty="0" smtClean="0">
                <a:solidFill>
                  <a:schemeClr val="tx1"/>
                </a:solidFill>
                <a:latin typeface="+mj-lt"/>
              </a:rPr>
              <a:t>θ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entry.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14425" y="5051425"/>
            <a:ext cx="7651748" cy="788934"/>
          </a:xfrm>
          <a:prstGeom prst="rect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19088" lvl="0" indent="-319088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400" dirty="0" smtClean="0"/>
              <a:t>level of specific heat flux to </a:t>
            </a:r>
            <a:r>
              <a:rPr lang="en-US" sz="1400" dirty="0" err="1" smtClean="0"/>
              <a:t>MetNet</a:t>
            </a:r>
            <a:r>
              <a:rPr lang="en-US" sz="1400" dirty="0" smtClean="0"/>
              <a:t> DV mockup surface;</a:t>
            </a:r>
            <a:endParaRPr lang="ru-RU" sz="1400" dirty="0" smtClean="0">
              <a:latin typeface="+mn-lt"/>
            </a:endParaRPr>
          </a:p>
          <a:p>
            <a:pPr marL="319088" lvl="0" indent="-319088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400" dirty="0" smtClean="0"/>
              <a:t>v</a:t>
            </a:r>
            <a:r>
              <a:rPr lang="en-US" sz="1400" dirty="0" smtClean="0">
                <a:latin typeface="+mn-lt"/>
              </a:rPr>
              <a:t>alue of specific quantity of heat falling to </a:t>
            </a:r>
            <a:r>
              <a:rPr lang="en-US" sz="1400" dirty="0" err="1" smtClean="0">
                <a:latin typeface="+mn-lt"/>
              </a:rPr>
              <a:t>MetNet</a:t>
            </a:r>
            <a:r>
              <a:rPr lang="en-US" sz="1400" dirty="0" smtClean="0">
                <a:latin typeface="+mn-lt"/>
              </a:rPr>
              <a:t> DV mockup surface;</a:t>
            </a:r>
            <a:endParaRPr lang="ru-RU" sz="1400" dirty="0" smtClean="0">
              <a:latin typeface="+mn-lt"/>
            </a:endParaRPr>
          </a:p>
          <a:p>
            <a:pPr marL="319088" lvl="0" indent="-319088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400" dirty="0" smtClean="0"/>
              <a:t>v</a:t>
            </a:r>
            <a:r>
              <a:rPr lang="en-US" sz="1400" dirty="0" smtClean="0">
                <a:latin typeface="+mn-lt"/>
              </a:rPr>
              <a:t>alue of </a:t>
            </a:r>
            <a:r>
              <a:rPr lang="en-US" sz="1400" dirty="0" err="1" smtClean="0">
                <a:latin typeface="+mn-lt"/>
              </a:rPr>
              <a:t>MetNet</a:t>
            </a:r>
            <a:r>
              <a:rPr lang="en-US" sz="1400" dirty="0" smtClean="0">
                <a:latin typeface="+mn-lt"/>
              </a:rPr>
              <a:t> DV mockup thermal protection ablation</a:t>
            </a:r>
            <a:r>
              <a:rPr lang="ru-RU" sz="1400" dirty="0" smtClean="0">
                <a:latin typeface="+mn-lt"/>
              </a:rPr>
              <a:t>.</a:t>
            </a:r>
            <a:endParaRPr lang="en-US" sz="1400" dirty="0" smtClean="0"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141646D-41B6-B54E-9FB8-7F5DDFD99A8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2774" y="1562100"/>
            <a:ext cx="8153400" cy="3139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19088" lvl="0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dirty="0" smtClean="0">
                <a:solidFill>
                  <a:schemeClr val="bg1"/>
                </a:solidFill>
              </a:rPr>
              <a:t>Aim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study of feasibility of </a:t>
            </a:r>
            <a:r>
              <a:rPr lang="en-US" dirty="0" err="1" smtClean="0">
                <a:solidFill>
                  <a:schemeClr val="bg1"/>
                </a:solidFill>
              </a:rPr>
              <a:t>MetNet</a:t>
            </a:r>
            <a:r>
              <a:rPr lang="en-US" dirty="0" smtClean="0">
                <a:solidFill>
                  <a:schemeClr val="bg1"/>
                </a:solidFill>
              </a:rPr>
              <a:t> DV entry into the Earth atmosphere.</a:t>
            </a:r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612774" y="3432175"/>
            <a:ext cx="8153399" cy="3190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19088" lvl="0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dirty="0" smtClean="0">
                <a:solidFill>
                  <a:schemeClr val="bg1"/>
                </a:solidFill>
              </a:rPr>
              <a:t>Factors affecting DV atmospheric motion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2774" y="4722616"/>
            <a:ext cx="8153399" cy="3139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19088" lvl="0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dirty="0" smtClean="0">
                <a:solidFill>
                  <a:schemeClr val="bg1"/>
                </a:solidFill>
              </a:rPr>
              <a:t>Parameters of thermal loading simulation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2774" y="2000250"/>
            <a:ext cx="8153400" cy="3194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19088" lvl="0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dirty="0" smtClean="0">
                <a:solidFill>
                  <a:schemeClr val="bg1"/>
                </a:solidFill>
              </a:rPr>
              <a:t>Criteria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547813" y="5602900"/>
            <a:ext cx="6121400" cy="400110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buClr>
                <a:schemeClr val="accent2"/>
              </a:buClr>
              <a:buSzPct val="60000"/>
              <a:defRPr sz="2000"/>
            </a:lvl1pPr>
          </a:lstStyle>
          <a:p>
            <a:r>
              <a:rPr lang="en-US" dirty="0"/>
              <a:t>Conclusions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02913EE2-7568-364A-8264-6CB4E99905E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15" name="Прямая соединительная линия 14"/>
          <p:cNvCxnSpPr>
            <a:stCxn id="3079" idx="2"/>
            <a:endCxn id="3084" idx="0"/>
          </p:cNvCxnSpPr>
          <p:nvPr/>
        </p:nvCxnSpPr>
        <p:spPr>
          <a:xfrm>
            <a:off x="4608513" y="2216425"/>
            <a:ext cx="0" cy="1135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3509963" y="2329971"/>
            <a:ext cx="2197100" cy="913070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chemeClr val="accent2"/>
              </a:buClr>
              <a:buSzPct val="60000"/>
            </a:pPr>
            <a:r>
              <a:rPr lang="en-US" sz="2000" dirty="0" err="1" smtClean="0">
                <a:solidFill>
                  <a:schemeClr val="lt1"/>
                </a:solidFill>
                <a:latin typeface="Calibri"/>
                <a:cs typeface="Calibri"/>
              </a:rPr>
              <a:t>V</a:t>
            </a:r>
            <a:r>
              <a:rPr lang="en-US" sz="2000" baseline="-25000" dirty="0" err="1" smtClean="0">
                <a:solidFill>
                  <a:schemeClr val="lt1"/>
                </a:solidFill>
                <a:latin typeface="Calibri"/>
                <a:cs typeface="Calibri"/>
              </a:rPr>
              <a:t>entry</a:t>
            </a:r>
            <a:endParaRPr lang="ru-RU" sz="2000" baseline="-25000" dirty="0" smtClean="0">
              <a:solidFill>
                <a:schemeClr val="lt1"/>
              </a:solidFill>
              <a:latin typeface="Calibri"/>
              <a:cs typeface="Calibri"/>
            </a:endParaRPr>
          </a:p>
          <a:p>
            <a:pPr algn="ctr">
              <a:buClr>
                <a:schemeClr val="accent2"/>
              </a:buClr>
              <a:buSzPct val="60000"/>
            </a:pPr>
            <a:r>
              <a:rPr lang="el-GR" sz="2000" dirty="0" smtClean="0">
                <a:solidFill>
                  <a:schemeClr val="lt1"/>
                </a:solidFill>
                <a:latin typeface="Calibri"/>
                <a:cs typeface="Calibri"/>
              </a:rPr>
              <a:t>θ</a:t>
            </a:r>
            <a:r>
              <a:rPr lang="en-US" sz="2000" baseline="-25000" dirty="0" smtClean="0">
                <a:latin typeface="Calibri"/>
                <a:cs typeface="Calibri"/>
              </a:rPr>
              <a:t>entry</a:t>
            </a:r>
          </a:p>
          <a:p>
            <a:pPr algn="ctr">
              <a:buClr>
                <a:schemeClr val="accent2"/>
              </a:buClr>
              <a:buSzPct val="60000"/>
            </a:pPr>
            <a:endParaRPr lang="ru-RU" sz="2000" baseline="-25000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547813" y="1200762"/>
            <a:ext cx="6121400" cy="1015663"/>
          </a:xfrm>
          <a:prstGeom prst="rect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accent2"/>
              </a:buClr>
              <a:buSzPct val="60000"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+mn-ea"/>
                <a:cs typeface="Calibri"/>
              </a:rPr>
              <a:t>Analysis of conditions of DV entry into the Earth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+mn-ea"/>
                <a:cs typeface="Calibri"/>
              </a:rPr>
              <a:t>atmosphere, meeting thermal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+mn-ea"/>
                <a:cs typeface="Calibri"/>
              </a:rPr>
              <a:t>loading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+mn-ea"/>
                <a:cs typeface="Calibri"/>
              </a:rPr>
              <a:t>design parameters</a:t>
            </a:r>
            <a:endParaRPr lang="ru-RU" sz="2000" dirty="0" smtClean="0">
              <a:solidFill>
                <a:schemeClr val="lt1"/>
              </a:solidFill>
              <a:latin typeface="Calibri"/>
              <a:ea typeface="+mn-ea"/>
              <a:cs typeface="Calibri"/>
            </a:endParaRPr>
          </a:p>
        </p:txBody>
      </p:sp>
      <p:cxnSp>
        <p:nvCxnSpPr>
          <p:cNvPr id="17" name="Прямая соединительная линия 16"/>
          <p:cNvCxnSpPr>
            <a:stCxn id="3084" idx="2"/>
          </p:cNvCxnSpPr>
          <p:nvPr/>
        </p:nvCxnSpPr>
        <p:spPr>
          <a:xfrm flipH="1">
            <a:off x="4285457" y="3243041"/>
            <a:ext cx="323056" cy="1579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3084" idx="2"/>
          </p:cNvCxnSpPr>
          <p:nvPr/>
        </p:nvCxnSpPr>
        <p:spPr>
          <a:xfrm>
            <a:off x="4608513" y="3243041"/>
            <a:ext cx="324644" cy="1579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548607" y="3401037"/>
            <a:ext cx="2736850" cy="1938992"/>
          </a:xfrm>
          <a:prstGeom prst="rect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accent2"/>
              </a:buClr>
              <a:buSzPct val="60000"/>
            </a:pPr>
            <a:r>
              <a:rPr lang="en-US" sz="2000" dirty="0">
                <a:latin typeface="Calibri"/>
                <a:cs typeface="Calibri"/>
              </a:rPr>
              <a:t>Estimation of the trajectory of DV motion in the Earth </a:t>
            </a:r>
            <a:r>
              <a:rPr lang="en-US" sz="2000" dirty="0" smtClean="0">
                <a:latin typeface="Calibri"/>
                <a:cs typeface="Calibri"/>
              </a:rPr>
              <a:t>atmosphere</a:t>
            </a:r>
            <a:endParaRPr lang="ru-RU" sz="2000" dirty="0">
              <a:latin typeface="Calibri"/>
              <a:cs typeface="Calibri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933157" y="3401037"/>
            <a:ext cx="2736850" cy="1938992"/>
          </a:xfrm>
          <a:prstGeom prst="rect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accent2"/>
              </a:buClr>
              <a:buSzPct val="60000"/>
            </a:pPr>
            <a:r>
              <a:rPr lang="en-US" sz="2000" dirty="0">
                <a:latin typeface="Calibri"/>
                <a:cs typeface="Calibri"/>
              </a:rPr>
              <a:t>Analysis of DV motion dynamics with regard to the center of </a:t>
            </a:r>
            <a:r>
              <a:rPr lang="en-US" sz="2000" dirty="0" smtClean="0">
                <a:latin typeface="Calibri"/>
                <a:cs typeface="Calibri"/>
              </a:rPr>
              <a:t>gravity</a:t>
            </a:r>
            <a:endParaRPr lang="en-US" sz="2000" dirty="0">
              <a:latin typeface="Calibri"/>
              <a:cs typeface="Calibri"/>
            </a:endParaRPr>
          </a:p>
          <a:p>
            <a:pPr algn="ctr">
              <a:buClr>
                <a:schemeClr val="accent2"/>
              </a:buClr>
              <a:buSzPct val="60000"/>
            </a:pPr>
            <a:endParaRPr lang="ru-RU" sz="2000" dirty="0">
              <a:latin typeface="Calibri"/>
              <a:cs typeface="Calibri"/>
            </a:endParaRPr>
          </a:p>
        </p:txBody>
      </p:sp>
      <p:cxnSp>
        <p:nvCxnSpPr>
          <p:cNvPr id="21" name="Прямая соединительная линия 20"/>
          <p:cNvCxnSpPr>
            <a:endCxn id="3083" idx="0"/>
          </p:cNvCxnSpPr>
          <p:nvPr/>
        </p:nvCxnSpPr>
        <p:spPr>
          <a:xfrm>
            <a:off x="4285457" y="5340029"/>
            <a:ext cx="323056" cy="2628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3083" idx="0"/>
          </p:cNvCxnSpPr>
          <p:nvPr/>
        </p:nvCxnSpPr>
        <p:spPr>
          <a:xfrm flipH="1">
            <a:off x="4608513" y="5340029"/>
            <a:ext cx="324644" cy="2628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877094" y="2695930"/>
            <a:ext cx="2197100" cy="675938"/>
          </a:xfrm>
          <a:prstGeom prst="rect">
            <a:avLst/>
          </a:prstGeom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accent2"/>
              </a:buClr>
              <a:buSzPct val="60000"/>
            </a:pPr>
            <a:r>
              <a:rPr lang="en-US" sz="2000" dirty="0" err="1" smtClean="0">
                <a:solidFill>
                  <a:schemeClr val="lt1"/>
                </a:solidFill>
                <a:latin typeface="Calibri"/>
                <a:cs typeface="Calibri"/>
              </a:rPr>
              <a:t>V</a:t>
            </a:r>
            <a:r>
              <a:rPr lang="en-US" sz="2000" baseline="-25000" dirty="0" err="1" smtClean="0">
                <a:latin typeface="Calibri"/>
                <a:cs typeface="Calibri"/>
              </a:rPr>
              <a:t>entry</a:t>
            </a:r>
            <a:r>
              <a:rPr lang="ru-RU" sz="2000" dirty="0" smtClean="0">
                <a:solidFill>
                  <a:schemeClr val="lt1"/>
                </a:solidFill>
                <a:latin typeface="Calibri"/>
                <a:cs typeface="Calibri"/>
              </a:rPr>
              <a:t>= 5250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cs typeface="Calibri"/>
              </a:rPr>
              <a:t>m</a:t>
            </a:r>
            <a:r>
              <a:rPr lang="ru-RU" sz="2000" dirty="0" smtClean="0">
                <a:solidFill>
                  <a:schemeClr val="lt1"/>
                </a:solidFill>
                <a:latin typeface="Calibri"/>
                <a:cs typeface="Calibri"/>
              </a:rPr>
              <a:t>/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cs typeface="Calibri"/>
              </a:rPr>
              <a:t>s</a:t>
            </a:r>
            <a:endParaRPr lang="ru-RU" sz="2000" dirty="0" smtClean="0">
              <a:solidFill>
                <a:schemeClr val="lt1"/>
              </a:solidFill>
              <a:latin typeface="Calibri"/>
              <a:cs typeface="Calibri"/>
            </a:endParaRPr>
          </a:p>
          <a:p>
            <a:pPr algn="ctr">
              <a:buClr>
                <a:schemeClr val="accent2"/>
              </a:buClr>
              <a:buSzPct val="60000"/>
            </a:pPr>
            <a:r>
              <a:rPr lang="ru-RU" sz="2000" dirty="0" err="1" smtClean="0">
                <a:solidFill>
                  <a:schemeClr val="lt1"/>
                </a:solidFill>
                <a:latin typeface="Calibri"/>
                <a:cs typeface="Calibri"/>
              </a:rPr>
              <a:t>θ</a:t>
            </a:r>
            <a:r>
              <a:rPr lang="en-US" sz="2000" baseline="-25000" dirty="0" smtClean="0">
                <a:solidFill>
                  <a:schemeClr val="lt1"/>
                </a:solidFill>
                <a:latin typeface="Calibri"/>
                <a:cs typeface="Calibri"/>
              </a:rPr>
              <a:t>entry</a:t>
            </a:r>
            <a:r>
              <a:rPr lang="ru-RU" sz="2000" dirty="0" smtClean="0">
                <a:solidFill>
                  <a:schemeClr val="lt1"/>
                </a:solidFill>
                <a:latin typeface="Calibri"/>
                <a:cs typeface="Calibri"/>
              </a:rPr>
              <a:t>=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cs typeface="Calibri"/>
              </a:rPr>
              <a:t>-</a:t>
            </a:r>
            <a:r>
              <a:rPr lang="ru-RU" sz="2000" dirty="0" smtClean="0">
                <a:solidFill>
                  <a:schemeClr val="lt1"/>
                </a:solidFill>
                <a:latin typeface="Calibri"/>
                <a:cs typeface="Calibri"/>
              </a:rPr>
              <a:t>3 </a:t>
            </a:r>
            <a:r>
              <a:rPr lang="en-US" sz="2000" dirty="0" smtClean="0">
                <a:latin typeface="Calibri"/>
                <a:cs typeface="Calibri"/>
              </a:rPr>
              <a:t>deg</a:t>
            </a:r>
            <a:r>
              <a:rPr lang="ru-RU" sz="2000" dirty="0" smtClean="0">
                <a:solidFill>
                  <a:schemeClr val="lt1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02913EE2-7568-364A-8264-6CB4E99905E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33400" y="1010594"/>
            <a:ext cx="8331200" cy="100598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fontAlgn="auto">
              <a:spcAft>
                <a:spcPts val="0"/>
              </a:spcAft>
              <a:defRPr kumimoji="0" sz="3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  <a:lvl2pPr>
              <a:defRPr sz="4400">
                <a:solidFill>
                  <a:schemeClr val="tx2"/>
                </a:solidFill>
              </a:defRPr>
            </a:lvl2pPr>
            <a:lvl3pPr>
              <a:defRPr sz="4400">
                <a:solidFill>
                  <a:schemeClr val="tx2"/>
                </a:solidFill>
              </a:defRPr>
            </a:lvl3pPr>
            <a:lvl4pPr>
              <a:defRPr sz="4400">
                <a:solidFill>
                  <a:schemeClr val="tx2"/>
                </a:solidFill>
              </a:defRPr>
            </a:lvl4pPr>
            <a:lvl5pPr>
              <a:defRPr sz="4400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Analysis of conditions of DV entry into the Earth atmosphere </a:t>
            </a:r>
            <a:r>
              <a:rPr lang="en-US" sz="2800" dirty="0" smtClean="0">
                <a:solidFill>
                  <a:schemeClr val="tx1"/>
                </a:solidFill>
              </a:rPr>
              <a:t>meeting </a:t>
            </a:r>
            <a:r>
              <a:rPr lang="en-US" sz="2800" dirty="0">
                <a:solidFill>
                  <a:schemeClr val="tx1"/>
                </a:solidFill>
              </a:rPr>
              <a:t>thermal loading parameters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5701" y="2315298"/>
            <a:ext cx="486601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Results of analysis of 120 variants of trajectories</a:t>
            </a:r>
            <a:r>
              <a:rPr lang="ru-RU" dirty="0" smtClean="0">
                <a:latin typeface="Calibri"/>
                <a:cs typeface="Calibri"/>
              </a:rPr>
              <a:t> </a:t>
            </a:r>
            <a:endParaRPr lang="ru-RU" dirty="0">
              <a:latin typeface="Calibri"/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3612266"/>
            <a:ext cx="8196024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Table of correspondence of thermal parameters at DV descending in the Earth and Mars atmospheres</a:t>
            </a:r>
            <a:endParaRPr lang="ru-RU" dirty="0">
              <a:latin typeface="Calibri"/>
              <a:cs typeface="Calibri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403995"/>
              </p:ext>
            </p:extLst>
          </p:nvPr>
        </p:nvGraphicFramePr>
        <p:xfrm>
          <a:off x="533400" y="4382358"/>
          <a:ext cx="8196024" cy="1587501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024503"/>
                <a:gridCol w="1024503"/>
                <a:gridCol w="1024503"/>
                <a:gridCol w="1024503"/>
                <a:gridCol w="1024503"/>
                <a:gridCol w="1024503"/>
                <a:gridCol w="1024503"/>
                <a:gridCol w="1024503"/>
              </a:tblGrid>
              <a:tr h="605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r>
                        <a:rPr lang="en-US" sz="1200" dirty="0" smtClean="0">
                          <a:latin typeface="Calibri"/>
                          <a:cs typeface="Calibri"/>
                        </a:rPr>
                        <a:t>Entry velocity</a:t>
                      </a:r>
                      <a:r>
                        <a:rPr lang="ru-RU" sz="1200" dirty="0" smtClean="0">
                          <a:latin typeface="Calibri"/>
                          <a:cs typeface="Calibri"/>
                        </a:rPr>
                        <a:t>,</a:t>
                      </a:r>
                      <a:endParaRPr lang="ru-RU" sz="1200" dirty="0">
                        <a:latin typeface="Calibri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lang="ru-RU" sz="1200" dirty="0" smtClean="0">
                          <a:latin typeface="Calibri"/>
                          <a:cs typeface="Calibri"/>
                        </a:rPr>
                        <a:t>/</a:t>
                      </a:r>
                      <a:r>
                        <a:rPr lang="en-US" sz="1200" dirty="0" smtClean="0">
                          <a:latin typeface="Calibri"/>
                          <a:cs typeface="Calibri"/>
                        </a:rPr>
                        <a:t>s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388" marR="68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r>
                        <a:rPr lang="en-US" sz="1200" dirty="0" smtClean="0">
                          <a:latin typeface="Calibri"/>
                          <a:cs typeface="Calibri"/>
                        </a:rPr>
                        <a:t>Angle of entry</a:t>
                      </a:r>
                      <a:r>
                        <a:rPr lang="ru-RU" sz="1200" dirty="0" smtClean="0">
                          <a:latin typeface="Calibri"/>
                          <a:cs typeface="Calibri"/>
                        </a:rPr>
                        <a:t>,</a:t>
                      </a:r>
                      <a:endParaRPr lang="ru-RU" sz="1200" dirty="0">
                        <a:latin typeface="Calibri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r>
                        <a:rPr lang="en-US" sz="1200" dirty="0" smtClean="0">
                          <a:latin typeface="Calibri"/>
                          <a:ea typeface="+mn-ea"/>
                          <a:cs typeface="Calibri"/>
                        </a:rPr>
                        <a:t>deg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388" marR="68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r>
                        <a:rPr lang="en-US" sz="1200" dirty="0" smtClean="0">
                          <a:latin typeface="Calibri"/>
                          <a:cs typeface="Calibri"/>
                        </a:rPr>
                        <a:t>Time of thermal action</a:t>
                      </a:r>
                      <a:r>
                        <a:rPr lang="ru-RU" sz="1200" dirty="0" smtClean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200" dirty="0" smtClean="0">
                          <a:latin typeface="Calibri"/>
                          <a:cs typeface="Calibri"/>
                        </a:rPr>
                        <a:t>s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388" marR="68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r>
                        <a:rPr lang="en-US" sz="1200" dirty="0" smtClean="0">
                          <a:latin typeface="Calibri"/>
                          <a:cs typeface="Calibri"/>
                        </a:rPr>
                        <a:t>Heat flux</a:t>
                      </a:r>
                      <a:r>
                        <a:rPr lang="ru-RU" sz="1200" dirty="0" smtClean="0">
                          <a:latin typeface="Calibri"/>
                          <a:cs typeface="Calibri"/>
                        </a:rPr>
                        <a:t>, К</a:t>
                      </a:r>
                      <a:r>
                        <a:rPr lang="en-US" sz="1200" dirty="0" smtClean="0">
                          <a:latin typeface="Calibri"/>
                          <a:cs typeface="Calibri"/>
                        </a:rPr>
                        <a:t>W</a:t>
                      </a:r>
                      <a:r>
                        <a:rPr lang="ru-RU" sz="1200" dirty="0" smtClean="0">
                          <a:latin typeface="Calibri"/>
                          <a:cs typeface="Calibri"/>
                        </a:rPr>
                        <a:t>/</a:t>
                      </a:r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lang="ru-RU" sz="1200" baseline="30000" dirty="0" smtClean="0">
                          <a:latin typeface="Calibri"/>
                          <a:cs typeface="Calibri"/>
                        </a:rPr>
                        <a:t>2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388" marR="68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r>
                        <a:rPr lang="en-US" sz="1200" dirty="0" smtClean="0">
                          <a:latin typeface="Calibri"/>
                          <a:cs typeface="Calibri"/>
                        </a:rPr>
                        <a:t>Quantity of heat</a:t>
                      </a:r>
                      <a:r>
                        <a:rPr lang="ru-RU" sz="1200" dirty="0" smtClean="0">
                          <a:latin typeface="Calibri"/>
                          <a:cs typeface="Calibri"/>
                        </a:rPr>
                        <a:t>, М</a:t>
                      </a:r>
                      <a:r>
                        <a:rPr lang="en-US" sz="1200" dirty="0" smtClean="0">
                          <a:latin typeface="Calibri"/>
                          <a:cs typeface="Calibri"/>
                        </a:rPr>
                        <a:t>J</a:t>
                      </a:r>
                      <a:r>
                        <a:rPr lang="ru-RU" sz="1200" dirty="0" smtClean="0">
                          <a:latin typeface="Calibri"/>
                          <a:cs typeface="Calibri"/>
                        </a:rPr>
                        <a:t>/</a:t>
                      </a:r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lang="ru-RU" sz="1200" baseline="30000" dirty="0" smtClean="0">
                          <a:latin typeface="Calibri"/>
                          <a:cs typeface="Calibri"/>
                        </a:rPr>
                        <a:t>2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388" marR="68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r>
                        <a:rPr lang="en-US" sz="1200" dirty="0" smtClean="0">
                          <a:latin typeface="Calibri"/>
                          <a:cs typeface="Calibri"/>
                        </a:rPr>
                        <a:t>TPC ablation,</a:t>
                      </a:r>
                      <a:r>
                        <a:rPr lang="ru-RU" sz="12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mm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388" marR="68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r>
                        <a:rPr lang="en-US" sz="1200" dirty="0" smtClean="0">
                          <a:latin typeface="Calibri"/>
                          <a:cs typeface="Calibri"/>
                        </a:rPr>
                        <a:t>Sublimation duration,</a:t>
                      </a:r>
                      <a:r>
                        <a:rPr lang="ru-RU" sz="12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200" dirty="0" smtClean="0">
                          <a:latin typeface="Calibri"/>
                          <a:cs typeface="Calibri"/>
                        </a:rPr>
                        <a:t>s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388" marR="68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r>
                        <a:rPr lang="en-US" sz="1200" dirty="0" smtClean="0">
                          <a:latin typeface="Calibri"/>
                          <a:cs typeface="Calibri"/>
                        </a:rPr>
                        <a:t>Dynamic pressure,</a:t>
                      </a:r>
                      <a:endParaRPr lang="ru-RU" sz="1200" dirty="0">
                        <a:latin typeface="Calibri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r>
                        <a:rPr lang="en-US" sz="1200" dirty="0" err="1" smtClean="0">
                          <a:latin typeface="Calibri"/>
                          <a:cs typeface="Calibri"/>
                        </a:rPr>
                        <a:t>kP</a:t>
                      </a:r>
                      <a:r>
                        <a:rPr lang="ru-RU" sz="1200" dirty="0" smtClean="0">
                          <a:latin typeface="Calibri"/>
                          <a:cs typeface="Calibri"/>
                        </a:rPr>
                        <a:t>а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388" marR="68388" marT="0" marB="0"/>
                </a:tc>
              </a:tr>
              <a:tr h="491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r>
                        <a:rPr lang="en-US" sz="1200" dirty="0" smtClean="0">
                          <a:latin typeface="Calibri"/>
                          <a:cs typeface="Calibri"/>
                        </a:rPr>
                        <a:t>The</a:t>
                      </a:r>
                      <a:r>
                        <a:rPr lang="en-US" sz="1200" baseline="0" dirty="0" smtClean="0">
                          <a:latin typeface="Calibri"/>
                          <a:cs typeface="Calibri"/>
                        </a:rPr>
                        <a:t> Earth</a:t>
                      </a:r>
                      <a:r>
                        <a:rPr lang="ru-RU" sz="12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2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lang="ru-RU" sz="1200" dirty="0" smtClean="0">
                          <a:latin typeface="Calibri"/>
                          <a:cs typeface="Calibri"/>
                        </a:rPr>
                        <a:t>5250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388" marR="68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endParaRPr lang="ru-RU" sz="1200">
                        <a:latin typeface="Calibri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r>
                        <a:rPr lang="ru-RU" sz="1200">
                          <a:latin typeface="Calibri"/>
                          <a:cs typeface="Calibri"/>
                        </a:rPr>
                        <a:t>- 3.00</a:t>
                      </a:r>
                      <a:endParaRPr lang="ru-RU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388" marR="68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endParaRPr lang="ru-RU" sz="1200">
                        <a:latin typeface="Calibri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r>
                        <a:rPr lang="ru-RU" sz="1200">
                          <a:latin typeface="Calibri"/>
                          <a:cs typeface="Calibri"/>
                        </a:rPr>
                        <a:t>1</a:t>
                      </a:r>
                      <a:r>
                        <a:rPr lang="en-US" sz="1200">
                          <a:latin typeface="Calibri"/>
                          <a:cs typeface="Calibri"/>
                        </a:rPr>
                        <a:t>5</a:t>
                      </a:r>
                      <a:r>
                        <a:rPr lang="ru-RU" sz="1200">
                          <a:latin typeface="Calibri"/>
                          <a:cs typeface="Calibri"/>
                        </a:rPr>
                        <a:t>0</a:t>
                      </a:r>
                      <a:endParaRPr lang="ru-RU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388" marR="68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endParaRPr lang="ru-RU" sz="1200">
                        <a:latin typeface="Calibri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r>
                        <a:rPr lang="ru-RU" sz="1200">
                          <a:latin typeface="Calibri"/>
                          <a:cs typeface="Calibri"/>
                        </a:rPr>
                        <a:t>303</a:t>
                      </a:r>
                      <a:endParaRPr lang="ru-RU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388" marR="68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endParaRPr lang="ru-RU" sz="1200">
                        <a:latin typeface="Calibri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r>
                        <a:rPr lang="ru-RU" sz="1200">
                          <a:latin typeface="Calibri"/>
                          <a:cs typeface="Calibri"/>
                        </a:rPr>
                        <a:t>12.5</a:t>
                      </a:r>
                      <a:endParaRPr lang="ru-RU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388" marR="68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endParaRPr lang="ru-RU" sz="1200">
                        <a:latin typeface="Calibri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r>
                        <a:rPr lang="ru-RU" sz="1200">
                          <a:latin typeface="Calibri"/>
                          <a:cs typeface="Calibri"/>
                        </a:rPr>
                        <a:t>1.40</a:t>
                      </a:r>
                      <a:endParaRPr lang="ru-RU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388" marR="68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endParaRPr lang="ru-RU" sz="1200">
                        <a:latin typeface="Calibri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r>
                        <a:rPr lang="ru-RU" sz="1200">
                          <a:latin typeface="Calibri"/>
                          <a:cs typeface="Calibri"/>
                        </a:rPr>
                        <a:t>56</a:t>
                      </a:r>
                      <a:endParaRPr lang="ru-RU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388" marR="68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endParaRPr lang="ru-RU" sz="1200">
                        <a:latin typeface="Calibri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r>
                        <a:rPr lang="ru-RU" sz="1200">
                          <a:latin typeface="Calibri"/>
                          <a:cs typeface="Calibri"/>
                        </a:rPr>
                        <a:t>2.29</a:t>
                      </a:r>
                      <a:endParaRPr lang="ru-RU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388" marR="68388" marT="0" marB="0"/>
                </a:tc>
              </a:tr>
              <a:tr h="491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Mars</a:t>
                      </a:r>
                      <a:r>
                        <a:rPr lang="ru-RU" sz="12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  <a:cs typeface="Calibri"/>
                        </a:rPr>
                        <a:t>– </a:t>
                      </a:r>
                      <a:r>
                        <a:rPr lang="ru-RU" sz="1200" dirty="0">
                          <a:latin typeface="Calibri"/>
                          <a:cs typeface="Calibri"/>
                        </a:rPr>
                        <a:t>4586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388" marR="68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endParaRPr lang="ru-RU" sz="1200" dirty="0">
                        <a:latin typeface="Calibri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r>
                        <a:rPr lang="ru-RU" sz="12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lang="en-US" sz="1200" dirty="0">
                          <a:latin typeface="Calibri"/>
                          <a:cs typeface="Calibri"/>
                        </a:rPr>
                        <a:t>9.49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388" marR="68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endParaRPr lang="ru-RU" sz="1200">
                        <a:latin typeface="Calibri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200</a:t>
                      </a:r>
                      <a:endParaRPr lang="ru-RU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388" marR="68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endParaRPr lang="ru-RU" sz="1200">
                        <a:latin typeface="Calibri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r>
                        <a:rPr lang="ru-RU" sz="1200">
                          <a:latin typeface="Calibri"/>
                          <a:cs typeface="Calibri"/>
                        </a:rPr>
                        <a:t>190</a:t>
                      </a:r>
                      <a:endParaRPr lang="ru-RU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388" marR="68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endParaRPr lang="ru-RU" sz="1200" dirty="0">
                        <a:latin typeface="Calibri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r>
                        <a:rPr lang="ru-RU" sz="1200" dirty="0">
                          <a:latin typeface="Calibri"/>
                          <a:cs typeface="Calibri"/>
                        </a:rPr>
                        <a:t>11.7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388" marR="68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endParaRPr lang="ru-RU" sz="1200">
                        <a:latin typeface="Calibri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r>
                        <a:rPr lang="ru-RU" sz="1200">
                          <a:latin typeface="Calibri"/>
                          <a:cs typeface="Calibri"/>
                        </a:rPr>
                        <a:t>1.38</a:t>
                      </a:r>
                      <a:endParaRPr lang="ru-RU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388" marR="68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endParaRPr lang="ru-RU" sz="1200">
                        <a:latin typeface="Calibri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r>
                        <a:rPr lang="ru-RU" sz="1200">
                          <a:latin typeface="Calibri"/>
                          <a:cs typeface="Calibri"/>
                        </a:rPr>
                        <a:t>72</a:t>
                      </a:r>
                      <a:endParaRPr lang="ru-RU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388" marR="68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endParaRPr lang="ru-RU" sz="1200" dirty="0">
                        <a:latin typeface="Calibri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40425" algn="l"/>
                        </a:tabLst>
                      </a:pPr>
                      <a:r>
                        <a:rPr lang="ru-RU" sz="1200" dirty="0">
                          <a:latin typeface="Calibri"/>
                          <a:cs typeface="Calibri"/>
                        </a:rPr>
                        <a:t>1.2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388" marR="68388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2&quot;/&gt;&lt;/object&gt;&lt;object type=&quot;3&quot; unique_id=&quot;10006&quot;&gt;&lt;property id=&quot;20148&quot; value=&quot;5&quot;/&gt;&lt;property id=&quot;20300&quot; value=&quot;Slide 2 - &amp;quot;MetNet DV&amp;quot;&quot;/&gt;&lt;property id=&quot;20307&quot; value=&quot;274&quot;/&gt;&lt;/object&gt;&lt;object type=&quot;3&quot; unique_id=&quot;10007&quot;&gt;&lt;property id=&quot;20148&quot; value=&quot;5&quot;/&gt;&lt;property id=&quot;20300&quot; value=&quot;Slide 3 - &amp;quot;Состав ТЗП СА MetNet&amp;quot;&quot;/&gt;&lt;property id=&quot;20307&quot; value=&quot;258&quot;/&gt;&lt;/object&gt;&lt;object type=&quot;3&quot; unique_id=&quot;10008&quot;&gt;&lt;property id=&quot;20148&quot; value=&quot;5&quot;/&gt;&lt;property id=&quot;20300&quot; value=&quot;Slide 4 - &amp;quot;Возможность входа СА MetNet  EDLS&amp;#x0D;&amp;#x0A;в атмосферу Земли&amp;quot;&quot;/&gt;&lt;property id=&quot;20307&quot; value=&quot;276&quot;/&gt;&lt;/object&gt;&lt;object type=&quot;3&quot; unique_id=&quot;10009&quot;&gt;&lt;property id=&quot;20148&quot; value=&quot;5&quot;/&gt;&lt;property id=&quot;20300&quot; value=&quot;Slide 5 - &amp;quot;Тепловой поток к поверхности ТЗП СА при спуске в атмосфере Марса &amp;quot;&quot;/&gt;&lt;property id=&quot;20307&quot; value=&quot;265&quot;/&gt;&lt;/object&gt;&lt;object type=&quot;3&quot; unique_id=&quot;10010&quot;&gt;&lt;property id=&quot;20148&quot; value=&quot;5&quot;/&gt;&lt;property id=&quot;20300&quot; value=&quot;Slide 6 - &amp;quot;Линейный унос массы сублимирующего материала при спуске в атмосфере Марса &amp;quot;&quot;/&gt;&lt;property id=&quot;20307&quot; value=&quot;269&quot;/&gt;&lt;/object&gt;&lt;object type=&quot;3&quot; unique_id=&quot;10011&quot;&gt;&lt;property id=&quot;20148&quot; value=&quot;5&quot;/&gt;&lt;property id=&quot;20300&quot; value=&quot;Slide 7 - &amp;quot;Линейный унос массы сублимирующего материала при спуске в атмосфере Земли &amp;quot;&quot;/&gt;&lt;property id=&quot;20307&quot; value=&quot;272&quot;/&gt;&lt;/object&gt;&lt;object type=&quot;3&quot; unique_id=&quot;10014&quot;&gt;&lt;property id=&quot;20148&quot; value=&quot;5&quot;/&gt;&lt;property id=&quot;20300&quot; value=&quot;Slide 10 - &amp;quot;Динамика углового движения при спуске СА MetNet в атмосфере&amp;quot;&quot;/&gt;&lt;property id=&quot;20307&quot; value=&quot;279&quot;/&gt;&lt;/object&gt;&lt;object type=&quot;3&quot; unique_id=&quot;10015&quot;&gt;&lt;property id=&quot;20148&quot; value=&quot;5&quot;/&gt;&lt;property id=&quot;20300&quot; value=&quot;Slide 11 - &amp;quot;Выводы&amp;quot;&quot;/&gt;&lt;property id=&quot;20307&quot; value=&quot;280&quot;/&gt;&lt;/object&gt;&lt;object type=&quot;3&quot; unique_id=&quot;10017&quot;&gt;&lt;property id=&quot;20148&quot; value=&quot;5&quot;/&gt;&lt;property id=&quot;20300&quot; value=&quot;Slide 12&quot;/&gt;&lt;property id=&quot;20307&quot; value=&quot;267&quot;/&gt;&lt;/object&gt;&lt;object type=&quot;3&quot; unique_id=&quot;10534&quot;&gt;&lt;property id=&quot;20148&quot; value=&quot;5&quot;/&gt;&lt;property id=&quot;20300&quot; value=&quot;Slide 8 - &amp;quot;MetNet DV at  descending in the Mars atmosphere&amp;quot;&quot;/&gt;&lt;property id=&quot;20307&quot; value=&quot;284&quot;/&gt;&lt;/object&gt;&lt;object type=&quot;3&quot; unique_id=&quot;10620&quot;&gt;&lt;property id=&quot;20148&quot; value=&quot;5&quot;/&gt;&lt;property id=&quot;20300&quot; value=&quot;Slide 9 - &amp;quot;Results of the analysis of operating conditions&amp;quot;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Ilmatieteenlaitos">
  <a:themeElements>
    <a:clrScheme name="Ilmatieteenlaitos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BD30"/>
      </a:accent1>
      <a:accent2>
        <a:srgbClr val="54C247"/>
      </a:accent2>
      <a:accent3>
        <a:srgbClr val="FFFFFF"/>
      </a:accent3>
      <a:accent4>
        <a:srgbClr val="000000"/>
      </a:accent4>
      <a:accent5>
        <a:srgbClr val="FDDBAD"/>
      </a:accent5>
      <a:accent6>
        <a:srgbClr val="4BB03F"/>
      </a:accent6>
      <a:hlink>
        <a:srgbClr val="7AABDE"/>
      </a:hlink>
      <a:folHlink>
        <a:srgbClr val="D7DF21"/>
      </a:folHlink>
    </a:clrScheme>
    <a:fontScheme name="Ilmatieteenlait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lmatieteenlait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tieteenlaito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tieteenlaito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tieteenlaito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tieteenlaito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tieteenlaito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matieteenlaito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matieteenlaito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matieteenlaito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matieteenlaito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matieteenlaito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matieteenlaito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matieteenlaito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D7DF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tieteenlaitos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BD30"/>
        </a:accent1>
        <a:accent2>
          <a:srgbClr val="54C247"/>
        </a:accent2>
        <a:accent3>
          <a:srgbClr val="FFFFFF"/>
        </a:accent3>
        <a:accent4>
          <a:srgbClr val="000000"/>
        </a:accent4>
        <a:accent5>
          <a:srgbClr val="FDDBAD"/>
        </a:accent5>
        <a:accent6>
          <a:srgbClr val="4BB03F"/>
        </a:accent6>
        <a:hlink>
          <a:srgbClr val="7AABDE"/>
        </a:hlink>
        <a:folHlink>
          <a:srgbClr val="D7DF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20120307_Sodankylän_satelliittivastaanotto_lehdistö</Template>
  <TotalTime>4721</TotalTime>
  <Words>1017</Words>
  <Application>Microsoft Office PowerPoint</Application>
  <PresentationFormat>On-screen Show (4:3)</PresentationFormat>
  <Paragraphs>241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Ilmatieteenlaitos</vt:lpstr>
      <vt:lpstr>ADAPTING MARS ENTRY, DESCENT AND LANDING SYSTEM FOR EARTH</vt:lpstr>
      <vt:lpstr>RITD Project team</vt:lpstr>
      <vt:lpstr>RITD Project scope</vt:lpstr>
      <vt:lpstr>MetNet Descent Vehicle</vt:lpstr>
      <vt:lpstr>MetNet descent vehicle structure</vt:lpstr>
      <vt:lpstr>Structure of MetNet DV TPC</vt:lpstr>
      <vt:lpstr>PowerPoint Presentation</vt:lpstr>
      <vt:lpstr>PowerPoint Presentation</vt:lpstr>
      <vt:lpstr>PowerPoint Presentation</vt:lpstr>
      <vt:lpstr>Heat flux to MetNet DV TPC</vt:lpstr>
      <vt:lpstr>Ablation of sublimating material from TPC surface</vt:lpstr>
      <vt:lpstr>PLC cover temperature </vt:lpstr>
      <vt:lpstr>Variation of DV altitude vs. time of descent</vt:lpstr>
      <vt:lpstr>DV velocity vs. time of descent</vt:lpstr>
      <vt:lpstr>Dynamic pressure</vt:lpstr>
      <vt:lpstr>G-load</vt:lpstr>
      <vt:lpstr>AIBD pressurization scheme</vt:lpstr>
      <vt:lpstr>Dynamics of MetNet DV angular motion at its  descending in the atmosphere</vt:lpstr>
      <vt:lpstr>Conclusions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Fp7 project: RIDT WP 3</dc:title>
  <dc:creator>Dmitriy Olifirenko</dc:creator>
  <cp:lastModifiedBy>Jyri Heilimo</cp:lastModifiedBy>
  <cp:revision>295</cp:revision>
  <dcterms:created xsi:type="dcterms:W3CDTF">2012-02-18T09:59:02Z</dcterms:created>
  <dcterms:modified xsi:type="dcterms:W3CDTF">2012-06-20T15:24:04Z</dcterms:modified>
</cp:coreProperties>
</file>