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328" r:id="rId2"/>
    <p:sldId id="258" r:id="rId3"/>
    <p:sldId id="348" r:id="rId4"/>
    <p:sldId id="371" r:id="rId5"/>
    <p:sldId id="330" r:id="rId6"/>
    <p:sldId id="360" r:id="rId7"/>
    <p:sldId id="349" r:id="rId8"/>
    <p:sldId id="370" r:id="rId9"/>
    <p:sldId id="336" r:id="rId10"/>
    <p:sldId id="351" r:id="rId11"/>
    <p:sldId id="350" r:id="rId12"/>
    <p:sldId id="352" r:id="rId13"/>
    <p:sldId id="353" r:id="rId14"/>
    <p:sldId id="358" r:id="rId15"/>
    <p:sldId id="355" r:id="rId16"/>
    <p:sldId id="356" r:id="rId17"/>
    <p:sldId id="357" r:id="rId18"/>
    <p:sldId id="359" r:id="rId19"/>
    <p:sldId id="374" r:id="rId20"/>
    <p:sldId id="362" r:id="rId21"/>
    <p:sldId id="361" r:id="rId22"/>
    <p:sldId id="366" r:id="rId23"/>
    <p:sldId id="367" r:id="rId24"/>
    <p:sldId id="364" r:id="rId25"/>
    <p:sldId id="363" r:id="rId26"/>
    <p:sldId id="372" r:id="rId27"/>
    <p:sldId id="373" r:id="rId28"/>
    <p:sldId id="344" r:id="rId29"/>
    <p:sldId id="346" r:id="rId30"/>
    <p:sldId id="365" r:id="rId31"/>
    <p:sldId id="368" r:id="rId32"/>
    <p:sldId id="342" r:id="rId33"/>
    <p:sldId id="345" r:id="rId34"/>
    <p:sldId id="339" r:id="rId35"/>
    <p:sldId id="331" r:id="rId36"/>
    <p:sldId id="36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F13"/>
    <a:srgbClr val="FFFFFF"/>
    <a:srgbClr val="F7F7F7"/>
    <a:srgbClr val="333399"/>
    <a:srgbClr val="F66060"/>
    <a:srgbClr val="E96F6D"/>
    <a:srgbClr val="FF9456"/>
    <a:srgbClr val="EF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88245" autoAdjust="0"/>
  </p:normalViewPr>
  <p:slideViewPr>
    <p:cSldViewPr snapToGrid="0">
      <p:cViewPr>
        <p:scale>
          <a:sx n="100" d="100"/>
          <a:sy n="100" d="100"/>
        </p:scale>
        <p:origin x="-135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1ACB-452B-4C44-A47A-0B9C25C0A5C6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817-478C-9A4C-BC95-01D7CC056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fld id="{AA3E7223-5B4D-9849-B62B-3F6A4D1A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5.7 and 5.15 </a:t>
            </a:r>
            <a:r>
              <a:rPr lang="en-US" dirty="0" err="1" smtClean="0"/>
              <a:t>kms</a:t>
            </a:r>
            <a:r>
              <a:rPr lang="en-US" dirty="0" smtClean="0"/>
              <a:t> with </a:t>
            </a:r>
            <a:r>
              <a:rPr lang="en-US" dirty="0" err="1" smtClean="0"/>
              <a:t>CR.xls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5.7 and 5.15 </a:t>
            </a:r>
            <a:r>
              <a:rPr lang="en-US" dirty="0" err="1" smtClean="0"/>
              <a:t>kms</a:t>
            </a:r>
            <a:r>
              <a:rPr lang="en-US" dirty="0" smtClean="0"/>
              <a:t> with </a:t>
            </a:r>
            <a:r>
              <a:rPr lang="en-US" dirty="0" err="1" smtClean="0"/>
              <a:t>CR.xls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5.7 and 5.15 </a:t>
            </a:r>
            <a:r>
              <a:rPr lang="en-US" dirty="0" err="1" smtClean="0"/>
              <a:t>kms</a:t>
            </a:r>
            <a:r>
              <a:rPr lang="en-US" dirty="0" smtClean="0"/>
              <a:t> with </a:t>
            </a:r>
            <a:r>
              <a:rPr lang="en-US" dirty="0" err="1" smtClean="0"/>
              <a:t>CR.xls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Titan X2 </a:t>
            </a:r>
            <a:r>
              <a:rPr lang="en-US" dirty="0" err="1" smtClean="0"/>
              <a:t>nonequilibrium.xlsx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Decay of Titan radiation found to be in good agreement between new simulations and experimental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Shock speed, post shock pressure, atmospheric composition same as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reasons</a:t>
            </a:r>
            <a:r>
              <a:rPr lang="en-US" baseline="0" dirty="0" smtClean="0"/>
              <a:t> for questioning validity of these EAST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</a:t>
            </a:r>
            <a:r>
              <a:rPr lang="en-US" baseline="0" dirty="0" smtClean="0"/>
              <a:t> CR models corresponding to the stagnation point of the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Qconv</a:t>
            </a:r>
            <a:r>
              <a:rPr lang="en-US" dirty="0" smtClean="0"/>
              <a:t> =</a:t>
            </a:r>
            <a:r>
              <a:rPr lang="en-US" baseline="0" dirty="0" smtClean="0"/>
              <a:t> 77 W/cm2, corresponding to 40 – 50% reduction to total heat flux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X2 </a:t>
            </a:r>
            <a:r>
              <a:rPr lang="en-US" dirty="0" err="1" smtClean="0"/>
              <a:t>vs</a:t>
            </a:r>
            <a:r>
              <a:rPr lang="en-US" dirty="0" smtClean="0"/>
              <a:t> CR new </a:t>
            </a:r>
            <a:r>
              <a:rPr lang="en-US" smtClean="0"/>
              <a:t>traj.xlsx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X2 </a:t>
            </a:r>
            <a:r>
              <a:rPr lang="en-US" dirty="0" err="1" smtClean="0"/>
              <a:t>vs</a:t>
            </a:r>
            <a:r>
              <a:rPr lang="en-US" dirty="0" smtClean="0"/>
              <a:t> CR new </a:t>
            </a:r>
            <a:r>
              <a:rPr lang="en-US" dirty="0" err="1" smtClean="0"/>
              <a:t>traj.xlsx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37CD6-F159-A94D-9FFF-98227CD3C6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EAST_X2_NEQAIR.xlsx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EAST_X2_NEQAIR.xlsx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E7223-5B4D-9849-B62B-3F6A4D1AA6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002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8483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A424-6E81-884D-AA43-C27A1002F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004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946150"/>
            <a:ext cx="9144000" cy="273050"/>
          </a:xfrm>
          <a:prstGeom prst="rect">
            <a:avLst/>
          </a:prstGeom>
          <a:gradFill rotWithShape="0">
            <a:gsLst>
              <a:gs pos="0">
                <a:srgbClr val="2C2CB0"/>
              </a:gs>
              <a:gs pos="100000">
                <a:srgbClr val="2C2CB0">
                  <a:gamma/>
                  <a:shade val="77647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9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513388" y="919163"/>
            <a:ext cx="3630612" cy="30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623" tIns="44517" rIns="90623" bIns="44517">
            <a:prstTxWarp prst="textNoShape">
              <a:avLst/>
            </a:prstTxWarp>
            <a:spAutoFit/>
          </a:bodyPr>
          <a:lstStyle/>
          <a:p>
            <a:pPr algn="r" defTabSz="915988">
              <a:lnSpc>
                <a:spcPct val="97000"/>
              </a:lnSpc>
              <a:defRPr/>
            </a:pPr>
            <a:r>
              <a:rPr lang="en-US" sz="1400" b="1" i="1" dirty="0">
                <a:solidFill>
                  <a:schemeClr val="bg1"/>
                </a:solidFill>
                <a:latin typeface="Helvetica" pitchFamily="-112" charset="0"/>
              </a:rPr>
              <a:t>Entry Systems and Technology Division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</a:endParaRPr>
          </a:p>
        </p:txBody>
      </p:sp>
      <p:pic>
        <p:nvPicPr>
          <p:cNvPr id="1032" name="Picture 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0"/>
            <a:ext cx="990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4175-62CC-D641-AD28-7F5C9DD87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2308225"/>
            <a:ext cx="8153400" cy="1470025"/>
          </a:xfrm>
        </p:spPr>
        <p:txBody>
          <a:bodyPr/>
          <a:lstStyle/>
          <a:p>
            <a:r>
              <a:rPr lang="en-US" dirty="0" smtClean="0"/>
              <a:t>Modeling and Validation of CN Violet Radiation Relevant to Titan Entry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9800"/>
            <a:ext cx="6400800" cy="1752600"/>
          </a:xfrm>
        </p:spPr>
        <p:txBody>
          <a:bodyPr/>
          <a:lstStyle/>
          <a:p>
            <a:r>
              <a:rPr lang="en-US" dirty="0" smtClean="0"/>
              <a:t>Aaron Brandis</a:t>
            </a:r>
          </a:p>
          <a:p>
            <a:r>
              <a:rPr lang="en-US" dirty="0" smtClean="0"/>
              <a:t>Andrew Hyatt, Grant Palmer </a:t>
            </a:r>
          </a:p>
          <a:p>
            <a:r>
              <a:rPr lang="en-US" dirty="0" smtClean="0"/>
              <a:t>and Michael Wright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10" name="Picture 11" descr="huygens9975,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416560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0_orbit_insertion_manoeuv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244600"/>
            <a:ext cx="1901952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5" descr="795px-Titan_surface.jpg"/>
          <p:cNvPicPr>
            <a:picLocks noChangeAspect="1"/>
          </p:cNvPicPr>
          <p:nvPr/>
        </p:nvPicPr>
        <p:blipFill>
          <a:blip r:embed="rId5"/>
          <a:srcRect l="-1121" r="-5219"/>
          <a:stretch>
            <a:fillRect/>
          </a:stretch>
        </p:blipFill>
        <p:spPr bwMode="auto">
          <a:xfrm>
            <a:off x="5715016" y="4230698"/>
            <a:ext cx="3555984" cy="25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5" descr="211860main_titan-artistconcept-browse.jpg"/>
          <p:cNvPicPr>
            <a:picLocks noChangeAspect="1"/>
          </p:cNvPicPr>
          <p:nvPr/>
        </p:nvPicPr>
        <p:blipFill>
          <a:blip r:embed="rId6"/>
          <a:srcRect l="-2470" r="-3156"/>
          <a:stretch>
            <a:fillRect/>
          </a:stretch>
        </p:blipFill>
        <p:spPr bwMode="auto">
          <a:xfrm>
            <a:off x="266704" y="1246188"/>
            <a:ext cx="1923103" cy="13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Collisional Radiative Model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453" y="1277939"/>
            <a:ext cx="8695635" cy="50212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AU" sz="2400" b="0" dirty="0"/>
              <a:t>Flow Field computed by solving 1D conservation equations of mass, momentum, global energy, </a:t>
            </a:r>
            <a:r>
              <a:rPr lang="en-AU" sz="2400" b="0" dirty="0" err="1"/>
              <a:t>vibrational</a:t>
            </a:r>
            <a:r>
              <a:rPr lang="en-AU" sz="2400" b="0" dirty="0"/>
              <a:t> energy of N</a:t>
            </a:r>
            <a:r>
              <a:rPr lang="en-AU" sz="2400" b="0" baseline="-25000" dirty="0"/>
              <a:t>2</a:t>
            </a:r>
            <a:r>
              <a:rPr lang="en-AU" sz="2400" b="0" dirty="0"/>
              <a:t> </a:t>
            </a:r>
            <a:r>
              <a:rPr lang="en-AU" sz="2400" b="0" dirty="0" smtClean="0"/>
              <a:t>molecule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err="1" smtClean="0"/>
              <a:t>Collisional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Radiative</a:t>
            </a:r>
            <a:r>
              <a:rPr lang="en-US" sz="2400" b="0" dirty="0" smtClean="0"/>
              <a:t> Model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US" sz="2000" b="0" dirty="0" smtClean="0"/>
              <a:t>Predicts </a:t>
            </a:r>
            <a:r>
              <a:rPr lang="en-US" sz="2000" b="0" dirty="0" err="1" smtClean="0"/>
              <a:t>nonequilibrium</a:t>
            </a:r>
            <a:r>
              <a:rPr lang="en-US" sz="2000" b="0" dirty="0" smtClean="0"/>
              <a:t> levels of CN(A,B) and N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(A,B,C)</a:t>
            </a:r>
            <a:endParaRPr lang="en-AU" sz="2400" b="0" dirty="0" smtClean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AU" sz="2270" b="0" dirty="0"/>
              <a:t>CR Model comprises: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AU" sz="2000" b="0" dirty="0"/>
              <a:t>spontaneous emission of excited states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AU" sz="1800" b="0" dirty="0" err="1"/>
              <a:t>eg</a:t>
            </a:r>
            <a:r>
              <a:rPr lang="en-AU" sz="1800" b="0" dirty="0"/>
              <a:t>: CN(B) -&gt; CN(X) + </a:t>
            </a:r>
            <a:r>
              <a:rPr lang="en-AU" sz="1800" b="0" i="1" dirty="0" err="1"/>
              <a:t>hv</a:t>
            </a:r>
            <a:endParaRPr lang="en-AU" sz="1800" b="0" i="1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AU" sz="2000" b="0" dirty="0" err="1"/>
              <a:t>collisional</a:t>
            </a:r>
            <a:r>
              <a:rPr lang="en-AU" sz="2000" b="0" dirty="0"/>
              <a:t> (</a:t>
            </a:r>
            <a:r>
              <a:rPr lang="en-AU" sz="2000" b="0" dirty="0" err="1"/>
              <a:t>de)excitation</a:t>
            </a:r>
            <a:r>
              <a:rPr lang="en-AU" sz="2000" b="0" dirty="0"/>
              <a:t> with nitrogen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AU" sz="1800" b="0" dirty="0" err="1"/>
              <a:t>eg</a:t>
            </a:r>
            <a:r>
              <a:rPr lang="en-AU" sz="1800" b="0" dirty="0"/>
              <a:t>: CN(X) + N</a:t>
            </a:r>
            <a:r>
              <a:rPr lang="en-AU" sz="1800" b="0" baseline="-25000" dirty="0"/>
              <a:t>2 </a:t>
            </a:r>
            <a:r>
              <a:rPr lang="en-AU" sz="1800" b="0" dirty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1800" b="0" dirty="0"/>
              <a:t> CN(B) + N</a:t>
            </a:r>
            <a:r>
              <a:rPr lang="en-AU" sz="1800" b="0" baseline="-25000" dirty="0"/>
              <a:t>2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AU" sz="2000" b="0" dirty="0"/>
              <a:t>electronic impact (</a:t>
            </a:r>
            <a:r>
              <a:rPr lang="en-AU" sz="2000" b="0" dirty="0" err="1"/>
              <a:t>de)excitation</a:t>
            </a:r>
            <a:endParaRPr lang="en-AU" sz="2000" b="0" dirty="0"/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AU" sz="1800" b="0" dirty="0" err="1"/>
              <a:t>eg</a:t>
            </a:r>
            <a:r>
              <a:rPr lang="en-AU" sz="1800" b="0" dirty="0"/>
              <a:t>: N</a:t>
            </a:r>
            <a:r>
              <a:rPr lang="en-AU" sz="1800" b="0" baseline="-25000" dirty="0"/>
              <a:t>2</a:t>
            </a:r>
            <a:r>
              <a:rPr lang="en-AU" sz="1800" b="0" dirty="0"/>
              <a:t>(X) + </a:t>
            </a:r>
            <a:r>
              <a:rPr lang="en-AU" sz="1800" b="0" dirty="0" err="1"/>
              <a:t>e</a:t>
            </a:r>
            <a:r>
              <a:rPr lang="en-AU" sz="1800" b="0" baseline="30000" dirty="0"/>
              <a:t>-</a:t>
            </a:r>
            <a:r>
              <a:rPr lang="en-AU" sz="1800" b="0" dirty="0"/>
              <a:t> </a:t>
            </a:r>
            <a:r>
              <a:rPr lang="en-AU" sz="1800" b="0" dirty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1800" b="0" dirty="0"/>
              <a:t> N</a:t>
            </a:r>
            <a:r>
              <a:rPr lang="en-AU" sz="1800" b="0" baseline="-25000" dirty="0"/>
              <a:t>2</a:t>
            </a:r>
            <a:r>
              <a:rPr lang="en-AU" sz="1800" b="0" dirty="0"/>
              <a:t>(B) + </a:t>
            </a:r>
            <a:r>
              <a:rPr lang="en-AU" sz="1800" b="0" dirty="0" err="1"/>
              <a:t>e</a:t>
            </a:r>
            <a:r>
              <a:rPr lang="en-AU" sz="1800" b="0" baseline="30000" dirty="0"/>
              <a:t>-</a:t>
            </a:r>
            <a:endParaRPr lang="en-AU" sz="1800" b="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AU" sz="2000" b="0" dirty="0"/>
              <a:t>pooling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AU" sz="1800" b="0" dirty="0" err="1"/>
              <a:t>eg</a:t>
            </a:r>
            <a:r>
              <a:rPr lang="en-AU" sz="1800" b="0" dirty="0"/>
              <a:t>: N</a:t>
            </a:r>
            <a:r>
              <a:rPr lang="en-AU" sz="1800" b="0" baseline="-25000" dirty="0"/>
              <a:t>2</a:t>
            </a:r>
            <a:r>
              <a:rPr lang="en-AU" sz="1800" b="0" dirty="0"/>
              <a:t>(A) + N</a:t>
            </a:r>
            <a:r>
              <a:rPr lang="en-AU" sz="1800" b="0" baseline="-25000" dirty="0"/>
              <a:t>2</a:t>
            </a:r>
            <a:r>
              <a:rPr lang="en-AU" sz="1800" b="0" dirty="0"/>
              <a:t>(A) </a:t>
            </a:r>
            <a:r>
              <a:rPr lang="en-AU" sz="1800" b="0" dirty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1800" b="0" dirty="0"/>
              <a:t> N</a:t>
            </a:r>
            <a:r>
              <a:rPr lang="en-AU" sz="1800" b="0" baseline="-25000" dirty="0"/>
              <a:t>2</a:t>
            </a:r>
            <a:r>
              <a:rPr lang="en-AU" sz="1800" b="0" dirty="0"/>
              <a:t>(X) + N</a:t>
            </a:r>
            <a:r>
              <a:rPr lang="en-AU" sz="1800" b="0" baseline="-25000" dirty="0"/>
              <a:t>2</a:t>
            </a:r>
            <a:r>
              <a:rPr lang="en-AU" sz="1800" b="0" dirty="0"/>
              <a:t>(C)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AU" sz="2000" b="0" dirty="0"/>
              <a:t>quenching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AU" sz="1800" b="0" dirty="0" err="1"/>
              <a:t>eg</a:t>
            </a:r>
            <a:r>
              <a:rPr lang="en-AU" sz="1800" b="0" dirty="0"/>
              <a:t>: N</a:t>
            </a:r>
            <a:r>
              <a:rPr lang="en-AU" sz="1800" b="0" baseline="-25000" dirty="0"/>
              <a:t>2</a:t>
            </a:r>
            <a:r>
              <a:rPr lang="en-AU" sz="1800" b="0" dirty="0"/>
              <a:t>(A) + CN(X) </a:t>
            </a:r>
            <a:r>
              <a:rPr lang="en-AU" sz="1800" b="0" dirty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1800" b="0" dirty="0"/>
              <a:t> N</a:t>
            </a:r>
            <a:r>
              <a:rPr lang="en-AU" sz="1800" b="0" baseline="-25000" dirty="0"/>
              <a:t>2</a:t>
            </a:r>
            <a:r>
              <a:rPr lang="en-AU" sz="1800" b="0" dirty="0"/>
              <a:t>(X) + CN(B</a:t>
            </a:r>
            <a:r>
              <a:rPr lang="en-AU" sz="1800" b="0" dirty="0" smtClean="0"/>
              <a:t>)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AU" sz="2270" b="0" dirty="0" smtClean="0"/>
              <a:t>Coupling effects are not included, however, as the radiation predicted by CR models is substantially less than Boltzmann, coupling effects become less significant.</a:t>
            </a:r>
            <a:endParaRPr lang="en-AU" sz="227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X2 Shock Tube</a:t>
            </a:r>
            <a:endParaRPr lang="en-US" dirty="0"/>
          </a:p>
        </p:txBody>
      </p:sp>
      <p:pic>
        <p:nvPicPr>
          <p:cNvPr id="5" name="Content Placeholder 4" descr="X2_schematic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314" b="-8729"/>
          <a:stretch>
            <a:fillRect/>
          </a:stretch>
        </p:blipFill>
        <p:spPr>
          <a:xfrm>
            <a:off x="280355" y="4833690"/>
            <a:ext cx="8229600" cy="1676400"/>
          </a:xfrm>
        </p:spPr>
      </p:pic>
      <p:sp>
        <p:nvSpPr>
          <p:cNvPr id="6" name="TextBox 5"/>
          <p:cNvSpPr txBox="1"/>
          <p:nvPr/>
        </p:nvSpPr>
        <p:spPr>
          <a:xfrm>
            <a:off x="266700" y="1346485"/>
            <a:ext cx="86775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Free Piston driver used to build pressure and burst diaphragm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Radiation behind shock wave analyzed just after shock exits the tube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For Titan, spectral and spatially resolved CN emission has been observed over a range of conditions: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From 4 – 7.6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 at 133 Pa (1 </a:t>
            </a:r>
            <a:r>
              <a:rPr lang="en-US" sz="2200" dirty="0" err="1" smtClean="0">
                <a:latin typeface="+mn-lt"/>
              </a:rPr>
              <a:t>Torr</a:t>
            </a:r>
            <a:r>
              <a:rPr lang="en-US" sz="2200" dirty="0" smtClean="0">
                <a:latin typeface="+mn-lt"/>
              </a:rPr>
              <a:t>)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From 6 – 1000 Pa at 5.7 km/</a:t>
            </a:r>
            <a:r>
              <a:rPr lang="en-US" sz="2200" dirty="0" err="1" smtClean="0">
                <a:latin typeface="+mn-lt"/>
              </a:rPr>
              <a:t>s</a:t>
            </a:r>
            <a:endParaRPr lang="en-US" sz="220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+mn-lt"/>
              </a:rPr>
              <a:t> X2 condition of 5.7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 and 30 Pa, close to potential </a:t>
            </a:r>
            <a:r>
              <a:rPr lang="en-US" sz="2200" dirty="0" err="1" smtClean="0">
                <a:latin typeface="+mn-lt"/>
              </a:rPr>
              <a:t>TiME</a:t>
            </a:r>
            <a:r>
              <a:rPr lang="en-US" sz="2200" dirty="0" smtClean="0">
                <a:latin typeface="+mn-lt"/>
              </a:rPr>
              <a:t> peaking heating of 5.24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 and 28.5 Pa</a:t>
            </a:r>
          </a:p>
          <a:p>
            <a:pPr>
              <a:buFont typeface="Arial"/>
              <a:buChar char="•"/>
            </a:pPr>
            <a:endParaRPr lang="en-US" sz="2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142"/>
          <a:stretch>
            <a:fillRect/>
          </a:stretch>
        </p:blipFill>
        <p:spPr>
          <a:xfrm>
            <a:off x="487937" y="1606250"/>
            <a:ext cx="6730986" cy="468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X2 Data and Models Relevant to </a:t>
            </a:r>
            <a:r>
              <a:rPr lang="en-US" dirty="0" err="1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55" y="3012193"/>
            <a:ext cx="4120446" cy="1648707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Reduction from Boltzmann to CR factor of ≈ 4.6</a:t>
            </a:r>
          </a:p>
          <a:p>
            <a:r>
              <a:rPr lang="en-US" dirty="0" smtClean="0"/>
              <a:t>CR over-predicts X2 by factor ≈ 5</a:t>
            </a:r>
          </a:p>
          <a:p>
            <a:r>
              <a:rPr lang="en-US" dirty="0" smtClean="0"/>
              <a:t>Boltzmann over-predicts X2 by factor of ≈ 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754" y="2318784"/>
            <a:ext cx="24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5.7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30 Pa, </a:t>
            </a:r>
          </a:p>
          <a:p>
            <a:r>
              <a:rPr lang="en-US" sz="2200" dirty="0" smtClean="0">
                <a:latin typeface="+mn-lt"/>
              </a:rPr>
              <a:t>310 – 470 nm</a:t>
            </a:r>
            <a:endParaRPr lang="en-US" sz="22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in </a:t>
            </a:r>
            <a:r>
              <a:rPr lang="en-US" dirty="0" err="1" smtClean="0"/>
              <a:t>TiME</a:t>
            </a:r>
            <a:r>
              <a:rPr lang="en-US" dirty="0" smtClean="0"/>
              <a:t> Estimated Heat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9" y="1600200"/>
            <a:ext cx="8602904" cy="45259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CR model is conservative compared to experimental data</a:t>
            </a:r>
          </a:p>
          <a:p>
            <a:r>
              <a:rPr lang="en-US" sz="2400" b="0" dirty="0" smtClean="0"/>
              <a:t>Boltzmann over-predicts CR model by a factor of 4.6 for a condition measured on X2 similar to peak heating for </a:t>
            </a:r>
            <a:r>
              <a:rPr lang="en-US" sz="2400" b="0" dirty="0" err="1" smtClean="0"/>
              <a:t>TiME</a:t>
            </a:r>
            <a:endParaRPr lang="en-US" sz="2400" b="0" dirty="0" smtClean="0"/>
          </a:p>
          <a:p>
            <a:r>
              <a:rPr lang="en-US" sz="2400" b="0" dirty="0" smtClean="0"/>
              <a:t>Therefore, this factor can be used to reduce full flow field DPLR calculation using Boltzmann assumption and still be a conservative approach compared to experimental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909" y="4838700"/>
            <a:ext cx="8602904" cy="1427163"/>
          </a:xfrm>
          <a:prstGeom prst="rect">
            <a:avLst/>
          </a:prstGeom>
          <a:solidFill>
            <a:srgbClr val="FFEF13"/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Boltzmann estimate at peak heating for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Qrad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= </a:t>
            </a:r>
            <a:r>
              <a:rPr lang="en-US" b="1" kern="0" noProof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78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W/cm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; with CN over-population correction based on CR model: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Qrad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= 17 W/cm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</a:t>
            </a:r>
            <a:r>
              <a:rPr lang="en-US" dirty="0" smtClean="0"/>
              <a:t> Trajectory </a:t>
            </a:r>
            <a:r>
              <a:rPr lang="en-US" dirty="0" err="1" smtClean="0"/>
              <a:t>vs</a:t>
            </a:r>
            <a:r>
              <a:rPr lang="en-US" dirty="0" smtClean="0"/>
              <a:t> X2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511800"/>
            <a:ext cx="8001000" cy="5842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X2 conditions bound </a:t>
            </a:r>
            <a:r>
              <a:rPr lang="en-US" dirty="0" err="1" smtClean="0"/>
              <a:t>TiME</a:t>
            </a:r>
            <a:r>
              <a:rPr lang="en-US" dirty="0" smtClean="0"/>
              <a:t> conditions of interest with respect to heating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99" y="1206832"/>
            <a:ext cx="6104509" cy="41568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878320" cy="468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 km/</a:t>
            </a:r>
            <a:r>
              <a:rPr lang="en-US" dirty="0" err="1" smtClean="0"/>
              <a:t>s</a:t>
            </a:r>
            <a:r>
              <a:rPr lang="en-US" dirty="0" smtClean="0"/>
              <a:t>, 30 Pa, 150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900" y="2648984"/>
            <a:ext cx="314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6.3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60 Pa, 300 K </a:t>
            </a:r>
          </a:p>
          <a:p>
            <a:r>
              <a:rPr lang="en-US" sz="2200" dirty="0" smtClean="0">
                <a:latin typeface="+mn-lt"/>
              </a:rPr>
              <a:t>310 – 470 nm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314" y="1600201"/>
            <a:ext cx="4432886" cy="10922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Analogous to 6.3 km/</a:t>
            </a:r>
            <a:r>
              <a:rPr lang="en-US" dirty="0" err="1" smtClean="0"/>
              <a:t>s</a:t>
            </a:r>
            <a:r>
              <a:rPr lang="en-US" dirty="0" smtClean="0"/>
              <a:t>, 30 Pa, 150 K</a:t>
            </a:r>
          </a:p>
          <a:p>
            <a:r>
              <a:rPr lang="en-US" dirty="0" smtClean="0"/>
              <a:t>Boltzmann over-predicts CR by 2.3 at peak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km/</a:t>
            </a:r>
            <a:r>
              <a:rPr lang="en-US" dirty="0" err="1" smtClean="0"/>
              <a:t>s</a:t>
            </a:r>
            <a:r>
              <a:rPr lang="en-US" dirty="0" smtClean="0"/>
              <a:t>, 60 Pa, 150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6878320" cy="468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0" y="2648984"/>
            <a:ext cx="317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5.3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120 Pa, 300 K </a:t>
            </a:r>
          </a:p>
          <a:p>
            <a:r>
              <a:rPr lang="en-US" sz="2200" dirty="0" smtClean="0">
                <a:latin typeface="+mn-lt"/>
              </a:rPr>
              <a:t>310 – 470 nm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314" y="1600201"/>
            <a:ext cx="4432886" cy="10160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Analogous to 5.3 km/</a:t>
            </a:r>
            <a:r>
              <a:rPr lang="en-US" dirty="0" err="1" smtClean="0"/>
              <a:t>s</a:t>
            </a:r>
            <a:r>
              <a:rPr lang="en-US" dirty="0" smtClean="0"/>
              <a:t>, 60 Pa, 150 K</a:t>
            </a:r>
          </a:p>
          <a:p>
            <a:r>
              <a:rPr lang="en-US" dirty="0" smtClean="0"/>
              <a:t>Boltzmann over-predicts CR by 2.2 at peak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6878320" cy="468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km/</a:t>
            </a:r>
            <a:r>
              <a:rPr lang="en-US" dirty="0" err="1" smtClean="0"/>
              <a:t>s</a:t>
            </a:r>
            <a:r>
              <a:rPr lang="en-US" dirty="0" smtClean="0"/>
              <a:t>, 90 Pa, 150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2154929"/>
            <a:ext cx="326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4.6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180 Pa, 300 K </a:t>
            </a:r>
          </a:p>
          <a:p>
            <a:r>
              <a:rPr lang="en-US" sz="2200" dirty="0" smtClean="0">
                <a:latin typeface="+mn-lt"/>
              </a:rPr>
              <a:t>310 – 470 nm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914" y="2857501"/>
            <a:ext cx="4432886" cy="9906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Analogous to 4.6 km/</a:t>
            </a:r>
            <a:r>
              <a:rPr lang="en-US" dirty="0" err="1" smtClean="0"/>
              <a:t>s</a:t>
            </a:r>
            <a:r>
              <a:rPr lang="en-US" dirty="0" smtClean="0"/>
              <a:t>, 90 Pa, 150 K</a:t>
            </a:r>
          </a:p>
          <a:p>
            <a:r>
              <a:rPr lang="en-US" dirty="0" smtClean="0"/>
              <a:t>Boltzmann over-predicts CR by 1.7 at peak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X2 at 5.7 km/</a:t>
            </a:r>
            <a:r>
              <a:rPr lang="en-US" dirty="0" err="1" smtClean="0"/>
              <a:t>s</a:t>
            </a:r>
            <a:r>
              <a:rPr lang="en-US" dirty="0" smtClean="0"/>
              <a:t>, 60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600200"/>
            <a:ext cx="6878320" cy="468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386" y="2294629"/>
            <a:ext cx="311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5.7 km/</a:t>
            </a:r>
            <a:r>
              <a:rPr lang="en-US" sz="22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60 Pa, 300 K </a:t>
            </a:r>
          </a:p>
          <a:p>
            <a:r>
              <a:rPr lang="en-US" sz="2200" dirty="0" smtClean="0">
                <a:latin typeface="+mn-lt"/>
              </a:rPr>
              <a:t>310 – 470 nm</a:t>
            </a:r>
            <a:endParaRPr lang="en-US" sz="22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6314" y="3276601"/>
            <a:ext cx="3264486" cy="1079500"/>
          </a:xfrm>
          <a:prstGeom prst="rect">
            <a:avLst/>
          </a:prstGeo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over-predicts X2 by 10.7 at peak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Check for X2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Titan has not been a focus of recent EAST testing.</a:t>
            </a:r>
          </a:p>
          <a:p>
            <a:r>
              <a:rPr lang="en-US" b="0" dirty="0" smtClean="0"/>
              <a:t>In order to check the calibration of X2, it was decided to compare the results of equilibrium radiation for Mars with EAST and X2.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24500" y="2463800"/>
            <a:ext cx="30099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X2 result within scatter of EAST, and in </a:t>
            </a:r>
            <a:r>
              <a:rPr lang="en-US" sz="1800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good agreement with NEQAIR.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151"/>
            <a:ext cx="5588635" cy="3805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0700" y="1371600"/>
            <a:ext cx="8229600" cy="4572000"/>
          </a:xfrm>
        </p:spPr>
        <p:txBody>
          <a:bodyPr/>
          <a:lstStyle/>
          <a:p>
            <a:pPr lvl="0">
              <a:spcAft>
                <a:spcPts val="600"/>
              </a:spcAft>
              <a:buNone/>
            </a:pPr>
            <a:r>
              <a:rPr lang="en-US" sz="1900" b="0" dirty="0" smtClean="0"/>
              <a:t>• 	To aid the design and selection of Thermal Protection Systems (TPS), measurements of radiation under conditions relevant to Titan entry have been made.</a:t>
            </a:r>
          </a:p>
          <a:p>
            <a:pPr>
              <a:spcAft>
                <a:spcPts val="600"/>
              </a:spcAft>
            </a:pPr>
            <a:r>
              <a:rPr lang="en-US" sz="1900" b="0" dirty="0" smtClean="0"/>
              <a:t>Shock heated test gas in experiment simulates conditions found behind the vehicle’s bow shock during entry.</a:t>
            </a:r>
          </a:p>
          <a:p>
            <a:pPr>
              <a:spcAft>
                <a:spcPts val="600"/>
              </a:spcAft>
            </a:pPr>
            <a:r>
              <a:rPr lang="en-US" sz="1900" b="0" dirty="0" smtClean="0"/>
              <a:t>Previous comparisons of shock tube radiation data have shown significant discrepancies compared to theory </a:t>
            </a:r>
            <a:r>
              <a:rPr lang="en-US" sz="1900" b="0" dirty="0" smtClean="0">
                <a:ea typeface="Times New Roman" charset="0"/>
                <a:cs typeface="Arial"/>
              </a:rPr>
              <a:t>(design uncertainty of TPS can be as high as a factor of 2).</a:t>
            </a:r>
            <a:endParaRPr lang="en-US" sz="1900" b="0" dirty="0" smtClean="0"/>
          </a:p>
          <a:p>
            <a:pPr>
              <a:spcAft>
                <a:spcPts val="600"/>
              </a:spcAft>
            </a:pPr>
            <a:r>
              <a:rPr lang="en-US" sz="1900" b="0" dirty="0" smtClean="0"/>
              <a:t>Understanding discrepancies may influence future margin policies.</a:t>
            </a:r>
          </a:p>
          <a:p>
            <a:pPr>
              <a:spcAft>
                <a:spcPts val="600"/>
              </a:spcAft>
            </a:pPr>
            <a:r>
              <a:rPr lang="en-US" sz="1900" b="0" dirty="0" smtClean="0"/>
              <a:t>Present analysis attempts to improve understanding of </a:t>
            </a:r>
            <a:r>
              <a:rPr lang="en-US" sz="1900" b="0" dirty="0" err="1" smtClean="0"/>
              <a:t>radiative</a:t>
            </a:r>
            <a:r>
              <a:rPr lang="en-US" sz="1900" b="0" dirty="0" smtClean="0"/>
              <a:t> heating for Titan entries.</a:t>
            </a:r>
          </a:p>
          <a:p>
            <a:pPr>
              <a:spcAft>
                <a:spcPts val="600"/>
              </a:spcAft>
            </a:pPr>
            <a:r>
              <a:rPr lang="en-US" sz="1900" b="0" dirty="0" smtClean="0"/>
              <a:t>Focus on non-equilibrium radiation as would be relevant to a mission aiming to splashdown on a Titan sea, such as </a:t>
            </a:r>
            <a:r>
              <a:rPr lang="en-US" sz="1900" b="0" dirty="0" err="1" smtClean="0"/>
              <a:t>TiME</a:t>
            </a:r>
            <a:r>
              <a:rPr lang="en-US" sz="1900" b="0" dirty="0" smtClean="0"/>
              <a:t>.</a:t>
            </a:r>
          </a:p>
          <a:p>
            <a:pPr lvl="0">
              <a:spcAft>
                <a:spcPts val="0"/>
              </a:spcAft>
            </a:pPr>
            <a:endParaRPr lang="en-US" sz="2200" b="0" dirty="0" smtClean="0"/>
          </a:p>
          <a:p>
            <a:endParaRPr lang="en-US" b="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Check for X2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Titan has not been a focus of recent EAST testing.</a:t>
            </a:r>
          </a:p>
          <a:p>
            <a:r>
              <a:rPr lang="en-US" b="0" dirty="0" smtClean="0"/>
              <a:t>In order to check the calibration of X2, it was decided to compare the results of equilibrium radiation for Mars with EAST and X2.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24500" y="2463800"/>
            <a:ext cx="30099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X2 result within scatter of EAST, and in </a:t>
            </a:r>
            <a:r>
              <a:rPr lang="en-US" sz="1800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good agreement with NEQAIR.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15000" y="4267200"/>
            <a:ext cx="3009900" cy="1003300"/>
          </a:xfrm>
          <a:prstGeom prst="rect">
            <a:avLst/>
          </a:prstGeom>
          <a:solidFill>
            <a:srgbClr val="FFEF13"/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X2 intensity calibration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confirmed by comparison with EAST and NEQAIR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151"/>
            <a:ext cx="5588635" cy="38055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Rates on Radiance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700" y="25273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5.15 km/</a:t>
            </a:r>
            <a:r>
              <a:rPr lang="en-US" dirty="0" err="1" smtClean="0">
                <a:latin typeface="+mn-lt"/>
              </a:rPr>
              <a:t>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13 Pa</a:t>
            </a:r>
          </a:p>
          <a:p>
            <a:r>
              <a:rPr lang="en-US" dirty="0" smtClean="0">
                <a:latin typeface="+mn-lt"/>
              </a:rPr>
              <a:t>310 – 450 nm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80744"/>
            <a:ext cx="6878320" cy="468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Rates on Radiance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6900" y="25019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5.7 km/</a:t>
            </a:r>
            <a:r>
              <a:rPr lang="en-US" dirty="0" err="1" smtClean="0">
                <a:latin typeface="+mn-lt"/>
              </a:rPr>
              <a:t>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13 Pa</a:t>
            </a:r>
          </a:p>
          <a:p>
            <a:r>
              <a:rPr lang="en-US" dirty="0" smtClean="0">
                <a:latin typeface="+mn-lt"/>
              </a:rPr>
              <a:t>310 – 470nm</a:t>
            </a:r>
            <a:endParaRPr lang="en-US" dirty="0">
              <a:latin typeface="+mn-lt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0" y="1382400"/>
            <a:ext cx="6878320" cy="468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Rates on Radiance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5800" y="1422400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5.7 km/</a:t>
            </a:r>
            <a:r>
              <a:rPr lang="en-US" dirty="0" err="1" smtClean="0">
                <a:latin typeface="+mn-lt"/>
              </a:rPr>
              <a:t>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13 Pa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1301750"/>
            <a:ext cx="5158740" cy="3512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940300"/>
            <a:ext cx="8534400" cy="1200328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Using the </a:t>
            </a:r>
            <a:r>
              <a:rPr lang="en-US" b="1" dirty="0" err="1" smtClean="0">
                <a:latin typeface="+mn-lt"/>
              </a:rPr>
              <a:t>Tsagi</a:t>
            </a:r>
            <a:r>
              <a:rPr lang="en-US" b="1" dirty="0" smtClean="0">
                <a:latin typeface="+mn-lt"/>
              </a:rPr>
              <a:t> rate for CN(B) excitation &amp; multiplying N</a:t>
            </a:r>
            <a:r>
              <a:rPr lang="en-US" b="1" baseline="-25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 dissociation rate by 10, excellent agreement has been obtained with X2.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2200" b="0" dirty="0" smtClean="0"/>
              <a:t>Parameter developed to quantify level of non-equilibrium found in either an experiment or simulation.</a:t>
            </a:r>
          </a:p>
          <a:p>
            <a:pPr>
              <a:spcAft>
                <a:spcPts val="2400"/>
              </a:spcAft>
            </a:pPr>
            <a:r>
              <a:rPr lang="en-US" sz="2200" b="0" dirty="0" smtClean="0"/>
              <a:t>Designed to be independent of 1) experimental settings, such as gate with and spectrometer resolution and 2) the absolute intensity calibration.</a:t>
            </a:r>
          </a:p>
          <a:p>
            <a:pPr>
              <a:spcAft>
                <a:spcPts val="2400"/>
              </a:spcAft>
            </a:pPr>
            <a:r>
              <a:rPr lang="en-US" sz="2200" b="0" dirty="0" smtClean="0"/>
              <a:t>Parameter grounded to equilibrium level of radiation.</a:t>
            </a:r>
          </a:p>
          <a:p>
            <a:pPr>
              <a:spcAft>
                <a:spcPts val="2400"/>
              </a:spcAft>
            </a:pPr>
            <a:r>
              <a:rPr lang="en-US" sz="2200" b="0" dirty="0" smtClean="0"/>
              <a:t>Can be used for robust comparisons with simulations and for evaluating different reaction rates.</a:t>
            </a:r>
          </a:p>
          <a:p>
            <a:endParaRPr lang="en-US" sz="2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3100" y="5575300"/>
            <a:ext cx="8001000" cy="5080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err="1" smtClean="0"/>
              <a:t>Nonequilibrium</a:t>
            </a:r>
            <a:r>
              <a:rPr lang="en-US" dirty="0" smtClean="0"/>
              <a:t> parameter = </a:t>
            </a:r>
            <a:r>
              <a:rPr lang="en-US" dirty="0" err="1" smtClean="0"/>
              <a:t>Nonequilbrium</a:t>
            </a:r>
            <a:r>
              <a:rPr lang="en-US" dirty="0" smtClean="0"/>
              <a:t> Area / Equilibrium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270000"/>
            <a:ext cx="6419088" cy="425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3100" y="5575300"/>
            <a:ext cx="8001000" cy="5080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err="1" smtClean="0"/>
              <a:t>Nonequilibrium</a:t>
            </a:r>
            <a:r>
              <a:rPr lang="en-US" dirty="0" smtClean="0"/>
              <a:t> parameter = </a:t>
            </a:r>
            <a:r>
              <a:rPr lang="en-US" dirty="0" err="1" smtClean="0"/>
              <a:t>Nonequilbrium</a:t>
            </a:r>
            <a:r>
              <a:rPr lang="en-US" dirty="0" smtClean="0"/>
              <a:t> Area / Equilibrium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270000"/>
            <a:ext cx="6419088" cy="425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4900" y="2336800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Nonequilibrium</a:t>
            </a:r>
            <a:r>
              <a:rPr lang="en-US" dirty="0" smtClean="0">
                <a:latin typeface="+mn-lt"/>
              </a:rPr>
              <a:t> Area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3289300" y="2819400"/>
            <a:ext cx="876300" cy="596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3100" y="5575300"/>
            <a:ext cx="8001000" cy="508000"/>
          </a:xfrm>
          <a:solidFill>
            <a:srgbClr val="FFEF13"/>
          </a:solidFill>
          <a:ln w="19050" cmpd="sng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err="1" smtClean="0"/>
              <a:t>Nonequilibrium</a:t>
            </a:r>
            <a:r>
              <a:rPr lang="en-US" dirty="0" smtClean="0"/>
              <a:t> parameter = </a:t>
            </a:r>
            <a:r>
              <a:rPr lang="en-US" dirty="0" err="1" smtClean="0"/>
              <a:t>Nonequilbrium</a:t>
            </a:r>
            <a:r>
              <a:rPr lang="en-US" dirty="0" smtClean="0"/>
              <a:t> Area / Equilibrium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270000"/>
            <a:ext cx="6419088" cy="425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4900" y="2336800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Nonequilibrium</a:t>
            </a:r>
            <a:r>
              <a:rPr lang="en-US" dirty="0" smtClean="0">
                <a:latin typeface="+mn-lt"/>
              </a:rPr>
              <a:t> Area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3289300" y="2819400"/>
            <a:ext cx="876300" cy="596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97400" y="3670300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Equilibrium Level</a:t>
            </a:r>
            <a:endParaRPr lang="en-US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5619750" y="4375150"/>
            <a:ext cx="4699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69" y="1343343"/>
            <a:ext cx="6888480" cy="46939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261100" y="2387600"/>
            <a:ext cx="787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6273800" y="31623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375400" y="2806700"/>
            <a:ext cx="5461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807200" y="1930400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Equilibrium Dominates</a:t>
            </a: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9100" y="2921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Nonequilibrium</a:t>
            </a:r>
            <a:r>
              <a:rPr lang="en-US" sz="2000" dirty="0" smtClean="0">
                <a:latin typeface="+mn-lt"/>
              </a:rPr>
              <a:t> Dominates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of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  <a:spcAft>
                <a:spcPts val="1800"/>
              </a:spcAft>
            </a:pPr>
            <a:r>
              <a:rPr lang="en-US" sz="2200" b="0" dirty="0" smtClean="0"/>
              <a:t>Reaction rate for the excitation from ground state CN(X) to excited state CN(B).</a:t>
            </a:r>
          </a:p>
          <a:p>
            <a:pPr>
              <a:spcBef>
                <a:spcPts val="1032"/>
              </a:spcBef>
              <a:spcAft>
                <a:spcPts val="1800"/>
              </a:spcAft>
            </a:pPr>
            <a:r>
              <a:rPr lang="en-US" sz="2200" b="0" dirty="0" smtClean="0"/>
              <a:t>Reaction rate for the dissociation of nitrogen</a:t>
            </a:r>
          </a:p>
          <a:p>
            <a:pPr>
              <a:spcBef>
                <a:spcPts val="1032"/>
              </a:spcBef>
              <a:spcAft>
                <a:spcPts val="1800"/>
              </a:spcAft>
            </a:pPr>
            <a:r>
              <a:rPr lang="en-US" sz="2200" b="0" dirty="0" smtClean="0"/>
              <a:t>Experimental data from the EAST facility to confirm most relevant conditions from X2 data and to expand spectral range of experimental data.</a:t>
            </a:r>
          </a:p>
          <a:p>
            <a:pPr>
              <a:spcBef>
                <a:spcPts val="1032"/>
              </a:spcBef>
              <a:spcAft>
                <a:spcPts val="1800"/>
              </a:spcAft>
            </a:pPr>
            <a:r>
              <a:rPr lang="en-US" sz="2200" b="0" dirty="0" smtClean="0"/>
              <a:t>Implementation of CR to full CFD</a:t>
            </a:r>
            <a:endParaRPr lang="en-US" sz="2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b="0" dirty="0" smtClean="0"/>
              <a:t>Radiation during Titan entry more important at lower speeds (5 – 6 km/</a:t>
            </a:r>
            <a:r>
              <a:rPr lang="en-US" b="0" dirty="0" err="1" smtClean="0"/>
              <a:t>s</a:t>
            </a:r>
            <a:r>
              <a:rPr lang="en-US" b="0" dirty="0" smtClean="0"/>
              <a:t>) than other planetary entries due to formation of CN in above equilibrium concentrations.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b="0" dirty="0" smtClean="0"/>
              <a:t>Non-equilibrium concentration is formed through interaction of following reactions: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N</a:t>
            </a:r>
            <a:r>
              <a:rPr lang="en-AU" sz="2400" b="0" baseline="-25000" dirty="0" smtClean="0">
                <a:latin typeface="Arial"/>
                <a:ea typeface="Times New Roman" charset="0"/>
                <a:cs typeface="Arial"/>
              </a:rPr>
              <a:t>2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+ M ↔ 2N + M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N</a:t>
            </a:r>
            <a:r>
              <a:rPr lang="en-AU" sz="2400" b="0" baseline="-25000" dirty="0" smtClean="0">
                <a:latin typeface="Arial"/>
                <a:ea typeface="Times New Roman" charset="0"/>
                <a:cs typeface="Arial"/>
              </a:rPr>
              <a:t>2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+ C </a:t>
            </a:r>
            <a:r>
              <a:rPr lang="en-AU" sz="2400" dirty="0" smtClean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CN + N</a:t>
            </a:r>
            <a:endParaRPr lang="en-US" b="0" dirty="0" smtClean="0"/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ea typeface="Times New Roman" charset="0"/>
                <a:cs typeface="Arial"/>
              </a:rPr>
              <a:t>CN(X) + M </a:t>
            </a:r>
            <a:r>
              <a:rPr lang="en-AU" sz="2400" dirty="0" smtClean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2400" b="0" dirty="0" smtClean="0">
                <a:ea typeface="Times New Roman" charset="0"/>
                <a:cs typeface="Arial"/>
              </a:rPr>
              <a:t> CN(B) + M</a:t>
            </a:r>
          </a:p>
          <a:p>
            <a:pPr>
              <a:spcBef>
                <a:spcPts val="1176"/>
              </a:spcBef>
              <a:spcAft>
                <a:spcPts val="600"/>
              </a:spcAft>
              <a:buNone/>
            </a:pPr>
            <a:r>
              <a:rPr lang="en-AU" sz="1600" b="0" dirty="0" smtClean="0">
                <a:latin typeface="Arial"/>
                <a:ea typeface="Times New Roman" charset="0"/>
                <a:cs typeface="Arial"/>
              </a:rPr>
              <a:t>				</a:t>
            </a:r>
            <a:endParaRPr lang="en-US" sz="1600" b="0" dirty="0" smtClean="0">
              <a:latin typeface="Arial"/>
              <a:cs typeface="Arial"/>
            </a:endParaRP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314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b="0" dirty="0" smtClean="0"/>
              <a:t>Preliminary method for determining total capsule heat flux presented.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X2 testing bounds conditions of relevance to </a:t>
            </a:r>
            <a:r>
              <a:rPr lang="en-US" sz="2200" b="0" dirty="0" err="1" smtClean="0"/>
              <a:t>TiME</a:t>
            </a:r>
            <a:r>
              <a:rPr lang="en-US" sz="2200" b="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X2 calibration verified by comparing equilibrium Mars radiation data with EAST and NEQAIR.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Effect of changes to important reaction rates shown.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Non-equilibrium parameter devised for future comparisons.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711700"/>
            <a:ext cx="8331200" cy="1181100"/>
          </a:xfrm>
          <a:prstGeom prst="rect">
            <a:avLst/>
          </a:prstGeom>
          <a:solidFill>
            <a:srgbClr val="FFEF13"/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CR models and experimental results show a reduction factor of up to approximately 10 – 20 compared to results based on Boltzmann. Reducing total heat flux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by</a:t>
            </a:r>
            <a:r>
              <a:rPr lang="en-US" sz="2200" b="1" kern="0" noProof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approximately 50%.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 descr="795px-Titan_surface.jpg"/>
          <p:cNvPicPr>
            <a:picLocks noChangeAspect="1"/>
          </p:cNvPicPr>
          <p:nvPr/>
        </p:nvPicPr>
        <p:blipFill>
          <a:blip r:embed="rId2"/>
          <a:srcRect l="-1121" r="-5219"/>
          <a:stretch>
            <a:fillRect/>
          </a:stretch>
        </p:blipFill>
        <p:spPr bwMode="auto">
          <a:xfrm>
            <a:off x="1524016" y="1538298"/>
            <a:ext cx="6184292" cy="43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Decay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 decay rate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2152650"/>
            <a:ext cx="6018530" cy="40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Analysis of 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0" y="1417638"/>
            <a:ext cx="6878320" cy="468376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Non-equilibrium Mars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johnston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mars X2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5" descr="fig_x2_cnv1.pdf"/>
          <p:cNvPicPr>
            <a:picLocks noChangeAspect="1"/>
          </p:cNvPicPr>
          <p:nvPr/>
        </p:nvPicPr>
        <p:blipFill>
          <a:blip r:embed="rId2"/>
          <a:srcRect t="2516"/>
          <a:stretch>
            <a:fillRect/>
          </a:stretch>
        </p:blipFill>
        <p:spPr>
          <a:xfrm>
            <a:off x="1435100" y="1346200"/>
            <a:ext cx="6291072" cy="492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dirty="0" err="1" smtClean="0"/>
              <a:t>vs</a:t>
            </a:r>
            <a:r>
              <a:rPr lang="en-US" dirty="0" smtClean="0"/>
              <a:t> X2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5" descr="5700_and_515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066800"/>
            <a:ext cx="7038340" cy="47713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025900"/>
          </a:xfrm>
        </p:spPr>
        <p:txBody>
          <a:bodyPr/>
          <a:lstStyle/>
          <a:p>
            <a:r>
              <a:rPr lang="en-US" sz="2200" b="0" dirty="0" smtClean="0"/>
              <a:t>Atmospheric Composition</a:t>
            </a:r>
          </a:p>
          <a:p>
            <a:pPr lvl="1"/>
            <a:r>
              <a:rPr lang="en-US" sz="2000" b="0" dirty="0" smtClean="0"/>
              <a:t>CH</a:t>
            </a:r>
            <a:r>
              <a:rPr lang="en-US" sz="2000" b="0" baseline="-25000" dirty="0" smtClean="0"/>
              <a:t>4</a:t>
            </a:r>
            <a:r>
              <a:rPr lang="en-US" sz="2000" b="0" dirty="0" smtClean="0"/>
              <a:t>: 1.48%</a:t>
            </a:r>
          </a:p>
          <a:p>
            <a:pPr lvl="1"/>
            <a:r>
              <a:rPr lang="en-US" sz="2000" b="0" dirty="0" smtClean="0"/>
              <a:t>N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: 98.52%</a:t>
            </a:r>
          </a:p>
          <a:p>
            <a:r>
              <a:rPr lang="en-US" sz="2200" b="0" dirty="0" smtClean="0"/>
              <a:t>Turbulence Model</a:t>
            </a:r>
          </a:p>
          <a:p>
            <a:pPr lvl="1"/>
            <a:r>
              <a:rPr lang="en-US" sz="2000" b="0" dirty="0" smtClean="0"/>
              <a:t>Baldwin-Lomax (</a:t>
            </a:r>
            <a:r>
              <a:rPr lang="en-US" sz="2000" b="0" dirty="0" err="1" smtClean="0"/>
              <a:t>Forebody</a:t>
            </a:r>
            <a:r>
              <a:rPr lang="en-US" sz="2000" b="0" dirty="0" smtClean="0"/>
              <a:t>)</a:t>
            </a:r>
          </a:p>
          <a:p>
            <a:r>
              <a:rPr lang="en-US" sz="2200" b="0" dirty="0" smtClean="0"/>
              <a:t>Turbulent Schmidt Number: 0.5</a:t>
            </a:r>
          </a:p>
          <a:p>
            <a:r>
              <a:rPr lang="en-US" sz="2200" b="0" dirty="0" smtClean="0"/>
              <a:t>14 species </a:t>
            </a:r>
            <a:r>
              <a:rPr lang="en-US" sz="2200" b="0" dirty="0" err="1" smtClean="0"/>
              <a:t>Gokcen</a:t>
            </a:r>
            <a:r>
              <a:rPr lang="en-US" sz="2200" b="0" dirty="0" smtClean="0"/>
              <a:t> models used</a:t>
            </a:r>
          </a:p>
          <a:p>
            <a:r>
              <a:rPr lang="en-US" sz="2200" b="0" dirty="0" smtClean="0"/>
              <a:t>Fully catalytic </a:t>
            </a:r>
            <a:r>
              <a:rPr lang="en-US" sz="2200" b="0" dirty="0" err="1" smtClean="0"/>
              <a:t>radiative</a:t>
            </a:r>
            <a:r>
              <a:rPr lang="en-US" sz="2200" b="0" dirty="0" smtClean="0"/>
              <a:t> equilibrium wall boundary condition</a:t>
            </a:r>
          </a:p>
          <a:p>
            <a:r>
              <a:rPr lang="en-US" sz="2200" b="0" dirty="0" smtClean="0"/>
              <a:t>Boltzmann distributions used for 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b="0" dirty="0" smtClean="0"/>
              <a:t>Radiation during Titan entry more important at lower speeds (5 – 6 km/</a:t>
            </a:r>
            <a:r>
              <a:rPr lang="en-US" b="0" dirty="0" err="1" smtClean="0"/>
              <a:t>s</a:t>
            </a:r>
            <a:r>
              <a:rPr lang="en-US" b="0" dirty="0" smtClean="0"/>
              <a:t>) than other planetary entries due to formation of CN in above equilibrium concentrations.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b="0" dirty="0" smtClean="0"/>
              <a:t>Non-equilibrium concentration is formed through interaction of following reactions: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N</a:t>
            </a:r>
            <a:r>
              <a:rPr lang="en-AU" sz="2400" b="0" baseline="-25000" dirty="0" smtClean="0">
                <a:latin typeface="Arial"/>
                <a:ea typeface="Times New Roman" charset="0"/>
                <a:cs typeface="Arial"/>
              </a:rPr>
              <a:t>2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+ M ↔ 2N + M</a:t>
            </a:r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N</a:t>
            </a:r>
            <a:r>
              <a:rPr lang="en-AU" sz="2400" b="0" baseline="-25000" dirty="0" smtClean="0">
                <a:latin typeface="Arial"/>
                <a:ea typeface="Times New Roman" charset="0"/>
                <a:cs typeface="Arial"/>
              </a:rPr>
              <a:t>2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+ C </a:t>
            </a:r>
            <a:r>
              <a:rPr lang="en-AU" sz="2400" dirty="0" smtClean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2400" b="0" dirty="0" smtClean="0">
                <a:latin typeface="Arial"/>
                <a:ea typeface="Times New Roman" charset="0"/>
                <a:cs typeface="Arial"/>
              </a:rPr>
              <a:t> CN + N</a:t>
            </a:r>
            <a:endParaRPr lang="en-US" b="0" dirty="0" smtClean="0"/>
          </a:p>
          <a:p>
            <a:pPr marL="914400" lvl="1" indent="-457200">
              <a:spcBef>
                <a:spcPts val="1176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AU" sz="2400" b="0" dirty="0" smtClean="0">
                <a:ea typeface="Times New Roman" charset="0"/>
                <a:cs typeface="Arial"/>
              </a:rPr>
              <a:t>CN(X) + M </a:t>
            </a:r>
            <a:r>
              <a:rPr lang="en-AU" sz="2400" dirty="0" smtClean="0">
                <a:latin typeface="Times New Roman" charset="0"/>
                <a:ea typeface="Times New Roman" charset="0"/>
                <a:cs typeface="Times New Roman" charset="0"/>
              </a:rPr>
              <a:t>↔</a:t>
            </a:r>
            <a:r>
              <a:rPr lang="en-AU" sz="2400" b="0" dirty="0" smtClean="0">
                <a:ea typeface="Times New Roman" charset="0"/>
                <a:cs typeface="Arial"/>
              </a:rPr>
              <a:t> CN(B) +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7500" y="5194300"/>
            <a:ext cx="8496300" cy="901700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1176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Comprehensive understanding of these mechanisms and corresponding rates is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required for an accurate prediction of Titan non-equilibrium radiation. </a:t>
            </a:r>
            <a:r>
              <a:rPr kumimoji="0" lang="en-A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rPr>
              <a:t>				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Huygens Titan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en-US" sz="2200" b="0" dirty="0" smtClean="0"/>
              <a:t>Several studies performed to investigate Titan </a:t>
            </a:r>
            <a:r>
              <a:rPr lang="en-US" sz="2200" b="0" dirty="0" err="1" smtClean="0"/>
              <a:t>radiative</a:t>
            </a:r>
            <a:r>
              <a:rPr lang="en-US" sz="2200" b="0" dirty="0" smtClean="0"/>
              <a:t> heating for Huygens/Cassini mission.</a:t>
            </a:r>
          </a:p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en-US" sz="2200" b="0" dirty="0" smtClean="0"/>
              <a:t>Boltzmann and </a:t>
            </a:r>
            <a:r>
              <a:rPr lang="en-US" sz="2200" b="0" dirty="0" err="1" smtClean="0"/>
              <a:t>Collisional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Radiative</a:t>
            </a:r>
            <a:r>
              <a:rPr lang="en-US" sz="2200" b="0" dirty="0" smtClean="0"/>
              <a:t> (CR) models developed to simulate EAST experiments from NASA Ames.</a:t>
            </a:r>
          </a:p>
          <a:p>
            <a:pPr>
              <a:spcBef>
                <a:spcPts val="1032"/>
              </a:spcBef>
              <a:spcAft>
                <a:spcPts val="600"/>
              </a:spcAft>
            </a:pPr>
            <a:r>
              <a:rPr lang="en-US" sz="2200" b="0" dirty="0" smtClean="0"/>
              <a:t>Boltzmann was identified to significantly over-predict the radiation as measured by experiments, so it was concluded that CR models would be required.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Huygens Titan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63800"/>
            <a:ext cx="3644900" cy="2806700"/>
          </a:xfrm>
        </p:spPr>
        <p:txBody>
          <a:bodyPr/>
          <a:lstStyle/>
          <a:p>
            <a:r>
              <a:rPr lang="en-US" b="0" dirty="0" smtClean="0"/>
              <a:t>The agreement between CR models and experiment for the peak was deemed to be satisfactory, however, significant discrepancies regarding the decay rate were observed.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1649412"/>
            <a:ext cx="458787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Titan Heating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200" b="0" dirty="0" smtClean="0"/>
              <a:t>2-D </a:t>
            </a:r>
            <a:r>
              <a:rPr lang="en-US" sz="2200" b="0" dirty="0" err="1" smtClean="0"/>
              <a:t>axisymmetric</a:t>
            </a:r>
            <a:r>
              <a:rPr lang="en-US" sz="2200" b="0" dirty="0" smtClean="0"/>
              <a:t> capsule simulation using a coupled DPLR/NEQAIR solution to determine total body heat flux (both convective and </a:t>
            </a:r>
            <a:r>
              <a:rPr lang="en-US" sz="2200" b="0" dirty="0" err="1" smtClean="0"/>
              <a:t>radiative</a:t>
            </a:r>
            <a:r>
              <a:rPr lang="en-US" sz="2200" b="0" dirty="0" smtClean="0"/>
              <a:t>) based on Boltzmann assumptions.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Run 1-D Boltzmann and CR model to determine over-prediction factor of Boltzmann with respect to CR. This factor is then used to scale down the </a:t>
            </a:r>
            <a:r>
              <a:rPr lang="en-US" sz="2200" b="0" dirty="0" err="1" smtClean="0"/>
              <a:t>radiative</a:t>
            </a:r>
            <a:r>
              <a:rPr lang="en-US" sz="2200" b="0" dirty="0" smtClean="0"/>
              <a:t> component of the DPLR solution.</a:t>
            </a:r>
          </a:p>
          <a:p>
            <a:pPr>
              <a:spcAft>
                <a:spcPts val="1200"/>
              </a:spcAft>
            </a:pPr>
            <a:r>
              <a:rPr lang="en-US" sz="2200" b="0" dirty="0" smtClean="0"/>
              <a:t>CR model compared to X2, confirm that the CR model is conservative with respect to the experimental data.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Titan Capsule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5" descr="CN.png"/>
          <p:cNvPicPr>
            <a:picLocks noChangeAspect="1"/>
          </p:cNvPicPr>
          <p:nvPr/>
        </p:nvPicPr>
        <p:blipFill>
          <a:blip r:embed="rId2"/>
          <a:srcRect l="21344" t="3381" r="2198" b="4174"/>
          <a:stretch>
            <a:fillRect/>
          </a:stretch>
        </p:blipFill>
        <p:spPr>
          <a:xfrm>
            <a:off x="4775200" y="1333500"/>
            <a:ext cx="4078270" cy="4922798"/>
          </a:xfrm>
          <a:prstGeom prst="rect">
            <a:avLst/>
          </a:prstGeom>
        </p:spPr>
      </p:pic>
      <p:pic>
        <p:nvPicPr>
          <p:cNvPr id="9" name="Content Placeholder 5" descr="Rad_P5_4Aar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69" t="5278" r="18646" b="2222"/>
          <a:stretch>
            <a:fillRect/>
          </a:stretch>
        </p:blipFill>
        <p:spPr>
          <a:xfrm>
            <a:off x="101598" y="1244598"/>
            <a:ext cx="4483102" cy="50594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Titan Capsule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19th June 2012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IPPW: Toulouse</a:t>
            </a:r>
            <a:endParaRPr lang="en-US" dirty="0"/>
          </a:p>
        </p:txBody>
      </p:sp>
      <p:pic>
        <p:nvPicPr>
          <p:cNvPr id="6" name="Picture 5" descr="CN.png"/>
          <p:cNvPicPr>
            <a:picLocks noChangeAspect="1"/>
          </p:cNvPicPr>
          <p:nvPr/>
        </p:nvPicPr>
        <p:blipFill>
          <a:blip r:embed="rId3"/>
          <a:srcRect l="21344" t="3381" r="2198" b="4174"/>
          <a:stretch>
            <a:fillRect/>
          </a:stretch>
        </p:blipFill>
        <p:spPr>
          <a:xfrm>
            <a:off x="4775200" y="1333500"/>
            <a:ext cx="4078270" cy="492279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495800" y="6084888"/>
            <a:ext cx="32766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5" descr="Rad_P5_4Aaron.png"/>
          <p:cNvPicPr>
            <a:picLocks noChangeAspect="1"/>
          </p:cNvPicPr>
          <p:nvPr/>
        </p:nvPicPr>
        <p:blipFill>
          <a:blip r:embed="rId4"/>
          <a:srcRect l="-469" t="5278" r="18646" b="2222"/>
          <a:stretch>
            <a:fillRect/>
          </a:stretch>
        </p:blipFill>
        <p:spPr bwMode="auto">
          <a:xfrm>
            <a:off x="101598" y="1244598"/>
            <a:ext cx="4483102" cy="50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TemplatePrimary">
  <a:themeElements>
    <a:clrScheme name="DivTemplatePrima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vTemplatePri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DivTemplatePri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TemplatePrim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TemplatePrima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TemplatePrima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TemplatePrima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TemplatePrima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TemplatePrima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System_CS:Users:csmith:Documents:Space Technology Division:PowerPoint Templates:DivTemplatePrimary.ppt</Template>
  <TotalTime>22368</TotalTime>
  <Words>1837</Words>
  <Application>Microsoft Macintosh PowerPoint</Application>
  <PresentationFormat>Présentation à l'écran (4:3)</PresentationFormat>
  <Paragraphs>261</Paragraphs>
  <Slides>36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DivTemplatePrimary</vt:lpstr>
      <vt:lpstr>Modeling and Validation of CN Violet Radiation Relevant to Titan Entry</vt:lpstr>
      <vt:lpstr>Context</vt:lpstr>
      <vt:lpstr>CN Radiation</vt:lpstr>
      <vt:lpstr>CN Radiation</vt:lpstr>
      <vt:lpstr>Huygens Titan Studies</vt:lpstr>
      <vt:lpstr>Huygens Titan Studies</vt:lpstr>
      <vt:lpstr>Procedure for Titan Heating Estimates</vt:lpstr>
      <vt:lpstr>CFD Titan Capsule Solutions</vt:lpstr>
      <vt:lpstr>CFD Titan Capsule Solutions</vt:lpstr>
      <vt:lpstr>Collisional Radiative Model</vt:lpstr>
      <vt:lpstr>X2 Shock Tube</vt:lpstr>
      <vt:lpstr>Comparison of X2 Data and Models Relevant to TiME</vt:lpstr>
      <vt:lpstr>Reduction in TiME Estimated Heat Flux</vt:lpstr>
      <vt:lpstr>TiME Trajectory vs X2 Conditions</vt:lpstr>
      <vt:lpstr>6.3 km/s, 30 Pa, 150 K</vt:lpstr>
      <vt:lpstr>5.3 km/s, 60 Pa, 150 K</vt:lpstr>
      <vt:lpstr>4.6 km/s, 90 Pa, 150 K</vt:lpstr>
      <vt:lpstr>X2 at 5.7 km/s, 60 Pa</vt:lpstr>
      <vt:lpstr>Calibration Check for X2 Results</vt:lpstr>
      <vt:lpstr>Calibration Check for X2 Results</vt:lpstr>
      <vt:lpstr>Effect of Rates on Radiance</vt:lpstr>
      <vt:lpstr>Effect of Rates on Radiance</vt:lpstr>
      <vt:lpstr>Effect of Rates on Radiance</vt:lpstr>
      <vt:lpstr>Nonequilibrium Analysis of X2</vt:lpstr>
      <vt:lpstr>Nonequilibrium Analysis of X2</vt:lpstr>
      <vt:lpstr>Nonequilibrium Analysis of X2</vt:lpstr>
      <vt:lpstr>Nonequilibrium Analysis of X2</vt:lpstr>
      <vt:lpstr>Nonequilibrium Analysis of X2</vt:lpstr>
      <vt:lpstr>Current issues of importance</vt:lpstr>
      <vt:lpstr>Conclusion</vt:lpstr>
      <vt:lpstr>Questions?</vt:lpstr>
      <vt:lpstr>Titan Decay Rate</vt:lpstr>
      <vt:lpstr>Nonequilibrium Analysis of X2</vt:lpstr>
      <vt:lpstr>Non-equilibrium Mars Calculations</vt:lpstr>
      <vt:lpstr>EAST vs X2</vt:lpstr>
      <vt:lpstr>CFD Back Up</vt:lpstr>
    </vt:vector>
  </TitlesOfParts>
  <Manager/>
  <Company>Space Technology Division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Technology Research and Development (STRAD) Pre-Solicitation Conference</dc:title>
  <dc:subject/>
  <dc:creator>Space Technology Division</dc:creator>
  <cp:keywords/>
  <dc:description/>
  <cp:lastModifiedBy>ippw9</cp:lastModifiedBy>
  <cp:revision>278</cp:revision>
  <cp:lastPrinted>2012-01-12T06:06:19Z</cp:lastPrinted>
  <dcterms:created xsi:type="dcterms:W3CDTF">2012-06-14T13:49:40Z</dcterms:created>
  <dcterms:modified xsi:type="dcterms:W3CDTF">2012-06-19T06:17:46Z</dcterms:modified>
  <cp:category/>
</cp:coreProperties>
</file>