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66" r:id="rId2"/>
    <p:sldId id="447" r:id="rId3"/>
    <p:sldId id="443" r:id="rId4"/>
    <p:sldId id="451" r:id="rId5"/>
    <p:sldId id="471" r:id="rId6"/>
    <p:sldId id="472" r:id="rId7"/>
    <p:sldId id="452" r:id="rId8"/>
    <p:sldId id="446" r:id="rId9"/>
    <p:sldId id="449" r:id="rId10"/>
    <p:sldId id="450" r:id="rId11"/>
    <p:sldId id="475" r:id="rId12"/>
    <p:sldId id="454" r:id="rId13"/>
    <p:sldId id="469" r:id="rId14"/>
    <p:sldId id="470" r:id="rId15"/>
    <p:sldId id="442" r:id="rId16"/>
    <p:sldId id="455" r:id="rId17"/>
    <p:sldId id="467" r:id="rId18"/>
    <p:sldId id="466" r:id="rId19"/>
    <p:sldId id="468" r:id="rId20"/>
    <p:sldId id="463" r:id="rId21"/>
    <p:sldId id="464" r:id="rId22"/>
    <p:sldId id="465" r:id="rId23"/>
    <p:sldId id="462" r:id="rId24"/>
    <p:sldId id="461" r:id="rId25"/>
    <p:sldId id="458" r:id="rId26"/>
  </p:sldIdLst>
  <p:sldSz cx="9144000" cy="6858000" type="screen4x3"/>
  <p:notesSz cx="6400800" cy="86868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003300"/>
    <a:srgbClr val="0033CC"/>
    <a:srgbClr val="000099"/>
    <a:srgbClr val="6600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2017" autoAdjust="0"/>
    <p:restoredTop sz="81698" autoAdjust="0"/>
  </p:normalViewPr>
  <p:slideViewPr>
    <p:cSldViewPr snapToObjects="1">
      <p:cViewPr varScale="1">
        <p:scale>
          <a:sx n="118" d="100"/>
          <a:sy n="118" d="100"/>
        </p:scale>
        <p:origin x="-1350" y="-96"/>
      </p:cViewPr>
      <p:guideLst>
        <p:guide orient="horz" pos="913"/>
        <p:guide pos="2880"/>
      </p:guideLst>
    </p:cSldViewPr>
  </p:slideViewPr>
  <p:notesTextViewPr>
    <p:cViewPr>
      <p:scale>
        <a:sx n="100" d="100"/>
        <a:sy n="10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773680" cy="434340"/>
          </a:xfrm>
          <a:prstGeom prst="rect">
            <a:avLst/>
          </a:prstGeom>
        </p:spPr>
        <p:txBody>
          <a:bodyPr vert="horz" lIns="86203" tIns="43101" rIns="86203" bIns="43101" rtlCol="0"/>
          <a:lstStyle>
            <a:lvl1pPr algn="l">
              <a:defRPr sz="1100"/>
            </a:lvl1pPr>
          </a:lstStyle>
          <a:p>
            <a:endParaRPr kumimoji="1" lang="ja-JP" altLang="en-US" dirty="0"/>
          </a:p>
        </p:txBody>
      </p:sp>
      <p:sp>
        <p:nvSpPr>
          <p:cNvPr id="3" name="日付プレースホルダー 2"/>
          <p:cNvSpPr>
            <a:spLocks noGrp="1"/>
          </p:cNvSpPr>
          <p:nvPr>
            <p:ph type="dt" idx="1"/>
          </p:nvPr>
        </p:nvSpPr>
        <p:spPr>
          <a:xfrm>
            <a:off x="3625639" y="1"/>
            <a:ext cx="2773680" cy="434340"/>
          </a:xfrm>
          <a:prstGeom prst="rect">
            <a:avLst/>
          </a:prstGeom>
        </p:spPr>
        <p:txBody>
          <a:bodyPr vert="horz" lIns="86203" tIns="43101" rIns="86203" bIns="43101" rtlCol="0"/>
          <a:lstStyle>
            <a:lvl1pPr algn="r">
              <a:defRPr sz="1100"/>
            </a:lvl1pPr>
          </a:lstStyle>
          <a:p>
            <a:fld id="{51432B59-A887-4532-A95D-890273D1DA7B}" type="datetimeFigureOut">
              <a:rPr kumimoji="1" lang="ja-JP" altLang="en-US" smtClean="0"/>
              <a:t>2012/6/18</a:t>
            </a:fld>
            <a:endParaRPr kumimoji="1" lang="ja-JP" altLang="en-US" dirty="0"/>
          </a:p>
        </p:txBody>
      </p:sp>
      <p:sp>
        <p:nvSpPr>
          <p:cNvPr id="4" name="スライド イメージ プレースホルダー 3"/>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86203" tIns="43101" rIns="86203" bIns="43101" rtlCol="0" anchor="ctr"/>
          <a:lstStyle/>
          <a:p>
            <a:endParaRPr lang="ja-JP" altLang="en-US" dirty="0"/>
          </a:p>
        </p:txBody>
      </p:sp>
      <p:sp>
        <p:nvSpPr>
          <p:cNvPr id="5" name="ノート プレースホルダー 4"/>
          <p:cNvSpPr>
            <a:spLocks noGrp="1"/>
          </p:cNvSpPr>
          <p:nvPr>
            <p:ph type="body" sz="quarter" idx="3"/>
          </p:nvPr>
        </p:nvSpPr>
        <p:spPr>
          <a:xfrm>
            <a:off x="640080" y="4126230"/>
            <a:ext cx="5120640" cy="3909060"/>
          </a:xfrm>
          <a:prstGeom prst="rect">
            <a:avLst/>
          </a:prstGeom>
        </p:spPr>
        <p:txBody>
          <a:bodyPr vert="horz" lIns="86203" tIns="43101" rIns="86203" bIns="4310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250952"/>
            <a:ext cx="2773680" cy="434340"/>
          </a:xfrm>
          <a:prstGeom prst="rect">
            <a:avLst/>
          </a:prstGeom>
        </p:spPr>
        <p:txBody>
          <a:bodyPr vert="horz" lIns="86203" tIns="43101" rIns="86203" bIns="43101" rtlCol="0" anchor="b"/>
          <a:lstStyle>
            <a:lvl1pPr algn="l">
              <a:defRPr sz="1100"/>
            </a:lvl1pPr>
          </a:lstStyle>
          <a:p>
            <a:endParaRPr kumimoji="1" lang="ja-JP" altLang="en-US" dirty="0"/>
          </a:p>
        </p:txBody>
      </p:sp>
      <p:sp>
        <p:nvSpPr>
          <p:cNvPr id="7" name="スライド番号プレースホルダー 6"/>
          <p:cNvSpPr>
            <a:spLocks noGrp="1"/>
          </p:cNvSpPr>
          <p:nvPr>
            <p:ph type="sldNum" sz="quarter" idx="5"/>
          </p:nvPr>
        </p:nvSpPr>
        <p:spPr>
          <a:xfrm>
            <a:off x="3625639" y="8250952"/>
            <a:ext cx="2773680" cy="434340"/>
          </a:xfrm>
          <a:prstGeom prst="rect">
            <a:avLst/>
          </a:prstGeom>
        </p:spPr>
        <p:txBody>
          <a:bodyPr vert="horz" lIns="86203" tIns="43101" rIns="86203" bIns="43101" rtlCol="0" anchor="b"/>
          <a:lstStyle>
            <a:lvl1pPr algn="r">
              <a:defRPr sz="1100"/>
            </a:lvl1pPr>
          </a:lstStyle>
          <a:p>
            <a:fld id="{7B14F6B4-B780-469C-A221-7F42AD0C0C03}" type="slidenum">
              <a:rPr kumimoji="1" lang="ja-JP" altLang="en-US" smtClean="0"/>
              <a:t>‹#›</a:t>
            </a:fld>
            <a:endParaRPr kumimoji="1" lang="ja-JP" altLang="en-US" dirty="0"/>
          </a:p>
        </p:txBody>
      </p:sp>
    </p:spTree>
    <p:extLst>
      <p:ext uri="{BB962C8B-B14F-4D97-AF65-F5344CB8AC3E}">
        <p14:creationId xmlns:p14="http://schemas.microsoft.com/office/powerpoint/2010/main" val="29530236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100" dirty="0"/>
              <a:t>Mars Exploration with Landers and Orbiters Synergy (MELOS) is currently entertained in Japan Aerospace Exploration Agency (JAXA) in collaboration with a large number of planetary science groups over Japan. </a:t>
            </a:r>
          </a:p>
          <a:p>
            <a:r>
              <a:rPr lang="en-US" altLang="ja-JP" sz="2100" dirty="0"/>
              <a:t>As its name suggests, the MELOS mission is designed as a conglomerate mission, in which orbiters, landers, rovers, and/or airplanes are used for aeronomical, meteorological, and geoscientific researches as well as life search to reveal why Mars is now in red, that is, the fate of ancient water and carbon dioxide on the course of Martian history.</a:t>
            </a:r>
          </a:p>
          <a:p>
            <a:endParaRPr lang="ja-JP" altLang="ja-JP" sz="2100" dirty="0"/>
          </a:p>
          <a:p>
            <a:r>
              <a:rPr lang="en-US" altLang="ja-JP" sz="2100" dirty="0"/>
              <a:t>In the mission scenario, the landers and the orbiters are transported to Mars and initially inserted into an extended elliptic orbit altogether, then the landers are transferred into the atmospheric entry orbit by using the orbiter as the entry service module, after which the orbiters are maneuvered to their respective final orbit. Such a mission scenario has great potential for a variety of probe vehicles incorporated into the MELOS mission. In this article, as one of the candidate subsystems for the MELOS mission, a Mars Aeroflyby Sample Collection (MASC) system using the aeroassist orbit transfer (AOT) technologies is proposed.</a:t>
            </a:r>
            <a:endParaRPr lang="ja-JP" altLang="en-US" sz="2100" dirty="0"/>
          </a:p>
        </p:txBody>
      </p:sp>
      <p:sp>
        <p:nvSpPr>
          <p:cNvPr id="4" name="スライド番号プレースホルダー 3"/>
          <p:cNvSpPr>
            <a:spLocks noGrp="1"/>
          </p:cNvSpPr>
          <p:nvPr>
            <p:ph type="sldNum" sz="quarter" idx="10"/>
          </p:nvPr>
        </p:nvSpPr>
        <p:spPr/>
        <p:txBody>
          <a:bodyPr/>
          <a:lstStyle/>
          <a:p>
            <a:fld id="{7B14F6B4-B780-469C-A221-7F42AD0C0C03}" type="slidenum">
              <a:rPr kumimoji="1" lang="ja-JP" altLang="en-US" smtClean="0"/>
              <a:t>2</a:t>
            </a:fld>
            <a:endParaRPr kumimoji="1" lang="ja-JP" altLang="en-US" dirty="0"/>
          </a:p>
        </p:txBody>
      </p:sp>
    </p:spTree>
    <p:extLst>
      <p:ext uri="{BB962C8B-B14F-4D97-AF65-F5344CB8AC3E}">
        <p14:creationId xmlns:p14="http://schemas.microsoft.com/office/powerpoint/2010/main" val="1520114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100" dirty="0"/>
              <a:t>Mars Exploration with Landers and Orbiters Synergy (MELOS) is currently entertained in Japan Aerospace Exploration Agency (JAXA) in collaboration with a large number of planetary science groups over Japan. </a:t>
            </a:r>
          </a:p>
          <a:p>
            <a:r>
              <a:rPr lang="en-US" altLang="ja-JP" sz="2100" dirty="0"/>
              <a:t>As its name suggests, the MELOS mission is designed as a conglomerate mission, in which orbiters, landers, rovers, and/or airplanes are used for aeronomical, meteorological, and geoscientific researches as well as life search to reveal why Mars is now in red, that is, the fate of ancient water and carbon dioxide on the course of Martian history.</a:t>
            </a:r>
          </a:p>
          <a:p>
            <a:endParaRPr lang="ja-JP" altLang="ja-JP" sz="2100" dirty="0"/>
          </a:p>
          <a:p>
            <a:r>
              <a:rPr lang="en-US" altLang="ja-JP" sz="2100" dirty="0"/>
              <a:t>In the mission scenario, the landers and the orbiters are transported to Mars and initially inserted into an extended elliptic orbit altogether, then the landers are transferred into the atmospheric entry orbit by using the orbiter as the entry service module, after which the orbiters are maneuvered to their respective final orbit. Such a mission scenario has great potential for a variety of probe vehicles incorporated into the MELOS mission. In this article, as one of the candidate subsystems for the MELOS mission, a Mars Aeroflyby Sample Collection (MASC) system using the aeroassist orbit transfer (AOT) technologies is proposed.</a:t>
            </a:r>
            <a:endParaRPr lang="ja-JP" altLang="en-US" sz="2100" dirty="0"/>
          </a:p>
        </p:txBody>
      </p:sp>
      <p:sp>
        <p:nvSpPr>
          <p:cNvPr id="4" name="スライド番号プレースホルダー 3"/>
          <p:cNvSpPr>
            <a:spLocks noGrp="1"/>
          </p:cNvSpPr>
          <p:nvPr>
            <p:ph type="sldNum" sz="quarter" idx="10"/>
          </p:nvPr>
        </p:nvSpPr>
        <p:spPr/>
        <p:txBody>
          <a:bodyPr/>
          <a:lstStyle/>
          <a:p>
            <a:fld id="{7B14F6B4-B780-469C-A221-7F42AD0C0C03}" type="slidenum">
              <a:rPr kumimoji="1" lang="ja-JP" altLang="en-US" smtClean="0"/>
              <a:t>3</a:t>
            </a:fld>
            <a:endParaRPr kumimoji="1" lang="ja-JP" altLang="en-US" dirty="0"/>
          </a:p>
        </p:txBody>
      </p:sp>
    </p:spTree>
    <p:extLst>
      <p:ext uri="{BB962C8B-B14F-4D97-AF65-F5344CB8AC3E}">
        <p14:creationId xmlns:p14="http://schemas.microsoft.com/office/powerpoint/2010/main" val="152011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100" dirty="0"/>
              <a:t>Mars Exploration with Landers and Orbiters Synergy (MELOS) is currently entertained in Japan Aerospace Exploration Agency (JAXA) in collaboration with a large number of planetary science groups over Japan. </a:t>
            </a:r>
          </a:p>
          <a:p>
            <a:r>
              <a:rPr lang="en-US" altLang="ja-JP" sz="2100" dirty="0"/>
              <a:t>As its name suggests, the MELOS mission is designed as a conglomerate mission, in which orbiters, landers, rovers, and/or airplanes are used for aeronomical, meteorological, and geoscientific researches as well as life search to reveal why Mars is now in red, that is, the fate of ancient water and carbon dioxide on the course of Martian history.</a:t>
            </a:r>
          </a:p>
          <a:p>
            <a:endParaRPr lang="ja-JP" altLang="ja-JP" sz="2100" dirty="0"/>
          </a:p>
          <a:p>
            <a:r>
              <a:rPr lang="en-US" altLang="ja-JP" sz="2100" dirty="0"/>
              <a:t>In the mission scenario, the landers and the orbiters are transported to Mars and initially inserted into an extended elliptic orbit altogether, then the landers are transferred into the atmospheric entry orbit by using the orbiter as the entry service module, after which the orbiters are maneuvered to their respective final orbit. Such a mission scenario has great potential for a variety of probe vehicles incorporated into the MELOS mission. In this article, as one of the candidate subsystems for the MELOS mission, a Mars Aeroflyby Sample Collection (MASC) system using the aeroassist orbit transfer (AOT) technologies is proposed.</a:t>
            </a:r>
            <a:endParaRPr lang="ja-JP" altLang="en-US" sz="2100" dirty="0"/>
          </a:p>
        </p:txBody>
      </p:sp>
      <p:sp>
        <p:nvSpPr>
          <p:cNvPr id="4" name="スライド番号プレースホルダー 3"/>
          <p:cNvSpPr>
            <a:spLocks noGrp="1"/>
          </p:cNvSpPr>
          <p:nvPr>
            <p:ph type="sldNum" sz="quarter" idx="10"/>
          </p:nvPr>
        </p:nvSpPr>
        <p:spPr/>
        <p:txBody>
          <a:bodyPr/>
          <a:lstStyle/>
          <a:p>
            <a:fld id="{7B14F6B4-B780-469C-A221-7F42AD0C0C03}" type="slidenum">
              <a:rPr kumimoji="1" lang="ja-JP" altLang="en-US" smtClean="0"/>
              <a:t>4</a:t>
            </a:fld>
            <a:endParaRPr kumimoji="1" lang="ja-JP" altLang="en-US" dirty="0"/>
          </a:p>
        </p:txBody>
      </p:sp>
    </p:spTree>
    <p:extLst>
      <p:ext uri="{BB962C8B-B14F-4D97-AF65-F5344CB8AC3E}">
        <p14:creationId xmlns:p14="http://schemas.microsoft.com/office/powerpoint/2010/main" val="152011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100" dirty="0"/>
              <a:t>Mars Exploration with Landers and Orbiters Synergy (MELOS) is currently entertained in Japan Aerospace Exploration Agency (JAXA) in collaboration with a large number of planetary science groups over Japan. </a:t>
            </a:r>
          </a:p>
          <a:p>
            <a:r>
              <a:rPr lang="en-US" altLang="ja-JP" sz="2100" dirty="0"/>
              <a:t>As its name suggests, the MELOS mission is designed as a conglomerate mission, in which orbiters, landers, rovers, and/or airplanes are used for aeronomical, meteorological, and geoscientific researches as well as life search to reveal why Mars is now in red, that is, the fate of ancient water and carbon dioxide on the course of Martian history.</a:t>
            </a:r>
          </a:p>
          <a:p>
            <a:endParaRPr lang="ja-JP" altLang="ja-JP" sz="2100" dirty="0"/>
          </a:p>
          <a:p>
            <a:r>
              <a:rPr lang="en-US" altLang="ja-JP" sz="2100" dirty="0"/>
              <a:t>In the mission scenario, the landers and the orbiters are transported to Mars and initially inserted into an extended elliptic orbit altogether, then the landers are transferred into the atmospheric entry orbit by using the orbiter as the entry service module, after which the orbiters are maneuvered to their respective final orbit. Such a mission scenario has great potential for a variety of probe vehicles incorporated into the MELOS mission. In this article, as one of the candidate subsystems for the MELOS mission, a Mars Aeroflyby Sample Collection (MASC) system using the aeroassist orbit transfer (AOT) technologies is proposed.</a:t>
            </a:r>
            <a:endParaRPr lang="ja-JP" altLang="en-US" sz="2100" dirty="0"/>
          </a:p>
        </p:txBody>
      </p:sp>
      <p:sp>
        <p:nvSpPr>
          <p:cNvPr id="4" name="スライド番号プレースホルダー 3"/>
          <p:cNvSpPr>
            <a:spLocks noGrp="1"/>
          </p:cNvSpPr>
          <p:nvPr>
            <p:ph type="sldNum" sz="quarter" idx="10"/>
          </p:nvPr>
        </p:nvSpPr>
        <p:spPr/>
        <p:txBody>
          <a:bodyPr/>
          <a:lstStyle/>
          <a:p>
            <a:fld id="{7B14F6B4-B780-469C-A221-7F42AD0C0C03}" type="slidenum">
              <a:rPr kumimoji="1" lang="ja-JP" altLang="en-US" smtClean="0"/>
              <a:t>5</a:t>
            </a:fld>
            <a:endParaRPr kumimoji="1" lang="ja-JP" altLang="en-US" dirty="0"/>
          </a:p>
        </p:txBody>
      </p:sp>
    </p:spTree>
    <p:extLst>
      <p:ext uri="{BB962C8B-B14F-4D97-AF65-F5344CB8AC3E}">
        <p14:creationId xmlns:p14="http://schemas.microsoft.com/office/powerpoint/2010/main" val="152011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100" dirty="0"/>
              <a:t>Mars Exploration with Landers and Orbiters Synergy (MELOS) is currently entertained in Japan Aerospace Exploration Agency (JAXA) in collaboration with a large number of planetary science groups over Japan. </a:t>
            </a:r>
          </a:p>
          <a:p>
            <a:r>
              <a:rPr lang="en-US" altLang="ja-JP" sz="2100" dirty="0"/>
              <a:t>As its name suggests, the MELOS mission is designed as a conglomerate mission, in which orbiters, landers, rovers, and/or airplanes are used for aeronomical, meteorological, and geoscientific researches as well as life search to reveal why Mars is now in red, that is, the fate of ancient water and carbon dioxide on the course of Martian history.</a:t>
            </a:r>
          </a:p>
          <a:p>
            <a:endParaRPr lang="ja-JP" altLang="ja-JP" sz="2100" dirty="0"/>
          </a:p>
          <a:p>
            <a:r>
              <a:rPr lang="en-US" altLang="ja-JP" sz="2100" dirty="0"/>
              <a:t>In the mission scenario, the landers and the orbiters are transported to Mars and initially inserted into an extended elliptic orbit altogether, then the landers are transferred into the atmospheric entry orbit by using the orbiter as the entry service module, after which the orbiters are maneuvered to their respective final orbit. Such a mission scenario has great potential for a variety of probe vehicles incorporated into the MELOS mission. In this article, as one of the candidate subsystems for the MELOS mission, a Mars Aeroflyby Sample Collection (MASC) system using the aeroassist orbit transfer (AOT) technologies is proposed.</a:t>
            </a:r>
            <a:endParaRPr lang="ja-JP" altLang="en-US" sz="2100" dirty="0"/>
          </a:p>
        </p:txBody>
      </p:sp>
      <p:sp>
        <p:nvSpPr>
          <p:cNvPr id="4" name="スライド番号プレースホルダー 3"/>
          <p:cNvSpPr>
            <a:spLocks noGrp="1"/>
          </p:cNvSpPr>
          <p:nvPr>
            <p:ph type="sldNum" sz="quarter" idx="10"/>
          </p:nvPr>
        </p:nvSpPr>
        <p:spPr/>
        <p:txBody>
          <a:bodyPr/>
          <a:lstStyle/>
          <a:p>
            <a:fld id="{7B14F6B4-B780-469C-A221-7F42AD0C0C03}" type="slidenum">
              <a:rPr kumimoji="1" lang="ja-JP" altLang="en-US" smtClean="0"/>
              <a:t>6</a:t>
            </a:fld>
            <a:endParaRPr kumimoji="1" lang="ja-JP" altLang="en-US" dirty="0"/>
          </a:p>
        </p:txBody>
      </p:sp>
    </p:spTree>
    <p:extLst>
      <p:ext uri="{BB962C8B-B14F-4D97-AF65-F5344CB8AC3E}">
        <p14:creationId xmlns:p14="http://schemas.microsoft.com/office/powerpoint/2010/main" val="152011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100" dirty="0"/>
              <a:t>Mars Exploration with Landers and Orbiters Synergy (MELOS) is currently entertained in Japan Aerospace Exploration Agency (JAXA) in collaboration with a large number of planetary science groups over Japan. </a:t>
            </a:r>
          </a:p>
          <a:p>
            <a:r>
              <a:rPr lang="en-US" altLang="ja-JP" sz="2100" dirty="0"/>
              <a:t>As its name suggests, the MELOS mission is designed as a conglomerate mission, in which orbiters, landers, rovers, and/or airplanes are used for aeronomical, meteorological, and geoscientific researches as well as life search to reveal why Mars is now in red, that is, the fate of ancient water and carbon dioxide on the course of Martian history.</a:t>
            </a:r>
          </a:p>
          <a:p>
            <a:endParaRPr lang="ja-JP" altLang="ja-JP" sz="2100" dirty="0"/>
          </a:p>
          <a:p>
            <a:r>
              <a:rPr lang="en-US" altLang="ja-JP" sz="2100" dirty="0"/>
              <a:t>In the mission scenario, the landers and the orbiters are transported to Mars and initially inserted into an extended elliptic orbit altogether, then the landers are transferred into the atmospheric entry orbit by using the orbiter as the entry service module, after which the orbiters are maneuvered to their respective final orbit. Such a mission scenario has great potential for a variety of probe vehicles incorporated into the MELOS mission. In this article, as one of the candidate subsystems for the MELOS mission, a Mars Aeroflyby Sample Collection (MASC) system using the aeroassist orbit transfer (AOT) technologies is proposed.</a:t>
            </a:r>
            <a:endParaRPr lang="ja-JP" altLang="en-US" sz="2100" dirty="0"/>
          </a:p>
        </p:txBody>
      </p:sp>
      <p:sp>
        <p:nvSpPr>
          <p:cNvPr id="4" name="スライド番号プレースホルダー 3"/>
          <p:cNvSpPr>
            <a:spLocks noGrp="1"/>
          </p:cNvSpPr>
          <p:nvPr>
            <p:ph type="sldNum" sz="quarter" idx="10"/>
          </p:nvPr>
        </p:nvSpPr>
        <p:spPr/>
        <p:txBody>
          <a:bodyPr/>
          <a:lstStyle/>
          <a:p>
            <a:fld id="{7B14F6B4-B780-469C-A221-7F42AD0C0C03}" type="slidenum">
              <a:rPr kumimoji="1" lang="ja-JP" altLang="en-US" smtClean="0"/>
              <a:t>7</a:t>
            </a:fld>
            <a:endParaRPr kumimoji="1" lang="ja-JP" altLang="en-US" dirty="0"/>
          </a:p>
        </p:txBody>
      </p:sp>
    </p:spTree>
    <p:extLst>
      <p:ext uri="{BB962C8B-B14F-4D97-AF65-F5344CB8AC3E}">
        <p14:creationId xmlns:p14="http://schemas.microsoft.com/office/powerpoint/2010/main" val="152011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988840"/>
            <a:ext cx="7772400" cy="584775"/>
          </a:xfrm>
          <a:prstGeom prst="rect">
            <a:avLst/>
          </a:prstGeom>
        </p:spPr>
        <p:txBody>
          <a:bodyPr anchor="ctr" anchorCtr="0">
            <a:spAutoFit/>
          </a:bodyPr>
          <a:lstStyle>
            <a:lvl1pPr>
              <a:defRPr sz="3200">
                <a:solidFill>
                  <a:schemeClr val="tx1"/>
                </a:solidFill>
                <a:latin typeface="+mj-lt"/>
              </a:defRPr>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371600" y="4869160"/>
            <a:ext cx="6400800" cy="461665"/>
          </a:xfrm>
          <a:prstGeom prst="rect">
            <a:avLst/>
          </a:prstGeom>
        </p:spPr>
        <p:txBody>
          <a:bodyPr anchor="ctr" anchorCtr="0">
            <a:spAutoFit/>
          </a:bodyPr>
          <a:lstStyle>
            <a:lvl1pPr marL="0" indent="0" algn="ctr">
              <a:buNone/>
              <a:defRPr sz="24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マスター サブタイトルの書式設定</a:t>
            </a:r>
            <a:endParaRPr kumimoji="1" lang="ja-JP" altLang="en-US" dirty="0"/>
          </a:p>
        </p:txBody>
      </p:sp>
      <p:sp>
        <p:nvSpPr>
          <p:cNvPr id="10" name="テキスト プレースホルダー 2"/>
          <p:cNvSpPr>
            <a:spLocks noGrp="1"/>
          </p:cNvSpPr>
          <p:nvPr>
            <p:ph type="body" idx="10"/>
          </p:nvPr>
        </p:nvSpPr>
        <p:spPr>
          <a:xfrm>
            <a:off x="1962826" y="476672"/>
            <a:ext cx="5218348" cy="646331"/>
          </a:xfrm>
          <a:prstGeom prst="rect">
            <a:avLst/>
          </a:prstGeom>
        </p:spPr>
        <p:txBody>
          <a:bodyPr anchor="ctr" anchorCtr="0">
            <a:spAutoFit/>
          </a:bodyPr>
          <a:lstStyle>
            <a:lvl1pPr marL="0" indent="0" algn="ctr">
              <a:spcBef>
                <a:spcPts val="0"/>
              </a:spcBef>
              <a:buNone/>
              <a:defRPr sz="1800" i="1">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dirty="0" smtClean="0"/>
              <a:t>マスター テキストの書式設定</a:t>
            </a:r>
            <a:endParaRPr kumimoji="1" lang="en-US" altLang="ja-JP" dirty="0" smtClean="0"/>
          </a:p>
          <a:p>
            <a:pPr lvl="0"/>
            <a:r>
              <a:rPr kumimoji="1" lang="ja-JP" altLang="en-US" dirty="0" smtClean="0"/>
              <a:t>技 </a:t>
            </a:r>
            <a:r>
              <a:rPr kumimoji="1" lang="en-US" altLang="ja-JP" dirty="0" smtClean="0"/>
              <a:t>2011-</a:t>
            </a:r>
            <a:endParaRPr kumimoji="1" lang="ja-JP" altLang="en-US" dirty="0" smtClean="0"/>
          </a:p>
        </p:txBody>
      </p:sp>
      <p:sp>
        <p:nvSpPr>
          <p:cNvPr id="13" name="テキスト プレースホルダー 2"/>
          <p:cNvSpPr>
            <a:spLocks noGrp="1"/>
          </p:cNvSpPr>
          <p:nvPr>
            <p:ph type="body" idx="11"/>
          </p:nvPr>
        </p:nvSpPr>
        <p:spPr>
          <a:xfrm>
            <a:off x="2551906" y="3429000"/>
            <a:ext cx="4040188" cy="400110"/>
          </a:xfrm>
          <a:prstGeom prst="rect">
            <a:avLst/>
          </a:prstGeom>
        </p:spPr>
        <p:txBody>
          <a:bodyPr anchor="b">
            <a:spAutoFit/>
          </a:bodyPr>
          <a:lstStyle>
            <a:lvl1pPr marL="0" indent="0" algn="ctr">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smtClean="0"/>
              <a:t>マスター テキストの書式設定</a:t>
            </a:r>
          </a:p>
        </p:txBody>
      </p:sp>
    </p:spTree>
    <p:extLst>
      <p:ext uri="{BB962C8B-B14F-4D97-AF65-F5344CB8AC3E}">
        <p14:creationId xmlns:p14="http://schemas.microsoft.com/office/powerpoint/2010/main" val="33708988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hasCustomPrompt="1"/>
          </p:nvPr>
        </p:nvSpPr>
        <p:spPr>
          <a:xfrm>
            <a:off x="251520" y="944724"/>
            <a:ext cx="8640960" cy="2008242"/>
          </a:xfrm>
          <a:prstGeom prst="rect">
            <a:avLst/>
          </a:prstGeom>
        </p:spPr>
        <p:txBody>
          <a:bodyPr>
            <a:spAutoFit/>
          </a:bodyPr>
          <a:lstStyle>
            <a:lvl1pPr marL="269875" indent="-269875">
              <a:spcBef>
                <a:spcPts val="600"/>
              </a:spcBef>
              <a:spcAft>
                <a:spcPts val="300"/>
              </a:spcAft>
              <a:buFont typeface="Wingdings" pitchFamily="2" charset="2"/>
              <a:buChar char="n"/>
              <a:defRPr sz="2400">
                <a:solidFill>
                  <a:srgbClr val="000099"/>
                </a:solidFill>
                <a:latin typeface="+mn-lt"/>
              </a:defRPr>
            </a:lvl1pPr>
            <a:lvl2pPr marL="541338" indent="-271463">
              <a:spcBef>
                <a:spcPts val="0"/>
              </a:spcBef>
              <a:buSzPct val="100000"/>
              <a:buFont typeface="Wingdings" pitchFamily="2" charset="2"/>
              <a:buChar char="l"/>
              <a:defRPr sz="1800" baseline="0">
                <a:latin typeface="+mn-lt"/>
              </a:defRPr>
            </a:lvl2pPr>
            <a:lvl3pPr marL="717550" indent="-179388">
              <a:spcBef>
                <a:spcPts val="300"/>
              </a:spcBef>
              <a:buFont typeface="Wingdings" pitchFamily="2" charset="2"/>
              <a:buChar char="p"/>
              <a:defRPr sz="1400" baseline="0"/>
            </a:lvl3pPr>
            <a:lvl4pPr>
              <a:defRPr/>
            </a:lvl4pPr>
          </a:lstStyle>
          <a:p>
            <a:pPr lvl="0"/>
            <a:r>
              <a:rPr kumimoji="1" lang="en-US" altLang="ja-JP" dirty="0" smtClean="0"/>
              <a:t>Master text</a:t>
            </a:r>
            <a:endParaRPr kumimoji="1" lang="ja-JP" altLang="en-US" dirty="0" smtClean="0"/>
          </a:p>
          <a:p>
            <a:pPr lvl="1"/>
            <a:r>
              <a:rPr kumimoji="1" lang="en-US" altLang="ja-JP" dirty="0" smtClean="0"/>
              <a:t>Second level</a:t>
            </a:r>
          </a:p>
          <a:p>
            <a:pPr lvl="1"/>
            <a:r>
              <a:rPr kumimoji="1" lang="en-US" altLang="ja-JP" dirty="0" smtClean="0"/>
              <a:t>Second level</a:t>
            </a:r>
          </a:p>
          <a:p>
            <a:pPr lvl="2"/>
            <a:r>
              <a:rPr kumimoji="1" lang="en-US" altLang="ja-JP" dirty="0" smtClean="0"/>
              <a:t>Third level</a:t>
            </a:r>
          </a:p>
          <a:p>
            <a:pPr lvl="2"/>
            <a:r>
              <a:rPr kumimoji="1" lang="en-US" altLang="ja-JP" dirty="0" smtClean="0"/>
              <a:t>Third level</a:t>
            </a:r>
          </a:p>
          <a:p>
            <a:pPr lvl="0"/>
            <a:r>
              <a:rPr kumimoji="1" lang="en-US" altLang="ja-JP" dirty="0" smtClean="0"/>
              <a:t>Master text</a:t>
            </a:r>
            <a:endParaRPr kumimoji="1" lang="ja-JP" altLang="en-US" dirty="0" smtClean="0"/>
          </a:p>
        </p:txBody>
      </p:sp>
      <p:sp>
        <p:nvSpPr>
          <p:cNvPr id="9" name="タイトル 1"/>
          <p:cNvSpPr>
            <a:spLocks noGrp="1"/>
          </p:cNvSpPr>
          <p:nvPr>
            <p:ph type="title" hasCustomPrompt="1"/>
          </p:nvPr>
        </p:nvSpPr>
        <p:spPr>
          <a:xfrm>
            <a:off x="251520" y="379630"/>
            <a:ext cx="8640960" cy="503590"/>
          </a:xfrm>
          <a:prstGeom prst="rect">
            <a:avLst/>
          </a:prstGeom>
        </p:spPr>
        <p:txBody>
          <a:bodyPr wrap="square" tIns="36000" bIns="36000" anchor="t" anchorCtr="0">
            <a:spAutoFit/>
          </a:bodyPr>
          <a:lstStyle>
            <a:lvl1pPr algn="l">
              <a:defRPr sz="2800" baseline="0">
                <a:solidFill>
                  <a:srgbClr val="003300"/>
                </a:solidFill>
                <a:latin typeface="+mj-lt"/>
              </a:defRPr>
            </a:lvl1pPr>
          </a:lstStyle>
          <a:p>
            <a:r>
              <a:rPr kumimoji="1" lang="en-US" altLang="ja-JP" dirty="0" smtClean="0"/>
              <a:t>Master title</a:t>
            </a:r>
            <a:endParaRPr kumimoji="1" lang="ja-JP" altLang="en-US" dirty="0"/>
          </a:p>
        </p:txBody>
      </p:sp>
      <p:sp>
        <p:nvSpPr>
          <p:cNvPr id="12" name="正方形/長方形 11"/>
          <p:cNvSpPr/>
          <p:nvPr userDrawn="1"/>
        </p:nvSpPr>
        <p:spPr>
          <a:xfrm>
            <a:off x="251520" y="854712"/>
            <a:ext cx="8640960" cy="36000"/>
          </a:xfrm>
          <a:prstGeom prst="rect">
            <a:avLst/>
          </a:prstGeom>
          <a:gradFill flip="none" rotWithShape="1">
            <a:gsLst>
              <a:gs pos="0">
                <a:srgbClr val="003300">
                  <a:alpha val="50000"/>
                </a:srgbClr>
              </a:gs>
              <a:gs pos="100000">
                <a:srgbClr val="003300">
                  <a:lumMod val="1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スライド番号プレースホルダー 5"/>
          <p:cNvSpPr txBox="1">
            <a:spLocks/>
          </p:cNvSpPr>
          <p:nvPr userDrawn="1"/>
        </p:nvSpPr>
        <p:spPr>
          <a:xfrm>
            <a:off x="8233673" y="577713"/>
            <a:ext cx="658807" cy="276999"/>
          </a:xfrm>
          <a:prstGeom prst="rect">
            <a:avLst/>
          </a:prstGeom>
        </p:spPr>
        <p:txBody>
          <a:bodyPr vert="horz" wrap="square" lIns="91440" tIns="45720" rIns="91440" bIns="45720" rtlCol="0" anchor="ctr">
            <a:spAutoFit/>
          </a:bodyP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pPr/>
              <a:t>‹#›</a:t>
            </a:fld>
            <a:endParaRPr lang="ja-JP" altLang="en-US" dirty="0"/>
          </a:p>
        </p:txBody>
      </p:sp>
      <p:pic>
        <p:nvPicPr>
          <p:cNvPr id="11" name="Picture 6" descr="head_photo1"/>
          <p:cNvPicPr>
            <a:picLocks noChangeAspect="1" noChangeArrowheads="1"/>
          </p:cNvPicPr>
          <p:nvPr userDrawn="1"/>
        </p:nvPicPr>
        <p:blipFill>
          <a:blip r:embed="rId2" cstate="print"/>
          <a:stretch>
            <a:fillRect/>
          </a:stretch>
        </p:blipFill>
        <p:spPr bwMode="auto">
          <a:xfrm>
            <a:off x="8116799" y="0"/>
            <a:ext cx="1027201" cy="288000"/>
          </a:xfrm>
          <a:prstGeom prst="rect">
            <a:avLst/>
          </a:prstGeom>
          <a:noFill/>
          <a:ln w="9525">
            <a:noFill/>
            <a:miter lim="800000"/>
            <a:headEnd/>
            <a:tailEnd/>
          </a:ln>
        </p:spPr>
      </p:pic>
      <p:sp>
        <p:nvSpPr>
          <p:cNvPr id="2" name="テキスト ボックス 1"/>
          <p:cNvSpPr txBox="1">
            <a:spLocks/>
          </p:cNvSpPr>
          <p:nvPr userDrawn="1"/>
        </p:nvSpPr>
        <p:spPr>
          <a:xfrm>
            <a:off x="-1201" y="0"/>
            <a:ext cx="8118000" cy="288000"/>
          </a:xfrm>
          <a:prstGeom prst="rect">
            <a:avLst/>
          </a:prstGeom>
          <a:gradFill>
            <a:gsLst>
              <a:gs pos="0">
                <a:schemeClr val="tx1">
                  <a:lumMod val="75000"/>
                  <a:lumOff val="25000"/>
                </a:schemeClr>
              </a:gs>
              <a:gs pos="60000">
                <a:schemeClr val="tx1">
                  <a:lumMod val="75000"/>
                  <a:lumOff val="25000"/>
                </a:schemeClr>
              </a:gs>
              <a:gs pos="100000">
                <a:schemeClr val="bg1"/>
              </a:gs>
            </a:gsLst>
            <a:lin ang="0" scaled="1"/>
          </a:gradFill>
        </p:spPr>
        <p:txBody>
          <a:bodyPr wrap="square" lIns="180000" rIns="180000" rtlCol="0" anchor="ctr" anchorCtr="0">
            <a:spAutoFit/>
          </a:bodyPr>
          <a:lstStyle/>
          <a:p>
            <a:r>
              <a:rPr lang="en-US" altLang="ja-JP" sz="1200" i="1" dirty="0" smtClean="0">
                <a:solidFill>
                  <a:schemeClr val="bg1"/>
                </a:solidFill>
                <a:latin typeface="+mn-lt"/>
              </a:rPr>
              <a:t>9</a:t>
            </a:r>
            <a:r>
              <a:rPr lang="en-US" altLang="ja-JP" sz="1200" i="1" baseline="30000" dirty="0" smtClean="0">
                <a:solidFill>
                  <a:schemeClr val="bg1"/>
                </a:solidFill>
                <a:latin typeface="+mn-lt"/>
              </a:rPr>
              <a:t>th</a:t>
            </a:r>
            <a:r>
              <a:rPr lang="en-US" altLang="ja-JP" sz="1200" i="1" dirty="0" smtClean="0">
                <a:solidFill>
                  <a:schemeClr val="bg1"/>
                </a:solidFill>
                <a:latin typeface="+mn-lt"/>
              </a:rPr>
              <a:t> International Planetary Probe Workshop, Toulouse, France, June 2012</a:t>
            </a:r>
            <a:endParaRPr lang="ja-JP" altLang="en-US" sz="1200" i="1" dirty="0" smtClean="0">
              <a:solidFill>
                <a:schemeClr val="bg1"/>
              </a:solidFill>
              <a:latin typeface="+mn-lt"/>
            </a:endParaRPr>
          </a:p>
        </p:txBody>
      </p:sp>
    </p:spTree>
    <p:extLst>
      <p:ext uri="{BB962C8B-B14F-4D97-AF65-F5344CB8AC3E}">
        <p14:creationId xmlns:p14="http://schemas.microsoft.com/office/powerpoint/2010/main" val="3792921222"/>
      </p:ext>
    </p:extLst>
  </p:cSld>
  <p:clrMapOvr>
    <a:masterClrMapping/>
  </p:clrMapOvr>
  <p:transition spd="slow">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172171"/>
      </p:ext>
    </p:extLst>
  </p:cSld>
  <p:clrMap bg1="lt1" tx1="dk1" bg2="lt2" tx2="dk2" accent1="accent1" accent2="accent2" accent3="accent3" accent4="accent4" accent5="accent5" accent6="accent6" hlink="hlink" folHlink="folHlink"/>
  <p:sldLayoutIdLst>
    <p:sldLayoutId id="2147483665" r:id="rId1"/>
    <p:sldLayoutId id="2147483666" r:id="rId2"/>
  </p:sldLayoutIdLst>
  <p:transition spd="slow">
    <p:pull/>
  </p:transition>
  <p:timing>
    <p:tnLst>
      <p:par>
        <p:cTn id="1" dur="indefinite" restart="never" nodeType="tmRoot"/>
      </p:par>
    </p:tnLst>
  </p:timing>
  <p:hf hd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ctrTitle"/>
          </p:nvPr>
        </p:nvSpPr>
        <p:spPr>
          <a:xfrm>
            <a:off x="678581" y="2204864"/>
            <a:ext cx="7772400" cy="954107"/>
          </a:xfrm>
        </p:spPr>
        <p:txBody>
          <a:bodyPr/>
          <a:lstStyle/>
          <a:p>
            <a:r>
              <a:rPr lang="en-US" altLang="ja-JP" sz="2800" dirty="0"/>
              <a:t>An Overview of Japan’s Planetary </a:t>
            </a:r>
            <a:r>
              <a:rPr lang="en-US" altLang="ja-JP" sz="2800" dirty="0" smtClean="0"/>
              <a:t>Probe</a:t>
            </a:r>
            <a:br>
              <a:rPr lang="en-US" altLang="ja-JP" sz="2800" dirty="0" smtClean="0"/>
            </a:br>
            <a:r>
              <a:rPr lang="en-US" altLang="ja-JP" sz="2800" dirty="0" smtClean="0"/>
              <a:t> </a:t>
            </a:r>
            <a:r>
              <a:rPr lang="en-US" altLang="ja-JP" sz="2800" dirty="0"/>
              <a:t>Mission Planning</a:t>
            </a:r>
            <a:endParaRPr kumimoji="1" lang="ja-JP" altLang="en-US" sz="2800" dirty="0"/>
          </a:p>
        </p:txBody>
      </p:sp>
      <p:sp>
        <p:nvSpPr>
          <p:cNvPr id="10" name="サブタイトル 9"/>
          <p:cNvSpPr>
            <a:spLocks noGrp="1"/>
          </p:cNvSpPr>
          <p:nvPr>
            <p:ph type="subTitle" idx="1"/>
          </p:nvPr>
        </p:nvSpPr>
        <p:spPr>
          <a:xfrm>
            <a:off x="398915" y="4163308"/>
            <a:ext cx="8316924" cy="1717393"/>
          </a:xfrm>
        </p:spPr>
        <p:txBody>
          <a:bodyPr/>
          <a:lstStyle/>
          <a:p>
            <a:r>
              <a:rPr lang="en-US" altLang="ja-JP" dirty="0" smtClean="0">
                <a:latin typeface="+mn-lt"/>
              </a:rPr>
              <a:t>K. Fujita </a:t>
            </a:r>
          </a:p>
          <a:p>
            <a:pPr lvl="0"/>
            <a:r>
              <a:rPr lang="en-US" altLang="ja-JP" dirty="0" smtClean="0">
                <a:solidFill>
                  <a:prstClr val="black"/>
                </a:solidFill>
              </a:rPr>
              <a:t>JAXA Space Exploration Center</a:t>
            </a:r>
            <a:endParaRPr lang="en-US" altLang="ja-JP" dirty="0">
              <a:solidFill>
                <a:prstClr val="black"/>
              </a:solidFill>
            </a:endParaRPr>
          </a:p>
          <a:p>
            <a:pPr lvl="0"/>
            <a:r>
              <a:rPr lang="en-US" altLang="ja-JP" i="1" dirty="0" smtClean="0">
                <a:solidFill>
                  <a:prstClr val="black"/>
                </a:solidFill>
              </a:rPr>
              <a:t>Japan </a:t>
            </a:r>
            <a:r>
              <a:rPr lang="en-US" altLang="ja-JP" i="1" dirty="0">
                <a:solidFill>
                  <a:prstClr val="black"/>
                </a:solidFill>
              </a:rPr>
              <a:t>Aerospace Exploration </a:t>
            </a:r>
            <a:r>
              <a:rPr lang="en-US" altLang="ja-JP" i="1" dirty="0" smtClean="0">
                <a:solidFill>
                  <a:prstClr val="black"/>
                </a:solidFill>
              </a:rPr>
              <a:t>Agency</a:t>
            </a:r>
            <a:br>
              <a:rPr lang="en-US" altLang="ja-JP" i="1" dirty="0" smtClean="0">
                <a:solidFill>
                  <a:prstClr val="black"/>
                </a:solidFill>
              </a:rPr>
            </a:br>
            <a:endParaRPr lang="en-US" altLang="ja-JP" i="1" dirty="0">
              <a:latin typeface="+mn-lt"/>
            </a:endParaRPr>
          </a:p>
        </p:txBody>
      </p:sp>
      <p:sp>
        <p:nvSpPr>
          <p:cNvPr id="11" name="テキスト プレースホルダー 10"/>
          <p:cNvSpPr>
            <a:spLocks noGrp="1"/>
          </p:cNvSpPr>
          <p:nvPr>
            <p:ph type="body" idx="10"/>
          </p:nvPr>
        </p:nvSpPr>
        <p:spPr>
          <a:xfrm>
            <a:off x="1262822" y="224644"/>
            <a:ext cx="6641622" cy="923330"/>
          </a:xfrm>
        </p:spPr>
        <p:txBody>
          <a:bodyPr/>
          <a:lstStyle/>
          <a:p>
            <a:r>
              <a:rPr lang="en-US" altLang="ja-JP" dirty="0" smtClean="0"/>
              <a:t>9</a:t>
            </a:r>
            <a:r>
              <a:rPr lang="en-US" altLang="ja-JP" baseline="30000" dirty="0" smtClean="0"/>
              <a:t>th</a:t>
            </a:r>
            <a:r>
              <a:rPr lang="en-US" altLang="ja-JP" dirty="0" smtClean="0"/>
              <a:t> International Planetary Probe Workshop</a:t>
            </a:r>
          </a:p>
          <a:p>
            <a:r>
              <a:rPr lang="en-US" altLang="ja-JP" dirty="0" smtClean="0"/>
              <a:t>Toulouse, France</a:t>
            </a:r>
          </a:p>
          <a:p>
            <a:r>
              <a:rPr lang="pl-PL" altLang="ja-JP" dirty="0" smtClean="0"/>
              <a:t>June </a:t>
            </a:r>
            <a:r>
              <a:rPr lang="pl-PL" altLang="ja-JP" dirty="0"/>
              <a:t>2012 </a:t>
            </a:r>
            <a:endParaRPr lang="ja-JP" altLang="en-US" dirty="0"/>
          </a:p>
        </p:txBody>
      </p:sp>
      <p:sp>
        <p:nvSpPr>
          <p:cNvPr id="5" name="テキスト プレースホルダー 4"/>
          <p:cNvSpPr>
            <a:spLocks noGrp="1"/>
          </p:cNvSpPr>
          <p:nvPr>
            <p:ph type="body" idx="11"/>
          </p:nvPr>
        </p:nvSpPr>
        <p:spPr>
          <a:xfrm>
            <a:off x="2551906" y="1592796"/>
            <a:ext cx="4040188" cy="400110"/>
          </a:xfrm>
        </p:spPr>
        <p:txBody>
          <a:bodyPr/>
          <a:lstStyle/>
          <a:p>
            <a:r>
              <a:rPr lang="en-US" altLang="ja-JP" dirty="0" smtClean="0"/>
              <a:t> </a:t>
            </a:r>
            <a:endParaRPr lang="ja-JP" altLang="en-US" dirty="0"/>
          </a:p>
        </p:txBody>
      </p:sp>
    </p:spTree>
    <p:extLst>
      <p:ext uri="{BB962C8B-B14F-4D97-AF65-F5344CB8AC3E}">
        <p14:creationId xmlns:p14="http://schemas.microsoft.com/office/powerpoint/2010/main" val="686123508"/>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461665"/>
          </a:xfrm>
        </p:spPr>
        <p:txBody>
          <a:bodyPr/>
          <a:lstStyle/>
          <a:p>
            <a:r>
              <a:rPr lang="en-US" altLang="ja-JP" dirty="0" smtClean="0"/>
              <a:t>System configuration</a:t>
            </a:r>
            <a:endParaRPr kumimoji="1" lang="ja-JP" altLang="en-US" dirty="0"/>
          </a:p>
        </p:txBody>
      </p:sp>
      <p:sp>
        <p:nvSpPr>
          <p:cNvPr id="3" name="タイトル 2"/>
          <p:cNvSpPr>
            <a:spLocks noGrp="1"/>
          </p:cNvSpPr>
          <p:nvPr>
            <p:ph type="title"/>
          </p:nvPr>
        </p:nvSpPr>
        <p:spPr/>
        <p:txBody>
          <a:bodyPr/>
          <a:lstStyle/>
          <a:p>
            <a:r>
              <a:rPr lang="en-US" altLang="ja-JP" dirty="0" smtClean="0"/>
              <a:t>SELENE-2  (3/4)</a:t>
            </a:r>
            <a:endParaRPr kumimoji="1" lang="ja-JP" altLang="en-US"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078" y="3705651"/>
            <a:ext cx="4928253" cy="304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49388"/>
            <a:ext cx="2784000"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0000" y="1449117"/>
            <a:ext cx="2784000"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035" y="1449388"/>
            <a:ext cx="2785296"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564" y="3705651"/>
            <a:ext cx="2912549" cy="304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1556499" y="6353728"/>
            <a:ext cx="681844" cy="161583"/>
          </a:xfrm>
          <a:prstGeom prst="rect">
            <a:avLst/>
          </a:prstGeom>
          <a:solidFill>
            <a:schemeClr val="bg1"/>
          </a:solidFill>
        </p:spPr>
        <p:txBody>
          <a:bodyPr wrap="none" lIns="36000" tIns="0" rIns="36000" bIns="0">
            <a:spAutoFit/>
          </a:bodyPr>
          <a:lstStyle/>
          <a:p>
            <a:r>
              <a:rPr lang="en-US" altLang="ja-JP" sz="1050" dirty="0" smtClean="0"/>
              <a:t>2017 (TBD)</a:t>
            </a:r>
            <a:endParaRPr lang="ja-JP" altLang="en-US" sz="1050" dirty="0"/>
          </a:p>
        </p:txBody>
      </p:sp>
      <p:sp>
        <p:nvSpPr>
          <p:cNvPr id="16" name="テキスト ボックス 15"/>
          <p:cNvSpPr txBox="1"/>
          <p:nvPr/>
        </p:nvSpPr>
        <p:spPr>
          <a:xfrm>
            <a:off x="7109370" y="821762"/>
            <a:ext cx="1729961" cy="584775"/>
          </a:xfrm>
          <a:prstGeom prst="rect">
            <a:avLst/>
          </a:prstGeom>
          <a:solidFill>
            <a:schemeClr val="bg1"/>
          </a:solidFill>
          <a:ln>
            <a:solidFill>
              <a:schemeClr val="tx1"/>
            </a:solidFill>
          </a:ln>
        </p:spPr>
        <p:txBody>
          <a:bodyPr wrap="none" rtlCol="0">
            <a:spAutoFit/>
          </a:bodyPr>
          <a:lstStyle/>
          <a:p>
            <a:r>
              <a:rPr kumimoji="1" lang="en-US" altLang="ja-JP" sz="800" dirty="0" smtClean="0"/>
              <a:t>Taken f</a:t>
            </a:r>
            <a:r>
              <a:rPr lang="en-US" altLang="ja-JP" sz="800" dirty="0" smtClean="0"/>
              <a:t>rom </a:t>
            </a:r>
          </a:p>
          <a:p>
            <a:r>
              <a:rPr lang="en-US" altLang="ja-JP" sz="800" dirty="0"/>
              <a:t>“JAPANESE MOON LANDER SELENE-2</a:t>
            </a:r>
          </a:p>
          <a:p>
            <a:r>
              <a:rPr lang="en-US" altLang="ja-JP" sz="800" dirty="0"/>
              <a:t>AS A ROBOTIC PRECURSOR </a:t>
            </a:r>
            <a:r>
              <a:rPr lang="en-US" altLang="ja-JP" sz="800" dirty="0" smtClean="0"/>
              <a:t>MISSION”</a:t>
            </a:r>
            <a:endParaRPr lang="en-US" altLang="ja-JP" sz="800" dirty="0"/>
          </a:p>
          <a:p>
            <a:r>
              <a:rPr lang="en-US" altLang="ja-JP" sz="800" dirty="0"/>
              <a:t>GLEX-2012.03.1.7x12702</a:t>
            </a:r>
            <a:endParaRPr kumimoji="1" lang="ja-JP" altLang="en-US" sz="800" dirty="0"/>
          </a:p>
        </p:txBody>
      </p:sp>
    </p:spTree>
    <p:extLst>
      <p:ext uri="{BB962C8B-B14F-4D97-AF65-F5344CB8AC3E}">
        <p14:creationId xmlns:p14="http://schemas.microsoft.com/office/powerpoint/2010/main" val="423412210"/>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807913"/>
          </a:xfrm>
        </p:spPr>
        <p:txBody>
          <a:bodyPr/>
          <a:lstStyle/>
          <a:p>
            <a:r>
              <a:rPr kumimoji="1" lang="en-US" altLang="ja-JP" dirty="0" smtClean="0"/>
              <a:t>Current status</a:t>
            </a:r>
          </a:p>
          <a:p>
            <a:pPr lvl="1"/>
            <a:r>
              <a:rPr lang="en-US" altLang="ja-JP" sz="2000" dirty="0" smtClean="0"/>
              <a:t>Proposed schedule</a:t>
            </a:r>
            <a:endParaRPr kumimoji="1" lang="ja-JP" altLang="en-US" sz="2000" dirty="0"/>
          </a:p>
        </p:txBody>
      </p:sp>
      <p:sp>
        <p:nvSpPr>
          <p:cNvPr id="3" name="タイトル 2"/>
          <p:cNvSpPr>
            <a:spLocks noGrp="1"/>
          </p:cNvSpPr>
          <p:nvPr>
            <p:ph type="title"/>
          </p:nvPr>
        </p:nvSpPr>
        <p:spPr/>
        <p:txBody>
          <a:bodyPr/>
          <a:lstStyle/>
          <a:p>
            <a:r>
              <a:rPr kumimoji="1" lang="en-US" altLang="ja-JP" dirty="0" smtClean="0"/>
              <a:t>SELENE-2  (4/4)</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648921469"/>
              </p:ext>
            </p:extLst>
          </p:nvPr>
        </p:nvGraphicFramePr>
        <p:xfrm>
          <a:off x="647564" y="1857216"/>
          <a:ext cx="3564396" cy="3876040"/>
        </p:xfrm>
        <a:graphic>
          <a:graphicData uri="http://schemas.openxmlformats.org/drawingml/2006/table">
            <a:tbl>
              <a:tblPr firstRow="1" bandRow="1">
                <a:tableStyleId>{F2DE63D5-997A-4646-A377-4702673A728D}</a:tableStyleId>
              </a:tblPr>
              <a:tblGrid>
                <a:gridCol w="1202055"/>
                <a:gridCol w="2362341"/>
              </a:tblGrid>
              <a:tr h="370840">
                <a:tc>
                  <a:txBody>
                    <a:bodyPr/>
                    <a:lstStyle/>
                    <a:p>
                      <a:r>
                        <a:rPr kumimoji="1" lang="en-US" altLang="ja-JP" dirty="0" smtClean="0"/>
                        <a:t>Date</a:t>
                      </a:r>
                      <a:endParaRPr kumimoji="1" lang="ja-JP" altLang="en-US" dirty="0"/>
                    </a:p>
                  </a:txBody>
                  <a:tcP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Events</a:t>
                      </a:r>
                      <a:endParaRPr kumimoji="1" lang="ja-JP" altLang="en-US" dirty="0"/>
                    </a:p>
                  </a:txBody>
                  <a:tcP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Jun.</a:t>
                      </a:r>
                      <a:r>
                        <a:rPr kumimoji="1" lang="en-US" altLang="ja-JP" baseline="0" dirty="0" smtClean="0"/>
                        <a:t> </a:t>
                      </a:r>
                      <a:r>
                        <a:rPr kumimoji="1" lang="en-US" altLang="ja-JP" dirty="0" smtClean="0"/>
                        <a:t>2007</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MDR completed</a:t>
                      </a:r>
                    </a:p>
                    <a:p>
                      <a:r>
                        <a:rPr kumimoji="1" lang="en-US" altLang="ja-JP" dirty="0" smtClean="0"/>
                        <a:t>Phase-A started</a:t>
                      </a:r>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Sep. 2010</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ΔMDR completed</a:t>
                      </a:r>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02970">
                <a:tc>
                  <a:txBody>
                    <a:bodyPr/>
                    <a:lstStyle/>
                    <a:p>
                      <a:r>
                        <a:rPr kumimoji="1" lang="en-US" altLang="ja-JP" dirty="0" smtClean="0"/>
                        <a:t>Present</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solidFill>
                      <a:schemeClr val="accent3">
                        <a:lumMod val="40000"/>
                        <a:lumOff val="60000"/>
                      </a:schemeClr>
                    </a:solidFill>
                  </a:tcPr>
                </a:tc>
                <a:tc>
                  <a:txBody>
                    <a:bodyPr/>
                    <a:lstStyle/>
                    <a:p>
                      <a:r>
                        <a:rPr kumimoji="1" lang="en-US" altLang="ja-JP" dirty="0" smtClean="0"/>
                        <a:t>Frontloading studies are </a:t>
                      </a:r>
                      <a:r>
                        <a:rPr kumimoji="1" lang="en-US" altLang="ja-JP" baseline="0" dirty="0" smtClean="0"/>
                        <a:t>going on</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solidFill>
                      <a:schemeClr val="accent3">
                        <a:lumMod val="40000"/>
                        <a:lumOff val="60000"/>
                      </a:schemeClr>
                    </a:solidFill>
                  </a:tcPr>
                </a:tc>
              </a:tr>
              <a:tr h="370840">
                <a:tc>
                  <a:txBody>
                    <a:bodyPr/>
                    <a:lstStyle/>
                    <a:p>
                      <a:r>
                        <a:rPr kumimoji="1" lang="en-US" altLang="ja-JP" dirty="0" smtClean="0"/>
                        <a:t>Aug. 2012</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baseline="0" dirty="0" smtClean="0"/>
                        <a:t>SSR</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Oct.</a:t>
                      </a:r>
                      <a:r>
                        <a:rPr kumimoji="1" lang="en-US" altLang="ja-JP" baseline="0" dirty="0" smtClean="0"/>
                        <a:t> 2012</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RFP</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May</a:t>
                      </a:r>
                      <a:r>
                        <a:rPr kumimoji="1" lang="en-US" altLang="ja-JP" baseline="0" dirty="0" smtClean="0"/>
                        <a:t> 2013</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SDR</a:t>
                      </a:r>
                      <a:endParaRPr kumimoji="1" lang="en-US" altLang="ja-JP" baseline="0" dirty="0" smtClean="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Apr. 2013</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Phase-B</a:t>
                      </a:r>
                      <a:r>
                        <a:rPr kumimoji="1" lang="en-US" altLang="ja-JP" baseline="0" dirty="0" smtClean="0"/>
                        <a:t> starts</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2017</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Launch</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bl>
          </a:graphicData>
        </a:graphic>
      </p:graphicFrame>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642" y="4918261"/>
            <a:ext cx="2016000" cy="15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96179"/>
            <a:ext cx="2016000" cy="150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941336"/>
            <a:ext cx="2016000" cy="15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76642" y="2396179"/>
            <a:ext cx="2016000" cy="136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758727" y="4087264"/>
            <a:ext cx="2016000" cy="830997"/>
          </a:xfrm>
          <a:prstGeom prst="rect">
            <a:avLst/>
          </a:prstGeom>
        </p:spPr>
        <p:txBody>
          <a:bodyPr wrap="square">
            <a:spAutoFit/>
          </a:bodyPr>
          <a:lstStyle/>
          <a:p>
            <a:pPr algn="just"/>
            <a:r>
              <a:rPr lang="en-US" altLang="ja-JP" sz="1600" dirty="0"/>
              <a:t>Field test of a BBM landing radar over </a:t>
            </a:r>
            <a:r>
              <a:rPr lang="en-US" altLang="ja-JP" sz="1600" dirty="0" smtClean="0"/>
              <a:t>Mt. </a:t>
            </a:r>
            <a:r>
              <a:rPr lang="en-US" altLang="ja-JP" sz="1600" dirty="0" err="1" smtClean="0"/>
              <a:t>Aso</a:t>
            </a:r>
            <a:r>
              <a:rPr lang="en-US" altLang="ja-JP" sz="1600" dirty="0" smtClean="0"/>
              <a:t>, </a:t>
            </a:r>
            <a:r>
              <a:rPr lang="en-US" altLang="ja-JP" sz="1600" dirty="0"/>
              <a:t>Japan</a:t>
            </a:r>
            <a:endParaRPr lang="ja-JP" altLang="en-US" sz="1600" dirty="0"/>
          </a:p>
        </p:txBody>
      </p:sp>
      <p:sp>
        <p:nvSpPr>
          <p:cNvPr id="9" name="正方形/長方形 8"/>
          <p:cNvSpPr/>
          <p:nvPr/>
        </p:nvSpPr>
        <p:spPr>
          <a:xfrm>
            <a:off x="4572000" y="1811404"/>
            <a:ext cx="2016000" cy="584775"/>
          </a:xfrm>
          <a:prstGeom prst="rect">
            <a:avLst/>
          </a:prstGeom>
        </p:spPr>
        <p:txBody>
          <a:bodyPr wrap="square">
            <a:spAutoFit/>
          </a:bodyPr>
          <a:lstStyle/>
          <a:p>
            <a:pPr algn="just"/>
            <a:r>
              <a:rPr lang="en-US" altLang="ja-JP" sz="1600" dirty="0"/>
              <a:t>Drop test of landing legs</a:t>
            </a:r>
            <a:endParaRPr lang="ja-JP" altLang="en-US" sz="1600" dirty="0"/>
          </a:p>
        </p:txBody>
      </p:sp>
      <p:sp>
        <p:nvSpPr>
          <p:cNvPr id="10" name="正方形/長方形 9"/>
          <p:cNvSpPr/>
          <p:nvPr/>
        </p:nvSpPr>
        <p:spPr>
          <a:xfrm>
            <a:off x="6773027" y="1811404"/>
            <a:ext cx="2025002" cy="584775"/>
          </a:xfrm>
          <a:prstGeom prst="rect">
            <a:avLst/>
          </a:prstGeom>
        </p:spPr>
        <p:txBody>
          <a:bodyPr wrap="square">
            <a:spAutoFit/>
          </a:bodyPr>
          <a:lstStyle/>
          <a:p>
            <a:r>
              <a:rPr lang="en-US" altLang="ja-JP" sz="1600" dirty="0"/>
              <a:t>A prototype of </a:t>
            </a:r>
            <a:r>
              <a:rPr lang="en-US" altLang="ja-JP" sz="1600" dirty="0" smtClean="0"/>
              <a:t>nigh</a:t>
            </a:r>
          </a:p>
          <a:p>
            <a:r>
              <a:rPr lang="en-US" altLang="ja-JP" sz="1600" dirty="0" smtClean="0"/>
              <a:t>survival </a:t>
            </a:r>
            <a:r>
              <a:rPr lang="en-US" altLang="ja-JP" sz="1600" dirty="0"/>
              <a:t>unit</a:t>
            </a:r>
            <a:endParaRPr lang="ja-JP" altLang="en-US" sz="1600" dirty="0"/>
          </a:p>
        </p:txBody>
      </p:sp>
      <p:sp>
        <p:nvSpPr>
          <p:cNvPr id="12" name="正方形/長方形 11"/>
          <p:cNvSpPr/>
          <p:nvPr/>
        </p:nvSpPr>
        <p:spPr>
          <a:xfrm>
            <a:off x="4572000" y="4110339"/>
            <a:ext cx="2016000" cy="830997"/>
          </a:xfrm>
          <a:prstGeom prst="rect">
            <a:avLst/>
          </a:prstGeom>
        </p:spPr>
        <p:txBody>
          <a:bodyPr wrap="square">
            <a:spAutoFit/>
          </a:bodyPr>
          <a:lstStyle/>
          <a:p>
            <a:r>
              <a:rPr lang="en-US" altLang="ja-JP" sz="1600" dirty="0"/>
              <a:t>Field test of a rover in </a:t>
            </a:r>
            <a:r>
              <a:rPr lang="en-US" altLang="ja-JP" sz="1600" dirty="0" err="1"/>
              <a:t>Nakatajima</a:t>
            </a:r>
            <a:r>
              <a:rPr lang="en-US" altLang="ja-JP" sz="1600" dirty="0"/>
              <a:t> Beach, Japan</a:t>
            </a:r>
            <a:endParaRPr lang="ja-JP" altLang="en-US" sz="1600" dirty="0"/>
          </a:p>
        </p:txBody>
      </p:sp>
      <p:sp>
        <p:nvSpPr>
          <p:cNvPr id="14" name="コンテンツ プレースホルダー 1"/>
          <p:cNvSpPr txBox="1">
            <a:spLocks/>
          </p:cNvSpPr>
          <p:nvPr/>
        </p:nvSpPr>
        <p:spPr>
          <a:xfrm>
            <a:off x="4572000" y="944724"/>
            <a:ext cx="4024064" cy="807913"/>
          </a:xfrm>
          <a:prstGeom prst="rect">
            <a:avLst/>
          </a:prstGeom>
        </p:spPr>
        <p:txBody>
          <a:bodyPr wrap="square">
            <a:spAutoFit/>
          </a:bodyPr>
          <a:lstStyle>
            <a:lvl1pPr marL="269875" indent="-269875" algn="l" defTabSz="914400" rtl="0" eaLnBrk="1" latinLnBrk="0" hangingPunct="1">
              <a:spcBef>
                <a:spcPts val="600"/>
              </a:spcBef>
              <a:spcAft>
                <a:spcPts val="300"/>
              </a:spcAft>
              <a:buFont typeface="Wingdings" pitchFamily="2" charset="2"/>
              <a:buChar char="n"/>
              <a:defRPr kumimoji="1" sz="2400" kern="1200">
                <a:solidFill>
                  <a:srgbClr val="000099"/>
                </a:solidFill>
                <a:latin typeface="+mn-lt"/>
                <a:ea typeface="+mn-ea"/>
                <a:cs typeface="+mn-cs"/>
              </a:defRPr>
            </a:lvl1pPr>
            <a:lvl2pPr marL="541338" indent="-271463" algn="l" defTabSz="914400" rtl="0" eaLnBrk="1" latinLnBrk="0" hangingPunct="1">
              <a:spcBef>
                <a:spcPts val="0"/>
              </a:spcBef>
              <a:buSzPct val="100000"/>
              <a:buFont typeface="Wingdings" pitchFamily="2" charset="2"/>
              <a:buChar char="l"/>
              <a:defRPr kumimoji="1" sz="1800" kern="1200" baseline="0">
                <a:solidFill>
                  <a:schemeClr val="tx1"/>
                </a:solidFill>
                <a:latin typeface="+mn-lt"/>
                <a:ea typeface="+mn-ea"/>
                <a:cs typeface="+mn-cs"/>
              </a:defRPr>
            </a:lvl2pPr>
            <a:lvl3pPr marL="717550" indent="-179388" algn="l" defTabSz="914400" rtl="0" eaLnBrk="1" latinLnBrk="0" hangingPunct="1">
              <a:spcBef>
                <a:spcPts val="300"/>
              </a:spcBef>
              <a:buFont typeface="Wingdings" pitchFamily="2" charset="2"/>
              <a:buChar char="p"/>
              <a:defRPr kumimoji="1" sz="1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en-US" altLang="ja-JP" dirty="0" smtClean="0"/>
          </a:p>
          <a:p>
            <a:pPr lvl="1"/>
            <a:r>
              <a:rPr lang="en-US" altLang="ja-JP" sz="2000" dirty="0" smtClean="0"/>
              <a:t>Frontloading studies</a:t>
            </a:r>
            <a:endParaRPr lang="ja-JP" altLang="en-US" sz="2000" dirty="0"/>
          </a:p>
        </p:txBody>
      </p:sp>
      <p:sp>
        <p:nvSpPr>
          <p:cNvPr id="15" name="テキスト ボックス 14"/>
          <p:cNvSpPr txBox="1"/>
          <p:nvPr/>
        </p:nvSpPr>
        <p:spPr>
          <a:xfrm>
            <a:off x="71500" y="6201308"/>
            <a:ext cx="1729961" cy="584775"/>
          </a:xfrm>
          <a:prstGeom prst="rect">
            <a:avLst/>
          </a:prstGeom>
          <a:solidFill>
            <a:schemeClr val="bg1"/>
          </a:solidFill>
          <a:ln>
            <a:solidFill>
              <a:schemeClr val="tx1"/>
            </a:solidFill>
          </a:ln>
        </p:spPr>
        <p:txBody>
          <a:bodyPr wrap="none" rtlCol="0">
            <a:spAutoFit/>
          </a:bodyPr>
          <a:lstStyle/>
          <a:p>
            <a:r>
              <a:rPr kumimoji="1" lang="en-US" altLang="ja-JP" sz="800" dirty="0" smtClean="0"/>
              <a:t>Reproduced f</a:t>
            </a:r>
            <a:r>
              <a:rPr lang="en-US" altLang="ja-JP" sz="800" dirty="0" smtClean="0"/>
              <a:t>rom </a:t>
            </a:r>
          </a:p>
          <a:p>
            <a:r>
              <a:rPr lang="en-US" altLang="ja-JP" sz="800" dirty="0"/>
              <a:t>“JAPANESE MOON LANDER SELENE-2</a:t>
            </a:r>
          </a:p>
          <a:p>
            <a:r>
              <a:rPr lang="en-US" altLang="ja-JP" sz="800" dirty="0"/>
              <a:t>AS A ROBOTIC PRECURSOR </a:t>
            </a:r>
            <a:r>
              <a:rPr lang="en-US" altLang="ja-JP" sz="800" dirty="0" smtClean="0"/>
              <a:t>MISSION”</a:t>
            </a:r>
            <a:endParaRPr lang="en-US" altLang="ja-JP" sz="800" dirty="0"/>
          </a:p>
          <a:p>
            <a:r>
              <a:rPr lang="en-US" altLang="ja-JP" sz="800" dirty="0"/>
              <a:t>GLEX-2012.03.1.7x12702</a:t>
            </a:r>
            <a:endParaRPr kumimoji="1" lang="ja-JP" altLang="en-US" sz="800" dirty="0"/>
          </a:p>
        </p:txBody>
      </p:sp>
    </p:spTree>
    <p:extLst>
      <p:ext uri="{BB962C8B-B14F-4D97-AF65-F5344CB8AC3E}">
        <p14:creationId xmlns:p14="http://schemas.microsoft.com/office/powerpoint/2010/main" val="531000366"/>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5170646"/>
          </a:xfrm>
        </p:spPr>
        <p:txBody>
          <a:bodyPr/>
          <a:lstStyle/>
          <a:p>
            <a:r>
              <a:rPr kumimoji="1" lang="en-US" altLang="ja-JP" dirty="0" smtClean="0"/>
              <a:t>MELOS = M</a:t>
            </a:r>
            <a:r>
              <a:rPr lang="en-US" altLang="ja-JP" dirty="0" smtClean="0"/>
              <a:t>ars Exploration </a:t>
            </a:r>
            <a:r>
              <a:rPr lang="en-US" altLang="ja-JP" dirty="0"/>
              <a:t>with </a:t>
            </a:r>
            <a:r>
              <a:rPr lang="en-US" altLang="ja-JP" dirty="0" smtClean="0"/>
              <a:t>Lander-Orbiter Synergy</a:t>
            </a:r>
          </a:p>
          <a:p>
            <a:r>
              <a:rPr lang="en-US" altLang="ja-JP" dirty="0" smtClean="0"/>
              <a:t>Purpose</a:t>
            </a:r>
            <a:endParaRPr lang="en-US" altLang="ja-JP" dirty="0"/>
          </a:p>
          <a:p>
            <a:pPr marL="727075" lvl="1" indent="-457200">
              <a:buFont typeface="+mj-lt"/>
              <a:buAutoNum type="arabicPeriod"/>
            </a:pPr>
            <a:r>
              <a:rPr lang="en-US" altLang="ja-JP" sz="2400" b="1" dirty="0"/>
              <a:t>Science</a:t>
            </a:r>
          </a:p>
          <a:p>
            <a:pPr marL="723900" lvl="1" indent="0">
              <a:buNone/>
            </a:pPr>
            <a:r>
              <a:rPr lang="en-US" altLang="ja-JP" sz="2000" dirty="0"/>
              <a:t>To answer </a:t>
            </a:r>
            <a:r>
              <a:rPr lang="en-US" altLang="ja-JP" sz="2000" dirty="0" smtClean="0"/>
              <a:t>“How is the climate of Mars determined?” “Why is the present climate of Mars as it is?” “Life on Mars?”</a:t>
            </a:r>
            <a:endParaRPr lang="en-US" altLang="ja-JP" sz="2000" dirty="0"/>
          </a:p>
          <a:p>
            <a:pPr marL="987425" lvl="2" indent="-266700"/>
            <a:r>
              <a:rPr lang="en-US" altLang="ja-JP" sz="2000" dirty="0" smtClean="0"/>
              <a:t>The mechanism of global material recycling in the presence of dusts, water, and trace gases</a:t>
            </a:r>
            <a:endParaRPr lang="en-US" altLang="ja-JP" sz="2000" dirty="0"/>
          </a:p>
          <a:p>
            <a:pPr marL="987425" lvl="2" indent="-266700">
              <a:spcAft>
                <a:spcPts val="600"/>
              </a:spcAft>
            </a:pPr>
            <a:r>
              <a:rPr lang="en-US" altLang="ja-JP" sz="2000" dirty="0" smtClean="0"/>
              <a:t>The sign of life</a:t>
            </a:r>
          </a:p>
          <a:p>
            <a:pPr marL="727075" lvl="1" indent="-457200">
              <a:buFont typeface="+mj-lt"/>
              <a:buAutoNum type="arabicPeriod" startAt="2"/>
            </a:pPr>
            <a:r>
              <a:rPr lang="en-US" altLang="ja-JP" sz="2400" b="1" dirty="0" smtClean="0"/>
              <a:t>Engineering</a:t>
            </a:r>
          </a:p>
          <a:p>
            <a:pPr marL="723900" lvl="1" indent="0">
              <a:buNone/>
            </a:pPr>
            <a:r>
              <a:rPr lang="en-US" altLang="ja-JP" sz="2000" dirty="0" smtClean="0"/>
              <a:t>To demonstrate technologies </a:t>
            </a:r>
            <a:r>
              <a:rPr lang="en-US" altLang="ja-JP" sz="2000" dirty="0"/>
              <a:t>required for future planetary explorations</a:t>
            </a:r>
          </a:p>
          <a:p>
            <a:pPr marL="987425" lvl="2" indent="-266700"/>
            <a:r>
              <a:rPr lang="en-US" altLang="ja-JP" sz="2000" dirty="0" smtClean="0"/>
              <a:t>The EDL technology for guided entry and reliable landing</a:t>
            </a:r>
            <a:endParaRPr lang="en-US" altLang="ja-JP" sz="2000" dirty="0"/>
          </a:p>
          <a:p>
            <a:pPr marL="987425" lvl="2" indent="-266700">
              <a:spcAft>
                <a:spcPts val="600"/>
              </a:spcAft>
            </a:pPr>
            <a:r>
              <a:rPr lang="en-US" altLang="ja-JP" sz="2000" dirty="0" smtClean="0"/>
              <a:t>The surface exploration technology with considerable mobility  </a:t>
            </a:r>
            <a:endParaRPr lang="en-US" altLang="ja-JP" sz="2000" dirty="0"/>
          </a:p>
          <a:p>
            <a:pPr marL="727075" lvl="1" indent="-457200">
              <a:buFont typeface="+mj-lt"/>
              <a:buAutoNum type="arabicPeriod" startAt="3"/>
            </a:pPr>
            <a:r>
              <a:rPr lang="en-US" altLang="ja-JP" sz="2400" b="1" dirty="0"/>
              <a:t>Exploration</a:t>
            </a:r>
          </a:p>
          <a:p>
            <a:pPr marL="723900" lvl="1" indent="0">
              <a:buNone/>
            </a:pPr>
            <a:r>
              <a:rPr lang="en-US" altLang="ja-JP" sz="2000" dirty="0"/>
              <a:t>To extend the area that </a:t>
            </a:r>
            <a:r>
              <a:rPr lang="en-US" altLang="ja-JP" sz="2000" dirty="0" smtClean="0"/>
              <a:t>Nipponese can reach (political purpose)</a:t>
            </a:r>
            <a:endParaRPr lang="en-US" altLang="ja-JP" sz="2000" dirty="0"/>
          </a:p>
        </p:txBody>
      </p:sp>
      <p:sp>
        <p:nvSpPr>
          <p:cNvPr id="3" name="タイトル 2"/>
          <p:cNvSpPr>
            <a:spLocks noGrp="1"/>
          </p:cNvSpPr>
          <p:nvPr>
            <p:ph type="title"/>
          </p:nvPr>
        </p:nvSpPr>
        <p:spPr/>
        <p:txBody>
          <a:bodyPr/>
          <a:lstStyle/>
          <a:p>
            <a:r>
              <a:rPr lang="en-US" altLang="ja-JP" dirty="0" smtClean="0"/>
              <a:t>MELOS  (1/4) </a:t>
            </a:r>
            <a:endParaRPr kumimoji="1" lang="ja-JP" altLang="en-US" dirty="0"/>
          </a:p>
        </p:txBody>
      </p:sp>
    </p:spTree>
    <p:extLst>
      <p:ext uri="{BB962C8B-B14F-4D97-AF65-F5344CB8AC3E}">
        <p14:creationId xmlns:p14="http://schemas.microsoft.com/office/powerpoint/2010/main" val="3252998938"/>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5" t="5075" r="4779" b="-354"/>
          <a:stretch/>
        </p:blipFill>
        <p:spPr bwMode="auto">
          <a:xfrm>
            <a:off x="396254" y="4905364"/>
            <a:ext cx="2460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2" t="4802" r="4662" b="-82"/>
          <a:stretch/>
        </p:blipFill>
        <p:spPr bwMode="auto">
          <a:xfrm>
            <a:off x="395809" y="3285792"/>
            <a:ext cx="246000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コンテンツ プレースホルダー 1"/>
          <p:cNvSpPr>
            <a:spLocks noGrp="1"/>
          </p:cNvSpPr>
          <p:nvPr>
            <p:ph idx="1"/>
          </p:nvPr>
        </p:nvSpPr>
        <p:spPr>
          <a:xfrm>
            <a:off x="251520" y="944724"/>
            <a:ext cx="8640960" cy="461665"/>
          </a:xfrm>
        </p:spPr>
        <p:txBody>
          <a:bodyPr/>
          <a:lstStyle/>
          <a:p>
            <a:r>
              <a:rPr lang="en-US" altLang="ja-JP" dirty="0" smtClean="0"/>
              <a:t>Fundamental mission scenario</a:t>
            </a:r>
            <a:endParaRPr kumimoji="1" lang="ja-JP" altLang="en-US" dirty="0"/>
          </a:p>
        </p:txBody>
      </p:sp>
      <p:sp>
        <p:nvSpPr>
          <p:cNvPr id="3" name="タイトル 2"/>
          <p:cNvSpPr>
            <a:spLocks noGrp="1"/>
          </p:cNvSpPr>
          <p:nvPr>
            <p:ph type="title"/>
          </p:nvPr>
        </p:nvSpPr>
        <p:spPr/>
        <p:txBody>
          <a:bodyPr/>
          <a:lstStyle/>
          <a:p>
            <a:r>
              <a:rPr lang="en-US" altLang="ja-JP" dirty="0" smtClean="0"/>
              <a:t>MELOS  (2/4) </a:t>
            </a:r>
            <a:endParaRPr kumimoji="1" lang="ja-JP" altLang="en-US" dirty="0"/>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1444904"/>
            <a:ext cx="5915123" cy="5279568"/>
          </a:xfrm>
          <a:prstGeom prst="rect">
            <a:avLst/>
          </a:prstGeom>
        </p:spPr>
      </p:pic>
      <p:pic>
        <p:nvPicPr>
          <p:cNvPr id="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05" t="4802" r="5230" b="-82"/>
          <a:stretch/>
        </p:blipFill>
        <p:spPr bwMode="auto">
          <a:xfrm>
            <a:off x="395535" y="1665004"/>
            <a:ext cx="2460273"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047394"/>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1608133"/>
          </a:xfrm>
        </p:spPr>
        <p:txBody>
          <a:bodyPr/>
          <a:lstStyle/>
          <a:p>
            <a:r>
              <a:rPr kumimoji="1" lang="en-US" altLang="ja-JP" dirty="0" smtClean="0"/>
              <a:t>Conceptual design </a:t>
            </a:r>
            <a:r>
              <a:rPr lang="en-US" altLang="ja-JP" dirty="0" smtClean="0"/>
              <a:t>for</a:t>
            </a:r>
            <a:r>
              <a:rPr kumimoji="1" lang="en-US" altLang="ja-JP" dirty="0" smtClean="0"/>
              <a:t> minimum-size EDL demonstrator</a:t>
            </a:r>
            <a:endParaRPr kumimoji="1" lang="en-US" altLang="ja-JP" dirty="0" smtClean="0"/>
          </a:p>
          <a:p>
            <a:pPr lvl="1"/>
            <a:r>
              <a:rPr lang="en-US" altLang="ja-JP" dirty="0" smtClean="0"/>
              <a:t>Launch in 2018, </a:t>
            </a:r>
            <a:r>
              <a:rPr kumimoji="1" lang="en-US" altLang="ja-JP" dirty="0" smtClean="0"/>
              <a:t>V</a:t>
            </a:r>
            <a:r>
              <a:rPr kumimoji="1" lang="en-US" altLang="ja-JP" baseline="-25000" dirty="0" smtClean="0"/>
              <a:t>inf</a:t>
            </a:r>
            <a:r>
              <a:rPr kumimoji="1" lang="en-US" altLang="ja-JP" dirty="0" smtClean="0"/>
              <a:t> = 2.962 km/s</a:t>
            </a:r>
          </a:p>
          <a:p>
            <a:pPr lvl="1"/>
            <a:r>
              <a:rPr lang="en-US" altLang="ja-JP" dirty="0"/>
              <a:t>L</a:t>
            </a:r>
            <a:r>
              <a:rPr lang="en-US" altLang="ja-JP" dirty="0" smtClean="0"/>
              <a:t>anding point = </a:t>
            </a:r>
            <a:r>
              <a:rPr lang="en-US" altLang="ja-JP" dirty="0"/>
              <a:t>+2.0 MOLA </a:t>
            </a:r>
            <a:r>
              <a:rPr lang="en-US" altLang="ja-JP" dirty="0" smtClean="0"/>
              <a:t>altitude km / south hemisphere</a:t>
            </a:r>
          </a:p>
          <a:p>
            <a:pPr lvl="1"/>
            <a:r>
              <a:rPr kumimoji="1" lang="en-US" altLang="ja-JP" dirty="0" smtClean="0"/>
              <a:t>Landing subsystem = 45-kg rover only</a:t>
            </a:r>
          </a:p>
          <a:p>
            <a:pPr lvl="1"/>
            <a:r>
              <a:rPr kumimoji="1" lang="en-US" altLang="ja-JP" dirty="0" smtClean="0"/>
              <a:t>Mission payload = Life search &amp; weather monitoring </a:t>
            </a:r>
            <a:r>
              <a:rPr kumimoji="1" lang="en-US" altLang="ja-JP" dirty="0" smtClean="0"/>
              <a:t>package </a:t>
            </a:r>
            <a:r>
              <a:rPr kumimoji="1" lang="en-US" altLang="ja-JP" dirty="0" smtClean="0"/>
              <a:t>(</a:t>
            </a:r>
            <a:r>
              <a:rPr lang="en-US" altLang="ja-JP" dirty="0" smtClean="0"/>
              <a:t>10</a:t>
            </a:r>
            <a:r>
              <a:rPr kumimoji="1" lang="en-US" altLang="ja-JP" dirty="0" smtClean="0"/>
              <a:t> kg in total)</a:t>
            </a:r>
            <a:endParaRPr kumimoji="1" lang="ja-JP" altLang="en-US" dirty="0"/>
          </a:p>
        </p:txBody>
      </p:sp>
      <p:sp>
        <p:nvSpPr>
          <p:cNvPr id="3" name="タイトル 2"/>
          <p:cNvSpPr>
            <a:spLocks noGrp="1"/>
          </p:cNvSpPr>
          <p:nvPr>
            <p:ph type="title"/>
          </p:nvPr>
        </p:nvSpPr>
        <p:spPr/>
        <p:txBody>
          <a:bodyPr/>
          <a:lstStyle/>
          <a:p>
            <a:r>
              <a:rPr lang="en-US" altLang="ja-JP" dirty="0" smtClean="0"/>
              <a:t>MELOS  (3/4) </a:t>
            </a:r>
            <a:endParaRPr kumimoji="1" lang="ja-JP" alt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32" y="3032956"/>
            <a:ext cx="3131868" cy="313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表 4"/>
          <p:cNvGraphicFramePr>
            <a:graphicFrameLocks noGrp="1"/>
          </p:cNvGraphicFramePr>
          <p:nvPr>
            <p:extLst>
              <p:ext uri="{D42A27DB-BD31-4B8C-83A1-F6EECF244321}">
                <p14:modId xmlns:p14="http://schemas.microsoft.com/office/powerpoint/2010/main" val="1183750918"/>
              </p:ext>
            </p:extLst>
          </p:nvPr>
        </p:nvGraphicFramePr>
        <p:xfrm>
          <a:off x="6360266" y="2780928"/>
          <a:ext cx="2527779" cy="3740400"/>
        </p:xfrm>
        <a:graphic>
          <a:graphicData uri="http://schemas.openxmlformats.org/drawingml/2006/table">
            <a:tbl>
              <a:tblPr firstRow="1" bandRow="1">
                <a:tableStyleId>{5C22544A-7EE6-4342-B048-85BDC9FD1C3A}</a:tableStyleId>
              </a:tblPr>
              <a:tblGrid>
                <a:gridCol w="288032"/>
                <a:gridCol w="1193038"/>
                <a:gridCol w="643166"/>
                <a:gridCol w="403543"/>
              </a:tblGrid>
              <a:tr h="129335">
                <a:tc gridSpan="2">
                  <a:txBody>
                    <a:bodyPr/>
                    <a:lstStyle/>
                    <a:p>
                      <a:r>
                        <a:rPr kumimoji="1" lang="en-US" altLang="ja-JP" sz="1400" dirty="0" smtClean="0"/>
                        <a:t>Component</a:t>
                      </a:r>
                      <a:endParaRPr kumimoji="1" lang="ja-JP" altLang="en-US" sz="1400" dirty="0"/>
                    </a:p>
                  </a:txBody>
                  <a:tcPr marT="18000" marB="18000"/>
                </a:tc>
                <a:tc hMerge="1">
                  <a:txBody>
                    <a:bodyPr/>
                    <a:lstStyle/>
                    <a:p>
                      <a:endParaRPr kumimoji="1" lang="ja-JP" altLang="en-US" dirty="0"/>
                    </a:p>
                  </a:txBody>
                  <a:tcPr/>
                </a:tc>
                <a:tc gridSpan="2">
                  <a:txBody>
                    <a:bodyPr/>
                    <a:lstStyle/>
                    <a:p>
                      <a:r>
                        <a:rPr kumimoji="1" lang="en-US" altLang="ja-JP" sz="1400" dirty="0" smtClean="0"/>
                        <a:t>Mass (kg)</a:t>
                      </a:r>
                      <a:endParaRPr kumimoji="1" lang="ja-JP" altLang="en-US" sz="1400" dirty="0"/>
                    </a:p>
                  </a:txBody>
                  <a:tcPr marT="18000" marB="18000"/>
                </a:tc>
                <a:tc hMerge="1">
                  <a:txBody>
                    <a:bodyPr/>
                    <a:lstStyle/>
                    <a:p>
                      <a:endParaRPr kumimoji="1" lang="ja-JP" altLang="en-US" dirty="0"/>
                    </a:p>
                  </a:txBody>
                  <a:tcPr/>
                </a:tc>
              </a:tr>
              <a:tr h="127248">
                <a:tc gridSpan="2">
                  <a:txBody>
                    <a:bodyPr/>
                    <a:lstStyle/>
                    <a:p>
                      <a:r>
                        <a:rPr kumimoji="1" lang="en-US" altLang="ja-JP" sz="1400" dirty="0" smtClean="0"/>
                        <a:t>Service module</a:t>
                      </a:r>
                      <a:endParaRPr kumimoji="1" lang="ja-JP" altLang="en-US" sz="1400" dirty="0"/>
                    </a:p>
                  </a:txBody>
                  <a:tcPr marT="18000" marB="18000"/>
                </a:tc>
                <a:tc hMerge="1">
                  <a:txBody>
                    <a:bodyPr/>
                    <a:lstStyle/>
                    <a:p>
                      <a:endParaRPr kumimoji="1" lang="ja-JP" altLang="en-US" dirty="0"/>
                    </a:p>
                  </a:txBody>
                  <a:tcPr/>
                </a:tc>
                <a:tc>
                  <a:txBody>
                    <a:bodyPr/>
                    <a:lstStyle/>
                    <a:p>
                      <a:pPr algn="r"/>
                      <a:r>
                        <a:rPr kumimoji="1" lang="en-US" altLang="ja-JP" sz="1400" dirty="0" smtClean="0"/>
                        <a:t>80</a:t>
                      </a:r>
                      <a:endParaRPr kumimoji="1" lang="ja-JP" altLang="en-US" sz="1400" dirty="0"/>
                    </a:p>
                  </a:txBody>
                  <a:tcPr marT="18000" marB="18000"/>
                </a:tc>
                <a:tc>
                  <a:txBody>
                    <a:bodyPr/>
                    <a:lstStyle/>
                    <a:p>
                      <a:pPr algn="r"/>
                      <a:endParaRPr kumimoji="1" lang="ja-JP" altLang="en-US" sz="1400"/>
                    </a:p>
                  </a:txBody>
                  <a:tcPr marT="18000" marB="18000"/>
                </a:tc>
              </a:tr>
              <a:tr h="120614">
                <a:tc gridSpan="2">
                  <a:txBody>
                    <a:bodyPr/>
                    <a:lstStyle/>
                    <a:p>
                      <a:r>
                        <a:rPr kumimoji="1" lang="en-US" altLang="ja-JP" sz="1400" dirty="0" smtClean="0"/>
                        <a:t>Parachute</a:t>
                      </a:r>
                      <a:endParaRPr kumimoji="1" lang="ja-JP" altLang="en-US" sz="1400" dirty="0"/>
                    </a:p>
                  </a:txBody>
                  <a:tcPr marT="18000" marB="18000"/>
                </a:tc>
                <a:tc hMerge="1">
                  <a:txBody>
                    <a:bodyPr/>
                    <a:lstStyle/>
                    <a:p>
                      <a:endParaRPr kumimoji="1" lang="ja-JP" altLang="en-US" dirty="0"/>
                    </a:p>
                  </a:txBody>
                  <a:tcPr/>
                </a:tc>
                <a:tc>
                  <a:txBody>
                    <a:bodyPr/>
                    <a:lstStyle/>
                    <a:p>
                      <a:pPr algn="r"/>
                      <a:r>
                        <a:rPr kumimoji="1" lang="en-US" altLang="ja-JP" sz="1400" dirty="0" smtClean="0"/>
                        <a:t>15</a:t>
                      </a:r>
                      <a:endParaRPr kumimoji="1" lang="ja-JP" altLang="en-US" sz="1400" dirty="0"/>
                    </a:p>
                  </a:txBody>
                  <a:tcPr marT="18000" marB="18000"/>
                </a:tc>
                <a:tc>
                  <a:txBody>
                    <a:bodyPr/>
                    <a:lstStyle/>
                    <a:p>
                      <a:pPr algn="r"/>
                      <a:endParaRPr kumimoji="1" lang="ja-JP" altLang="en-US" sz="1400" dirty="0"/>
                    </a:p>
                  </a:txBody>
                  <a:tcPr marT="18000" marB="18000"/>
                </a:tc>
              </a:tr>
              <a:tr h="123278">
                <a:tc gridSpan="2">
                  <a:txBody>
                    <a:bodyPr/>
                    <a:lstStyle/>
                    <a:p>
                      <a:r>
                        <a:rPr kumimoji="1" lang="en-US" altLang="ja-JP" sz="1400" dirty="0" smtClean="0"/>
                        <a:t>Aft-aeroshell</a:t>
                      </a:r>
                      <a:endParaRPr kumimoji="1" lang="ja-JP" altLang="en-US" sz="1400" dirty="0"/>
                    </a:p>
                  </a:txBody>
                  <a:tcPr marT="18000" marB="18000"/>
                </a:tc>
                <a:tc hMerge="1">
                  <a:txBody>
                    <a:bodyPr/>
                    <a:lstStyle/>
                    <a:p>
                      <a:endParaRPr kumimoji="1" lang="ja-JP" altLang="en-US" dirty="0"/>
                    </a:p>
                  </a:txBody>
                  <a:tcPr/>
                </a:tc>
                <a:tc>
                  <a:txBody>
                    <a:bodyPr/>
                    <a:lstStyle/>
                    <a:p>
                      <a:pPr algn="r"/>
                      <a:r>
                        <a:rPr kumimoji="1" lang="en-US" altLang="ja-JP" sz="1400" dirty="0" smtClean="0"/>
                        <a:t>30</a:t>
                      </a:r>
                      <a:endParaRPr kumimoji="1" lang="ja-JP" altLang="en-US" sz="1400" dirty="0"/>
                    </a:p>
                  </a:txBody>
                  <a:tcPr marT="18000" marB="18000"/>
                </a:tc>
                <a:tc>
                  <a:txBody>
                    <a:bodyPr/>
                    <a:lstStyle/>
                    <a:p>
                      <a:pPr algn="r"/>
                      <a:endParaRPr kumimoji="1" lang="ja-JP" altLang="en-US" sz="1400" dirty="0"/>
                    </a:p>
                  </a:txBody>
                  <a:tcPr marT="18000" marB="18000"/>
                </a:tc>
              </a:tr>
              <a:tr h="0">
                <a:tc gridSpan="2">
                  <a:txBody>
                    <a:bodyPr/>
                    <a:lstStyle/>
                    <a:p>
                      <a:r>
                        <a:rPr kumimoji="1" lang="en-US" altLang="ja-JP" sz="1400" dirty="0" smtClean="0"/>
                        <a:t>Landing module</a:t>
                      </a:r>
                      <a:endParaRPr kumimoji="1" lang="ja-JP" altLang="en-US" sz="1400" dirty="0"/>
                    </a:p>
                  </a:txBody>
                  <a:tcPr marT="18000" marB="18000"/>
                </a:tc>
                <a:tc hMerge="1">
                  <a:txBody>
                    <a:bodyPr/>
                    <a:lstStyle/>
                    <a:p>
                      <a:endParaRPr kumimoji="1" lang="ja-JP" altLang="en-US" dirty="0"/>
                    </a:p>
                  </a:txBody>
                  <a:tcPr/>
                </a:tc>
                <a:tc>
                  <a:txBody>
                    <a:bodyPr/>
                    <a:lstStyle/>
                    <a:p>
                      <a:pPr algn="r"/>
                      <a:r>
                        <a:rPr kumimoji="1" lang="en-US" altLang="ja-JP" sz="1400" dirty="0" smtClean="0"/>
                        <a:t>113</a:t>
                      </a:r>
                      <a:endParaRPr kumimoji="1" lang="ja-JP" altLang="en-US" sz="1400" dirty="0"/>
                    </a:p>
                  </a:txBody>
                  <a:tcPr marT="18000" marB="18000"/>
                </a:tc>
                <a:tc>
                  <a:txBody>
                    <a:bodyPr/>
                    <a:lstStyle/>
                    <a:p>
                      <a:pPr algn="r"/>
                      <a:endParaRPr kumimoji="1" lang="ja-JP" altLang="en-US" sz="1400" dirty="0"/>
                    </a:p>
                  </a:txBody>
                  <a:tcPr marT="18000" marB="18000"/>
                </a:tc>
              </a:tr>
              <a:tr h="0">
                <a:tc>
                  <a:txBody>
                    <a:bodyPr/>
                    <a:lstStyle/>
                    <a:p>
                      <a:endParaRPr kumimoji="1" lang="ja-JP" altLang="en-US" sz="1400"/>
                    </a:p>
                  </a:txBody>
                  <a:tcPr marT="18000" marB="18000"/>
                </a:tc>
                <a:tc>
                  <a:txBody>
                    <a:bodyPr/>
                    <a:lstStyle/>
                    <a:p>
                      <a:r>
                        <a:rPr kumimoji="1" lang="en-US" altLang="ja-JP" sz="1400" dirty="0" smtClean="0"/>
                        <a:t>Propulsion</a:t>
                      </a:r>
                      <a:endParaRPr kumimoji="1" lang="ja-JP" altLang="en-US" sz="1400" dirty="0"/>
                    </a:p>
                  </a:txBody>
                  <a:tcPr marT="18000" marB="18000"/>
                </a:tc>
                <a:tc>
                  <a:txBody>
                    <a:bodyPr/>
                    <a:lstStyle/>
                    <a:p>
                      <a:pPr algn="r"/>
                      <a:endParaRPr kumimoji="1" lang="ja-JP" altLang="en-US" sz="1400" dirty="0"/>
                    </a:p>
                  </a:txBody>
                  <a:tcPr marT="18000" marB="18000"/>
                </a:tc>
                <a:tc>
                  <a:txBody>
                    <a:bodyPr/>
                    <a:lstStyle/>
                    <a:p>
                      <a:pPr algn="r"/>
                      <a:r>
                        <a:rPr kumimoji="1" lang="en-US" altLang="ja-JP" sz="1400" dirty="0" smtClean="0"/>
                        <a:t>52</a:t>
                      </a:r>
                      <a:endParaRPr kumimoji="1" lang="ja-JP" altLang="en-US" sz="1400" dirty="0"/>
                    </a:p>
                  </a:txBody>
                  <a:tcPr marT="18000" marB="18000"/>
                </a:tc>
              </a:tr>
              <a:tr h="117806">
                <a:tc>
                  <a:txBody>
                    <a:bodyPr/>
                    <a:lstStyle/>
                    <a:p>
                      <a:endParaRPr kumimoji="1" lang="ja-JP" altLang="en-US" sz="1400"/>
                    </a:p>
                  </a:txBody>
                  <a:tcPr marT="18000" marB="18000"/>
                </a:tc>
                <a:tc>
                  <a:txBody>
                    <a:bodyPr/>
                    <a:lstStyle/>
                    <a:p>
                      <a:r>
                        <a:rPr kumimoji="1" lang="en-US" altLang="ja-JP" sz="1400" dirty="0" smtClean="0"/>
                        <a:t>AOCS</a:t>
                      </a:r>
                      <a:endParaRPr kumimoji="1" lang="ja-JP" altLang="en-US" sz="1400" dirty="0"/>
                    </a:p>
                  </a:txBody>
                  <a:tcPr marT="18000" marB="18000"/>
                </a:tc>
                <a:tc>
                  <a:txBody>
                    <a:bodyPr/>
                    <a:lstStyle/>
                    <a:p>
                      <a:pPr algn="r"/>
                      <a:endParaRPr kumimoji="1" lang="ja-JP" altLang="en-US" sz="1400" dirty="0"/>
                    </a:p>
                  </a:txBody>
                  <a:tcPr marT="18000" marB="18000"/>
                </a:tc>
                <a:tc>
                  <a:txBody>
                    <a:bodyPr/>
                    <a:lstStyle/>
                    <a:p>
                      <a:pPr algn="r"/>
                      <a:r>
                        <a:rPr kumimoji="1" lang="en-US" altLang="ja-JP" sz="1400" dirty="0" smtClean="0"/>
                        <a:t>19</a:t>
                      </a:r>
                      <a:endParaRPr kumimoji="1" lang="ja-JP" altLang="en-US" sz="1400" dirty="0"/>
                    </a:p>
                  </a:txBody>
                  <a:tcPr marT="18000" marB="18000"/>
                </a:tc>
              </a:tr>
              <a:tr h="134457">
                <a:tc>
                  <a:txBody>
                    <a:bodyPr/>
                    <a:lstStyle/>
                    <a:p>
                      <a:endParaRPr kumimoji="1" lang="ja-JP" altLang="en-US" sz="1400"/>
                    </a:p>
                  </a:txBody>
                  <a:tcPr marT="18000" marB="18000"/>
                </a:tc>
                <a:tc>
                  <a:txBody>
                    <a:bodyPr/>
                    <a:lstStyle/>
                    <a:p>
                      <a:r>
                        <a:rPr kumimoji="1" lang="en-US" altLang="ja-JP" sz="1400" dirty="0" smtClean="0"/>
                        <a:t>Power supply</a:t>
                      </a:r>
                      <a:endParaRPr kumimoji="1" lang="ja-JP" altLang="en-US" sz="1400" dirty="0"/>
                    </a:p>
                  </a:txBody>
                  <a:tcPr marT="18000" marB="18000"/>
                </a:tc>
                <a:tc>
                  <a:txBody>
                    <a:bodyPr/>
                    <a:lstStyle/>
                    <a:p>
                      <a:pPr algn="r"/>
                      <a:endParaRPr kumimoji="1" lang="ja-JP" altLang="en-US" sz="1400"/>
                    </a:p>
                  </a:txBody>
                  <a:tcPr marT="18000" marB="18000"/>
                </a:tc>
                <a:tc>
                  <a:txBody>
                    <a:bodyPr/>
                    <a:lstStyle/>
                    <a:p>
                      <a:pPr algn="r"/>
                      <a:r>
                        <a:rPr kumimoji="1" lang="en-US" altLang="ja-JP" sz="1400" dirty="0" smtClean="0"/>
                        <a:t>22</a:t>
                      </a:r>
                      <a:endParaRPr kumimoji="1" lang="ja-JP" altLang="en-US" sz="1400" dirty="0"/>
                    </a:p>
                  </a:txBody>
                  <a:tcPr marT="18000" marB="18000"/>
                </a:tc>
              </a:tr>
              <a:tr h="134457">
                <a:tc>
                  <a:txBody>
                    <a:bodyPr/>
                    <a:lstStyle/>
                    <a:p>
                      <a:endParaRPr kumimoji="1" lang="ja-JP" altLang="en-US" sz="1400"/>
                    </a:p>
                  </a:txBody>
                  <a:tcPr marT="18000" marB="18000"/>
                </a:tc>
                <a:tc>
                  <a:txBody>
                    <a:bodyPr/>
                    <a:lstStyle/>
                    <a:p>
                      <a:r>
                        <a:rPr kumimoji="1" lang="en-US" altLang="ja-JP" sz="1400" dirty="0" smtClean="0"/>
                        <a:t>Structure</a:t>
                      </a:r>
                      <a:endParaRPr kumimoji="1" lang="ja-JP" altLang="en-US" sz="1400" dirty="0"/>
                    </a:p>
                  </a:txBody>
                  <a:tcPr marT="18000" marB="18000"/>
                </a:tc>
                <a:tc>
                  <a:txBody>
                    <a:bodyPr/>
                    <a:lstStyle/>
                    <a:p>
                      <a:pPr algn="r"/>
                      <a:endParaRPr kumimoji="1" lang="ja-JP" altLang="en-US" sz="1400" dirty="0"/>
                    </a:p>
                  </a:txBody>
                  <a:tcPr marT="18000" marB="18000"/>
                </a:tc>
                <a:tc>
                  <a:txBody>
                    <a:bodyPr/>
                    <a:lstStyle/>
                    <a:p>
                      <a:pPr algn="r"/>
                      <a:r>
                        <a:rPr kumimoji="1" lang="en-US" altLang="ja-JP" sz="1400" dirty="0" smtClean="0"/>
                        <a:t>20</a:t>
                      </a:r>
                      <a:endParaRPr kumimoji="1" lang="ja-JP" altLang="en-US" sz="1400" dirty="0"/>
                    </a:p>
                  </a:txBody>
                  <a:tcPr marT="18000" marB="18000"/>
                </a:tc>
              </a:tr>
              <a:tr h="134457">
                <a:tc gridSpan="2">
                  <a:txBody>
                    <a:bodyPr/>
                    <a:lstStyle/>
                    <a:p>
                      <a:r>
                        <a:rPr kumimoji="1" lang="en-US" altLang="ja-JP" sz="1400" dirty="0" smtClean="0"/>
                        <a:t>Rover</a:t>
                      </a:r>
                      <a:endParaRPr kumimoji="1" lang="ja-JP" altLang="en-US" sz="1400" dirty="0"/>
                    </a:p>
                  </a:txBody>
                  <a:tcPr marT="18000" marB="18000"/>
                </a:tc>
                <a:tc hMerge="1">
                  <a:txBody>
                    <a:bodyPr/>
                    <a:lstStyle/>
                    <a:p>
                      <a:endParaRPr kumimoji="1" lang="ja-JP" altLang="en-US" sz="1400" dirty="0"/>
                    </a:p>
                  </a:txBody>
                  <a:tcPr/>
                </a:tc>
                <a:tc>
                  <a:txBody>
                    <a:bodyPr/>
                    <a:lstStyle/>
                    <a:p>
                      <a:pPr algn="r"/>
                      <a:r>
                        <a:rPr kumimoji="1" lang="en-US" altLang="ja-JP" sz="1400" dirty="0" smtClean="0"/>
                        <a:t>45</a:t>
                      </a:r>
                      <a:endParaRPr kumimoji="1" lang="ja-JP" altLang="en-US" sz="1400" dirty="0"/>
                    </a:p>
                  </a:txBody>
                  <a:tcPr marT="18000" marB="18000"/>
                </a:tc>
                <a:tc>
                  <a:txBody>
                    <a:bodyPr/>
                    <a:lstStyle/>
                    <a:p>
                      <a:pPr algn="r"/>
                      <a:endParaRPr kumimoji="1" lang="ja-JP" altLang="en-US" sz="1400" dirty="0"/>
                    </a:p>
                  </a:txBody>
                  <a:tcPr marT="18000" marB="18000"/>
                </a:tc>
              </a:tr>
              <a:tr h="120352">
                <a:tc>
                  <a:txBody>
                    <a:bodyPr/>
                    <a:lstStyle/>
                    <a:p>
                      <a:endParaRPr kumimoji="1" lang="ja-JP" altLang="en-US" sz="1400"/>
                    </a:p>
                  </a:txBody>
                  <a:tcPr marT="18000" marB="18000"/>
                </a:tc>
                <a:tc>
                  <a:txBody>
                    <a:bodyPr/>
                    <a:lstStyle/>
                    <a:p>
                      <a:r>
                        <a:rPr kumimoji="1" lang="en-US" altLang="ja-JP" sz="1400" dirty="0" smtClean="0"/>
                        <a:t>Rover bus</a:t>
                      </a:r>
                      <a:endParaRPr kumimoji="1" lang="ja-JP" altLang="en-US" sz="1400" dirty="0"/>
                    </a:p>
                  </a:txBody>
                  <a:tcPr marT="18000" marB="18000"/>
                </a:tc>
                <a:tc>
                  <a:txBody>
                    <a:bodyPr/>
                    <a:lstStyle/>
                    <a:p>
                      <a:pPr algn="r"/>
                      <a:endParaRPr kumimoji="1" lang="ja-JP" altLang="en-US" sz="1400" dirty="0"/>
                    </a:p>
                  </a:txBody>
                  <a:tcPr marT="18000" marB="18000"/>
                </a:tc>
                <a:tc>
                  <a:txBody>
                    <a:bodyPr/>
                    <a:lstStyle/>
                    <a:p>
                      <a:pPr algn="r"/>
                      <a:r>
                        <a:rPr kumimoji="1" lang="en-US" altLang="ja-JP" sz="1400" dirty="0" smtClean="0"/>
                        <a:t>35</a:t>
                      </a:r>
                      <a:endParaRPr kumimoji="1" lang="ja-JP" altLang="en-US" sz="1400" dirty="0"/>
                    </a:p>
                  </a:txBody>
                  <a:tcPr marT="18000" marB="18000"/>
                </a:tc>
              </a:tr>
              <a:tr h="134457">
                <a:tc>
                  <a:txBody>
                    <a:bodyPr/>
                    <a:lstStyle/>
                    <a:p>
                      <a:endParaRPr kumimoji="1" lang="ja-JP" altLang="en-US" sz="1400"/>
                    </a:p>
                  </a:txBody>
                  <a:tcPr marT="18000" marB="18000"/>
                </a:tc>
                <a:tc>
                  <a:txBody>
                    <a:bodyPr/>
                    <a:lstStyle/>
                    <a:p>
                      <a:r>
                        <a:rPr kumimoji="1" lang="en-US" altLang="ja-JP" sz="1400" dirty="0" smtClean="0"/>
                        <a:t>Mission inst.</a:t>
                      </a:r>
                      <a:endParaRPr kumimoji="1" lang="ja-JP" altLang="en-US" sz="1400" dirty="0"/>
                    </a:p>
                  </a:txBody>
                  <a:tcPr marT="18000" marB="18000"/>
                </a:tc>
                <a:tc>
                  <a:txBody>
                    <a:bodyPr/>
                    <a:lstStyle/>
                    <a:p>
                      <a:pPr algn="r"/>
                      <a:endParaRPr kumimoji="1" lang="ja-JP" altLang="en-US" sz="1400" dirty="0"/>
                    </a:p>
                  </a:txBody>
                  <a:tcPr marT="18000" marB="18000"/>
                </a:tc>
                <a:tc>
                  <a:txBody>
                    <a:bodyPr/>
                    <a:lstStyle/>
                    <a:p>
                      <a:pPr algn="r"/>
                      <a:r>
                        <a:rPr kumimoji="1" lang="en-US" altLang="ja-JP" sz="1400" dirty="0" smtClean="0"/>
                        <a:t>10</a:t>
                      </a:r>
                      <a:endParaRPr kumimoji="1" lang="ja-JP" altLang="en-US" sz="1400" dirty="0"/>
                    </a:p>
                  </a:txBody>
                  <a:tcPr marT="18000" marB="18000"/>
                </a:tc>
              </a:tr>
              <a:tr h="134457">
                <a:tc gridSpan="2">
                  <a:txBody>
                    <a:bodyPr/>
                    <a:lstStyle/>
                    <a:p>
                      <a:r>
                        <a:rPr kumimoji="1" lang="en-US" altLang="ja-JP" sz="1400" dirty="0" smtClean="0"/>
                        <a:t>Fore-aeroshell</a:t>
                      </a:r>
                      <a:endParaRPr kumimoji="1" lang="ja-JP" altLang="en-US" sz="1400" dirty="0"/>
                    </a:p>
                  </a:txBody>
                  <a:tcPr marT="18000" marB="18000"/>
                </a:tc>
                <a:tc hMerge="1">
                  <a:txBody>
                    <a:bodyPr/>
                    <a:lstStyle/>
                    <a:p>
                      <a:endParaRPr kumimoji="1" lang="ja-JP" altLang="en-US" sz="1400" dirty="0"/>
                    </a:p>
                  </a:txBody>
                  <a:tcPr/>
                </a:tc>
                <a:tc>
                  <a:txBody>
                    <a:bodyPr/>
                    <a:lstStyle/>
                    <a:p>
                      <a:pPr algn="r"/>
                      <a:r>
                        <a:rPr kumimoji="1" lang="en-US" altLang="ja-JP" sz="1400" dirty="0" smtClean="0"/>
                        <a:t>35</a:t>
                      </a:r>
                      <a:endParaRPr kumimoji="1" lang="ja-JP" altLang="en-US" sz="1400" dirty="0"/>
                    </a:p>
                  </a:txBody>
                  <a:tcPr marT="18000" marB="18000"/>
                </a:tc>
                <a:tc>
                  <a:txBody>
                    <a:bodyPr/>
                    <a:lstStyle/>
                    <a:p>
                      <a:pPr algn="r"/>
                      <a:endParaRPr kumimoji="1" lang="ja-JP" altLang="en-US" sz="1400" dirty="0"/>
                    </a:p>
                  </a:txBody>
                  <a:tcPr marT="18000" marB="18000"/>
                </a:tc>
              </a:tr>
              <a:tr h="134457">
                <a:tc gridSpan="2">
                  <a:txBody>
                    <a:bodyPr/>
                    <a:lstStyle/>
                    <a:p>
                      <a:r>
                        <a:rPr kumimoji="1" lang="en-US" altLang="ja-JP" sz="1400" dirty="0" smtClean="0"/>
                        <a:t>Margin</a:t>
                      </a:r>
                      <a:endParaRPr kumimoji="1" lang="ja-JP" altLang="en-US" sz="1400" dirty="0"/>
                    </a:p>
                  </a:txBody>
                  <a:tcPr marT="18000" marB="18000"/>
                </a:tc>
                <a:tc hMerge="1">
                  <a:txBody>
                    <a:bodyPr/>
                    <a:lstStyle/>
                    <a:p>
                      <a:endParaRPr kumimoji="1" lang="ja-JP" altLang="en-US" sz="1400" dirty="0"/>
                    </a:p>
                  </a:txBody>
                  <a:tcPr marT="18000" marB="18000"/>
                </a:tc>
                <a:tc>
                  <a:txBody>
                    <a:bodyPr/>
                    <a:lstStyle/>
                    <a:p>
                      <a:pPr algn="r"/>
                      <a:r>
                        <a:rPr kumimoji="1" lang="en-US" altLang="ja-JP" sz="1400" dirty="0" smtClean="0"/>
                        <a:t>35</a:t>
                      </a:r>
                      <a:endParaRPr kumimoji="1" lang="ja-JP" altLang="en-US" sz="1400" dirty="0"/>
                    </a:p>
                  </a:txBody>
                  <a:tcPr marT="18000" marB="18000"/>
                </a:tc>
                <a:tc>
                  <a:txBody>
                    <a:bodyPr/>
                    <a:lstStyle/>
                    <a:p>
                      <a:pPr algn="r"/>
                      <a:endParaRPr kumimoji="1" lang="ja-JP" altLang="en-US" sz="1400" dirty="0"/>
                    </a:p>
                  </a:txBody>
                  <a:tcPr marT="18000" marB="18000"/>
                </a:tc>
              </a:tr>
              <a:tr h="134457">
                <a:tc gridSpan="2">
                  <a:txBody>
                    <a:bodyPr/>
                    <a:lstStyle/>
                    <a:p>
                      <a:r>
                        <a:rPr kumimoji="1" lang="en-US" altLang="ja-JP" sz="1400" dirty="0" smtClean="0">
                          <a:solidFill>
                            <a:schemeClr val="bg1"/>
                          </a:solidFill>
                        </a:rPr>
                        <a:t>Total</a:t>
                      </a:r>
                      <a:endParaRPr kumimoji="1" lang="ja-JP" altLang="en-US" sz="1400" dirty="0">
                        <a:solidFill>
                          <a:schemeClr val="bg1"/>
                        </a:solidFill>
                      </a:endParaRPr>
                    </a:p>
                  </a:txBody>
                  <a:tcPr marT="18000" marB="18000">
                    <a:solidFill>
                      <a:schemeClr val="tx2">
                        <a:lumMod val="60000"/>
                        <a:lumOff val="40000"/>
                      </a:schemeClr>
                    </a:solidFill>
                  </a:tcPr>
                </a:tc>
                <a:tc hMerge="1">
                  <a:txBody>
                    <a:bodyPr/>
                    <a:lstStyle/>
                    <a:p>
                      <a:endParaRPr kumimoji="1" lang="ja-JP" altLang="en-US" sz="1400" dirty="0"/>
                    </a:p>
                  </a:txBody>
                  <a:tcPr marT="18000" marB="18000"/>
                </a:tc>
                <a:tc>
                  <a:txBody>
                    <a:bodyPr/>
                    <a:lstStyle/>
                    <a:p>
                      <a:pPr algn="r"/>
                      <a:r>
                        <a:rPr kumimoji="1" lang="en-US" altLang="ja-JP" sz="1400" dirty="0" smtClean="0">
                          <a:solidFill>
                            <a:schemeClr val="bg1"/>
                          </a:solidFill>
                        </a:rPr>
                        <a:t>353</a:t>
                      </a:r>
                      <a:endParaRPr kumimoji="1" lang="ja-JP" altLang="en-US" sz="1400" dirty="0">
                        <a:solidFill>
                          <a:schemeClr val="bg1"/>
                        </a:solidFill>
                      </a:endParaRPr>
                    </a:p>
                  </a:txBody>
                  <a:tcPr marT="18000" marB="18000">
                    <a:solidFill>
                      <a:schemeClr val="tx2">
                        <a:lumMod val="60000"/>
                        <a:lumOff val="40000"/>
                      </a:schemeClr>
                    </a:solidFill>
                  </a:tcPr>
                </a:tc>
                <a:tc>
                  <a:txBody>
                    <a:bodyPr/>
                    <a:lstStyle/>
                    <a:p>
                      <a:pPr algn="r"/>
                      <a:endParaRPr kumimoji="1" lang="ja-JP" altLang="en-US" sz="1400" dirty="0">
                        <a:solidFill>
                          <a:schemeClr val="bg1"/>
                        </a:solidFill>
                      </a:endParaRPr>
                    </a:p>
                  </a:txBody>
                  <a:tcPr marT="18000" marB="18000">
                    <a:solidFill>
                      <a:schemeClr val="tx2">
                        <a:lumMod val="60000"/>
                        <a:lumOff val="40000"/>
                      </a:schemeClr>
                    </a:solidFill>
                  </a:tcPr>
                </a:tc>
              </a:tr>
            </a:tbl>
          </a:graphicData>
        </a:graphic>
      </p:graphicFrame>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908" y="2572113"/>
            <a:ext cx="2333154" cy="1094044"/>
          </a:xfrm>
          <a:prstGeom prst="rect">
            <a:avLst/>
          </a:prstGeom>
        </p:spPr>
      </p:pic>
      <p:graphicFrame>
        <p:nvGraphicFramePr>
          <p:cNvPr id="9" name="表 8"/>
          <p:cNvGraphicFramePr>
            <a:graphicFrameLocks noGrp="1"/>
          </p:cNvGraphicFramePr>
          <p:nvPr>
            <p:extLst>
              <p:ext uri="{D42A27DB-BD31-4B8C-83A1-F6EECF244321}">
                <p14:modId xmlns:p14="http://schemas.microsoft.com/office/powerpoint/2010/main" val="777414079"/>
              </p:ext>
            </p:extLst>
          </p:nvPr>
        </p:nvGraphicFramePr>
        <p:xfrm>
          <a:off x="3895905" y="3609020"/>
          <a:ext cx="1820139" cy="1246800"/>
        </p:xfrm>
        <a:graphic>
          <a:graphicData uri="http://schemas.openxmlformats.org/drawingml/2006/table">
            <a:tbl>
              <a:tblPr firstRow="1" bandRow="1">
                <a:tableStyleId>{69CF1AB2-1976-4502-BF36-3FF5EA218861}</a:tableStyleId>
              </a:tblPr>
              <a:tblGrid>
                <a:gridCol w="514668"/>
                <a:gridCol w="643166"/>
                <a:gridCol w="662305"/>
              </a:tblGrid>
              <a:tr h="127248">
                <a:tc>
                  <a:txBody>
                    <a:bodyPr/>
                    <a:lstStyle/>
                    <a:p>
                      <a:r>
                        <a:rPr kumimoji="1" lang="en-US" altLang="ja-JP" sz="1400" b="0" dirty="0" smtClean="0"/>
                        <a:t>D</a:t>
                      </a:r>
                      <a:r>
                        <a:rPr kumimoji="1" lang="en-US" altLang="ja-JP" sz="1400" b="0" baseline="-25000" dirty="0" smtClean="0"/>
                        <a:t>B</a:t>
                      </a:r>
                      <a:endParaRPr kumimoji="1" lang="ja-JP" altLang="en-US" sz="1400" b="0" baseline="-25000" dirty="0"/>
                    </a:p>
                  </a:txBody>
                  <a:tcPr marT="18000" marB="18000"/>
                </a:tc>
                <a:tc>
                  <a:txBody>
                    <a:bodyPr/>
                    <a:lstStyle/>
                    <a:p>
                      <a:pPr algn="r"/>
                      <a:r>
                        <a:rPr kumimoji="1" lang="en-US" altLang="ja-JP" sz="1400" b="0" dirty="0" smtClean="0"/>
                        <a:t>2.225</a:t>
                      </a:r>
                      <a:endParaRPr kumimoji="1" lang="ja-JP" altLang="en-US" sz="1400" b="0" dirty="0"/>
                    </a:p>
                  </a:txBody>
                  <a:tcPr marT="18000" marB="18000"/>
                </a:tc>
                <a:tc>
                  <a:txBody>
                    <a:bodyPr/>
                    <a:lstStyle/>
                    <a:p>
                      <a:pPr algn="l"/>
                      <a:r>
                        <a:rPr kumimoji="1" lang="en-US" altLang="ja-JP" sz="1400" b="0" dirty="0" smtClean="0"/>
                        <a:t>m</a:t>
                      </a:r>
                      <a:endParaRPr kumimoji="1" lang="ja-JP" altLang="en-US" sz="1400" b="0" dirty="0"/>
                    </a:p>
                  </a:txBody>
                  <a:tcPr marT="18000" marB="18000"/>
                </a:tc>
              </a:tr>
              <a:tr h="120614">
                <a:tc>
                  <a:txBody>
                    <a:bodyPr/>
                    <a:lstStyle/>
                    <a:p>
                      <a:r>
                        <a:rPr kumimoji="1" lang="el-GR" altLang="ja-JP" sz="1400" dirty="0" smtClean="0"/>
                        <a:t>β</a:t>
                      </a:r>
                      <a:endParaRPr kumimoji="1" lang="ja-JP" altLang="en-US" sz="1400" dirty="0"/>
                    </a:p>
                  </a:txBody>
                  <a:tcPr marT="18000" marB="18000"/>
                </a:tc>
                <a:tc>
                  <a:txBody>
                    <a:bodyPr/>
                    <a:lstStyle/>
                    <a:p>
                      <a:pPr algn="r"/>
                      <a:r>
                        <a:rPr kumimoji="1" lang="en-US" altLang="ja-JP" sz="1400" dirty="0" smtClean="0"/>
                        <a:t>60</a:t>
                      </a:r>
                      <a:endParaRPr kumimoji="1" lang="ja-JP" altLang="en-US" sz="1400" dirty="0"/>
                    </a:p>
                  </a:txBody>
                  <a:tcPr marT="18000" marB="18000"/>
                </a:tc>
                <a:tc>
                  <a:txBody>
                    <a:bodyPr/>
                    <a:lstStyle/>
                    <a:p>
                      <a:pPr algn="l"/>
                      <a:r>
                        <a:rPr kumimoji="1" lang="en-US" altLang="ja-JP" sz="1400" dirty="0" smtClean="0"/>
                        <a:t>Kg/m</a:t>
                      </a:r>
                      <a:r>
                        <a:rPr kumimoji="1" lang="en-US" altLang="ja-JP" sz="1400" baseline="30000" dirty="0" smtClean="0"/>
                        <a:t>2</a:t>
                      </a:r>
                      <a:endParaRPr kumimoji="1" lang="ja-JP" altLang="en-US" sz="1400" baseline="30000" dirty="0"/>
                    </a:p>
                  </a:txBody>
                  <a:tcPr marT="18000" marB="18000"/>
                </a:tc>
              </a:tr>
              <a:tr h="123278">
                <a:tc>
                  <a:txBody>
                    <a:bodyPr/>
                    <a:lstStyle/>
                    <a:p>
                      <a:r>
                        <a:rPr kumimoji="1" lang="el-GR" altLang="ja-JP" sz="1400" dirty="0" smtClean="0"/>
                        <a:t>γ</a:t>
                      </a:r>
                      <a:endParaRPr kumimoji="1" lang="ja-JP" altLang="en-US" sz="1400" dirty="0"/>
                    </a:p>
                  </a:txBody>
                  <a:tcPr marT="18000" marB="18000"/>
                </a:tc>
                <a:tc>
                  <a:txBody>
                    <a:bodyPr/>
                    <a:lstStyle/>
                    <a:p>
                      <a:pPr algn="r"/>
                      <a:r>
                        <a:rPr kumimoji="1" lang="en-US" altLang="ja-JP" sz="1400" dirty="0" smtClean="0"/>
                        <a:t>-19</a:t>
                      </a:r>
                      <a:endParaRPr kumimoji="1" lang="ja-JP" altLang="en-US" sz="1400" dirty="0"/>
                    </a:p>
                  </a:txBody>
                  <a:tcPr marT="18000" marB="18000"/>
                </a:tc>
                <a:tc>
                  <a:txBody>
                    <a:bodyPr/>
                    <a:lstStyle/>
                    <a:p>
                      <a:pPr algn="l"/>
                      <a:r>
                        <a:rPr kumimoji="1" lang="ja-JP" altLang="en-US" sz="1400" dirty="0" smtClean="0">
                          <a:latin typeface="Calibri"/>
                          <a:cs typeface="Calibri"/>
                        </a:rPr>
                        <a:t>⁰</a:t>
                      </a:r>
                      <a:endParaRPr kumimoji="1" lang="ja-JP" altLang="en-US" sz="1400" dirty="0"/>
                    </a:p>
                  </a:txBody>
                  <a:tcPr marT="18000" marB="18000"/>
                </a:tc>
              </a:tr>
              <a:tr h="123278">
                <a:tc>
                  <a:txBody>
                    <a:bodyPr/>
                    <a:lstStyle/>
                    <a:p>
                      <a:r>
                        <a:rPr kumimoji="1" lang="en-US" altLang="ja-JP" sz="1400" dirty="0" smtClean="0"/>
                        <a:t>α</a:t>
                      </a:r>
                      <a:r>
                        <a:rPr kumimoji="1" lang="en-US" altLang="ja-JP" sz="1400" baseline="-25000" dirty="0" smtClean="0"/>
                        <a:t>trim</a:t>
                      </a:r>
                      <a:endParaRPr kumimoji="1" lang="ja-JP" altLang="en-US" sz="1400" baseline="-25000" dirty="0"/>
                    </a:p>
                  </a:txBody>
                  <a:tcPr marT="18000" marB="18000"/>
                </a:tc>
                <a:tc>
                  <a:txBody>
                    <a:bodyPr/>
                    <a:lstStyle/>
                    <a:p>
                      <a:pPr algn="r"/>
                      <a:r>
                        <a:rPr kumimoji="1" lang="en-US" altLang="ja-JP" sz="1400" dirty="0" smtClean="0"/>
                        <a:t>-13</a:t>
                      </a:r>
                      <a:endParaRPr kumimoji="1" lang="ja-JP" altLang="en-US" sz="1400" dirty="0"/>
                    </a:p>
                  </a:txBody>
                  <a:tcPr marT="18000" marB="18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lt"/>
                          <a:cs typeface="Calibri"/>
                        </a:rPr>
                        <a:t>⁰</a:t>
                      </a:r>
                      <a:endParaRPr kumimoji="1" lang="ja-JP" altLang="en-US" sz="1400" dirty="0" smtClean="0"/>
                    </a:p>
                  </a:txBody>
                  <a:tcPr marT="18000" marB="18000"/>
                </a:tc>
              </a:tr>
              <a:tr h="0">
                <a:tc>
                  <a:txBody>
                    <a:bodyPr/>
                    <a:lstStyle/>
                    <a:p>
                      <a:r>
                        <a:rPr kumimoji="1" lang="en-US" altLang="ja-JP" sz="1400" dirty="0" smtClean="0"/>
                        <a:t>L/D</a:t>
                      </a:r>
                      <a:endParaRPr kumimoji="1" lang="ja-JP" altLang="en-US" sz="1400" dirty="0"/>
                    </a:p>
                  </a:txBody>
                  <a:tcPr marT="18000" marB="18000"/>
                </a:tc>
                <a:tc>
                  <a:txBody>
                    <a:bodyPr/>
                    <a:lstStyle/>
                    <a:p>
                      <a:pPr algn="r"/>
                      <a:r>
                        <a:rPr kumimoji="1" lang="en-US" altLang="ja-JP" sz="1400" dirty="0" smtClean="0"/>
                        <a:t>0.2</a:t>
                      </a:r>
                      <a:endParaRPr kumimoji="1" lang="ja-JP" altLang="en-US" sz="1400" dirty="0"/>
                    </a:p>
                  </a:txBody>
                  <a:tcPr marT="18000" marB="18000"/>
                </a:tc>
                <a:tc>
                  <a:txBody>
                    <a:bodyPr/>
                    <a:lstStyle/>
                    <a:p>
                      <a:pPr algn="l"/>
                      <a:endParaRPr kumimoji="1" lang="ja-JP" altLang="en-US" sz="1400" dirty="0"/>
                    </a:p>
                  </a:txBody>
                  <a:tcPr marT="18000" marB="18000"/>
                </a:tc>
              </a:tr>
            </a:tbl>
          </a:graphicData>
        </a:graphic>
      </p:graphicFrame>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4784" y="4968553"/>
            <a:ext cx="531172" cy="1772815"/>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752" y="5072422"/>
            <a:ext cx="1901106" cy="1565076"/>
          </a:xfrm>
          <a:prstGeom prst="rect">
            <a:avLst/>
          </a:prstGeom>
        </p:spPr>
      </p:pic>
    </p:spTree>
    <p:extLst>
      <p:ext uri="{BB962C8B-B14F-4D97-AF65-F5344CB8AC3E}">
        <p14:creationId xmlns:p14="http://schemas.microsoft.com/office/powerpoint/2010/main" val="976751631"/>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Group 233"/>
          <p:cNvGraphicFramePr>
            <a:graphicFrameLocks noGrp="1"/>
          </p:cNvGraphicFramePr>
          <p:nvPr>
            <p:extLst>
              <p:ext uri="{D42A27DB-BD31-4B8C-83A1-F6EECF244321}">
                <p14:modId xmlns:p14="http://schemas.microsoft.com/office/powerpoint/2010/main" val="2786182901"/>
              </p:ext>
            </p:extLst>
          </p:nvPr>
        </p:nvGraphicFramePr>
        <p:xfrm>
          <a:off x="7445441" y="1893387"/>
          <a:ext cx="1378167" cy="829777"/>
        </p:xfrm>
        <a:graphic>
          <a:graphicData uri="http://schemas.openxmlformats.org/drawingml/2006/table">
            <a:tbl>
              <a:tblPr/>
              <a:tblGrid>
                <a:gridCol w="1378167"/>
              </a:tblGrid>
              <a:tr h="829777">
                <a:tc>
                  <a:txBody>
                    <a:bodyPr/>
                    <a:lstStyle/>
                    <a:p>
                      <a:pPr marL="0" marR="0" lvl="0" indent="0" algn="l" defTabSz="914400" rtl="0" eaLnBrk="1" fontAlgn="base" latinLnBrk="0" hangingPunct="1">
                        <a:lnSpc>
                          <a:spcPct val="100000"/>
                        </a:lnSpc>
                        <a:spcBef>
                          <a:spcPct val="0"/>
                        </a:spcBef>
                        <a:spcAft>
                          <a:spcPts val="300"/>
                        </a:spcAft>
                        <a:buClr>
                          <a:schemeClr val="accent2"/>
                        </a:buClr>
                        <a:buSzPct val="70000"/>
                        <a:buFont typeface="Wingdings" pitchFamily="2" charset="2"/>
                        <a:buNone/>
                        <a:tabLst/>
                      </a:pPr>
                      <a:r>
                        <a:rPr lang="en-US" altLang="ja-JP" sz="1400" dirty="0" smtClean="0">
                          <a:solidFill>
                            <a:schemeClr val="tx1"/>
                          </a:solidFill>
                          <a:latin typeface="+mj-lt"/>
                          <a:ea typeface="ＭＳ Ｐゴシック" pitchFamily="50" charset="-128"/>
                        </a:rPr>
                        <a:t>MELOS2 mission</a:t>
                      </a:r>
                      <a:endParaRPr kumimoji="1" lang="en-US" altLang="ja-JP" sz="1200" b="0" i="0" u="none" strike="noStrike" cap="none" normalizeH="0" baseline="0" dirty="0" smtClean="0">
                        <a:ln>
                          <a:noFill/>
                        </a:ln>
                        <a:solidFill>
                          <a:schemeClr val="tx1"/>
                        </a:solidFill>
                        <a:effectLst/>
                        <a:latin typeface="+mj-lt"/>
                        <a:ea typeface="ＭＳ Ｐゴシック" pitchFamily="50" charset="-128"/>
                      </a:endParaRPr>
                    </a:p>
                  </a:txBody>
                  <a:tcPr marL="91439" marR="91439" marT="45719" marB="45719" horzOverflow="overflow">
                    <a:lnL w="19050" cap="flat" cmpd="sng" algn="ctr">
                      <a:solidFill>
                        <a:srgbClr val="FF0000"/>
                      </a:solidFill>
                      <a:prstDash val="sysDot"/>
                      <a:round/>
                      <a:headEnd type="none" w="med" len="med"/>
                      <a:tailEnd type="none" w="med" len="med"/>
                    </a:lnL>
                    <a:lnR w="19050" cap="flat" cmpd="sng" algn="ctr">
                      <a:solidFill>
                        <a:srgbClr val="FF0000"/>
                      </a:solidFill>
                      <a:prstDash val="sysDot"/>
                      <a:round/>
                      <a:headEnd type="none" w="med" len="med"/>
                      <a:tailEnd type="none" w="med" len="med"/>
                    </a:lnR>
                    <a:lnT w="19050" cap="flat" cmpd="sng" algn="ctr">
                      <a:solidFill>
                        <a:srgbClr val="FF0000"/>
                      </a:solidFill>
                      <a:prstDash val="sysDot"/>
                      <a:round/>
                      <a:headEnd type="none" w="med" len="med"/>
                      <a:tailEnd type="none" w="med" len="med"/>
                    </a:lnT>
                    <a:lnB w="19050" cap="flat" cmpd="sng" algn="ctr">
                      <a:solidFill>
                        <a:srgbClr val="FF0000"/>
                      </a:solidFill>
                      <a:prstDash val="sysDot"/>
                      <a:round/>
                      <a:headEnd type="none" w="med" len="med"/>
                      <a:tailEnd type="none" w="med" len="med"/>
                    </a:lnB>
                    <a:lnTlToBr>
                      <a:noFill/>
                    </a:lnTlToBr>
                    <a:lnBlToTr>
                      <a:noFill/>
                    </a:lnBlToTr>
                    <a:noFill/>
                  </a:tcPr>
                </a:tc>
              </a:tr>
            </a:tbl>
          </a:graphicData>
        </a:graphic>
      </p:graphicFrame>
      <p:sp>
        <p:nvSpPr>
          <p:cNvPr id="2" name="コンテンツ プレースホルダー 1"/>
          <p:cNvSpPr>
            <a:spLocks noGrp="1"/>
          </p:cNvSpPr>
          <p:nvPr>
            <p:ph idx="1"/>
          </p:nvPr>
        </p:nvSpPr>
        <p:spPr>
          <a:xfrm>
            <a:off x="251520" y="1052736"/>
            <a:ext cx="8640960" cy="461665"/>
          </a:xfrm>
        </p:spPr>
        <p:txBody>
          <a:bodyPr/>
          <a:lstStyle/>
          <a:p>
            <a:endParaRPr kumimoji="1" lang="ja-JP" altLang="en-US" dirty="0"/>
          </a:p>
        </p:txBody>
      </p:sp>
      <p:sp>
        <p:nvSpPr>
          <p:cNvPr id="3" name="タイトル 2"/>
          <p:cNvSpPr>
            <a:spLocks noGrp="1"/>
          </p:cNvSpPr>
          <p:nvPr>
            <p:ph type="title"/>
          </p:nvPr>
        </p:nvSpPr>
        <p:spPr/>
        <p:txBody>
          <a:bodyPr/>
          <a:lstStyle/>
          <a:p>
            <a:r>
              <a:rPr lang="en-US" altLang="ja-JP" dirty="0" smtClean="0"/>
              <a:t>MELOS  (4/4)</a:t>
            </a:r>
            <a:endParaRPr kumimoji="1" lang="ja-JP" altLang="en-US" dirty="0"/>
          </a:p>
        </p:txBody>
      </p:sp>
      <p:graphicFrame>
        <p:nvGraphicFramePr>
          <p:cNvPr id="6" name="Group 233"/>
          <p:cNvGraphicFramePr>
            <a:graphicFrameLocks noGrp="1"/>
          </p:cNvGraphicFramePr>
          <p:nvPr>
            <p:extLst>
              <p:ext uri="{D42A27DB-BD31-4B8C-83A1-F6EECF244321}">
                <p14:modId xmlns:p14="http://schemas.microsoft.com/office/powerpoint/2010/main" val="2950912189"/>
              </p:ext>
            </p:extLst>
          </p:nvPr>
        </p:nvGraphicFramePr>
        <p:xfrm>
          <a:off x="6081017" y="3272680"/>
          <a:ext cx="2811463" cy="1971675"/>
        </p:xfrm>
        <a:graphic>
          <a:graphicData uri="http://schemas.openxmlformats.org/drawingml/2006/table">
            <a:tbl>
              <a:tblPr/>
              <a:tblGrid>
                <a:gridCol w="2811463"/>
              </a:tblGrid>
              <a:tr h="1971675">
                <a:tc>
                  <a:txBody>
                    <a:bodyPr/>
                    <a:lstStyle/>
                    <a:p>
                      <a:pPr marL="0" marR="0" lvl="0" indent="0" algn="l" defTabSz="914400" rtl="0" eaLnBrk="1" fontAlgn="base" latinLnBrk="0" hangingPunct="1">
                        <a:lnSpc>
                          <a:spcPct val="100000"/>
                        </a:lnSpc>
                        <a:spcBef>
                          <a:spcPct val="0"/>
                        </a:spcBef>
                        <a:spcAft>
                          <a:spcPts val="300"/>
                        </a:spcAft>
                        <a:buClr>
                          <a:schemeClr val="accent2"/>
                        </a:buClr>
                        <a:buSzPct val="70000"/>
                        <a:buFont typeface="Wingdings" pitchFamily="2" charset="2"/>
                        <a:buNone/>
                        <a:tabLst/>
                      </a:pPr>
                      <a:r>
                        <a:rPr lang="en-US" altLang="ja-JP" sz="1400" dirty="0" smtClean="0">
                          <a:solidFill>
                            <a:schemeClr val="tx1"/>
                          </a:solidFill>
                          <a:latin typeface="+mj-lt"/>
                          <a:ea typeface="ＭＳ Ｐゴシック" pitchFamily="50" charset="-128"/>
                        </a:rPr>
                        <a:t>                       </a:t>
                      </a:r>
                      <a:r>
                        <a:rPr lang="en-US" altLang="ja-JP" sz="1400" baseline="0" dirty="0" smtClean="0">
                          <a:solidFill>
                            <a:schemeClr val="tx1"/>
                          </a:solidFill>
                          <a:latin typeface="+mj-lt"/>
                          <a:ea typeface="ＭＳ Ｐゴシック" pitchFamily="50" charset="-128"/>
                        </a:rPr>
                        <a:t>            </a:t>
                      </a:r>
                      <a:r>
                        <a:rPr lang="en-US" altLang="ja-JP" sz="1400" dirty="0" smtClean="0">
                          <a:solidFill>
                            <a:schemeClr val="tx1"/>
                          </a:solidFill>
                          <a:latin typeface="+mj-lt"/>
                          <a:ea typeface="ＭＳ Ｐゴシック" pitchFamily="50" charset="-128"/>
                        </a:rPr>
                        <a:t>MELOS1 mission</a:t>
                      </a:r>
                      <a:endParaRPr kumimoji="1" lang="en-US" altLang="ja-JP" sz="1200" b="0" i="0" u="none" strike="noStrike" cap="none" normalizeH="0" baseline="0" dirty="0" smtClean="0">
                        <a:ln>
                          <a:noFill/>
                        </a:ln>
                        <a:solidFill>
                          <a:schemeClr val="tx1"/>
                        </a:solidFill>
                        <a:effectLst/>
                        <a:latin typeface="+mj-lt"/>
                        <a:ea typeface="ＭＳ Ｐゴシック" pitchFamily="50" charset="-128"/>
                      </a:endParaRPr>
                    </a:p>
                  </a:txBody>
                  <a:tcPr marL="91439" marR="91439" marT="45719" marB="45719" horzOverflow="overflow">
                    <a:lnL w="19050" cap="flat" cmpd="sng" algn="ctr">
                      <a:solidFill>
                        <a:srgbClr val="FF0000"/>
                      </a:solidFill>
                      <a:prstDash val="sysDot"/>
                      <a:round/>
                      <a:headEnd type="none" w="med" len="med"/>
                      <a:tailEnd type="none" w="med" len="med"/>
                    </a:lnL>
                    <a:lnR w="19050" cap="flat" cmpd="sng" algn="ctr">
                      <a:solidFill>
                        <a:srgbClr val="FF0000"/>
                      </a:solidFill>
                      <a:prstDash val="sysDot"/>
                      <a:round/>
                      <a:headEnd type="none" w="med" len="med"/>
                      <a:tailEnd type="none" w="med" len="med"/>
                    </a:lnR>
                    <a:lnT w="19050" cap="flat" cmpd="sng" algn="ctr">
                      <a:solidFill>
                        <a:srgbClr val="FF0000"/>
                      </a:solidFill>
                      <a:prstDash val="sysDot"/>
                      <a:round/>
                      <a:headEnd type="none" w="med" len="med"/>
                      <a:tailEnd type="none" w="med" len="med"/>
                    </a:lnT>
                    <a:lnB w="19050" cap="flat" cmpd="sng" algn="ctr">
                      <a:solidFill>
                        <a:srgbClr val="FF0000"/>
                      </a:solidFill>
                      <a:prstDash val="sysDot"/>
                      <a:round/>
                      <a:headEnd type="none" w="med" len="med"/>
                      <a:tailEnd type="none" w="med" len="med"/>
                    </a:lnB>
                    <a:lnTlToBr>
                      <a:noFill/>
                    </a:lnTlToBr>
                    <a:lnBlToTr>
                      <a:noFill/>
                    </a:lnBlToTr>
                    <a:noFill/>
                  </a:tcPr>
                </a:tc>
              </a:tr>
            </a:tbl>
          </a:graphicData>
        </a:graphic>
      </p:graphicFrame>
      <p:graphicFrame>
        <p:nvGraphicFramePr>
          <p:cNvPr id="10" name="Group 233"/>
          <p:cNvGraphicFramePr>
            <a:graphicFrameLocks noGrp="1"/>
          </p:cNvGraphicFramePr>
          <p:nvPr>
            <p:extLst>
              <p:ext uri="{D42A27DB-BD31-4B8C-83A1-F6EECF244321}">
                <p14:modId xmlns:p14="http://schemas.microsoft.com/office/powerpoint/2010/main" val="2284993170"/>
              </p:ext>
            </p:extLst>
          </p:nvPr>
        </p:nvGraphicFramePr>
        <p:xfrm>
          <a:off x="3455876" y="3382218"/>
          <a:ext cx="2484276" cy="3314700"/>
        </p:xfrm>
        <a:graphic>
          <a:graphicData uri="http://schemas.openxmlformats.org/drawingml/2006/table">
            <a:tbl>
              <a:tblPr/>
              <a:tblGrid>
                <a:gridCol w="2484276"/>
              </a:tblGrid>
              <a:tr h="3314700">
                <a:tc>
                  <a:txBody>
                    <a:bodyPr/>
                    <a:lstStyle/>
                    <a:p>
                      <a:pPr marL="0" marR="0" lvl="0" indent="0" algn="l" defTabSz="914400" rtl="0" eaLnBrk="1" fontAlgn="base" latinLnBrk="0" hangingPunct="1">
                        <a:lnSpc>
                          <a:spcPct val="100000"/>
                        </a:lnSpc>
                        <a:spcBef>
                          <a:spcPct val="0"/>
                        </a:spcBef>
                        <a:spcAft>
                          <a:spcPts val="300"/>
                        </a:spcAft>
                        <a:buClr>
                          <a:schemeClr val="accent2"/>
                        </a:buClr>
                        <a:buSzPct val="70000"/>
                        <a:buFont typeface="Wingdings" pitchFamily="2" charset="2"/>
                        <a:buNone/>
                        <a:tabLst/>
                        <a:defRPr/>
                      </a:pPr>
                      <a:r>
                        <a:rPr kumimoji="1" lang="en-US" altLang="ja-JP" sz="1400" b="0" i="0" u="none" strike="noStrike" cap="none" normalizeH="0" baseline="0" dirty="0" smtClean="0">
                          <a:ln>
                            <a:noFill/>
                          </a:ln>
                          <a:solidFill>
                            <a:schemeClr val="tx1"/>
                          </a:solidFill>
                          <a:effectLst/>
                          <a:latin typeface="+mj-lt"/>
                          <a:ea typeface="ＭＳ Ｐゴシック" pitchFamily="50" charset="-128"/>
                        </a:rPr>
                        <a:t>            Demonstrators </a:t>
                      </a:r>
                      <a:br>
                        <a:rPr kumimoji="1" lang="en-US" altLang="ja-JP" sz="1400" b="0" i="0" u="none" strike="noStrike" cap="none" normalizeH="0" baseline="0" dirty="0" smtClean="0">
                          <a:ln>
                            <a:noFill/>
                          </a:ln>
                          <a:solidFill>
                            <a:schemeClr val="tx1"/>
                          </a:solidFill>
                          <a:effectLst/>
                          <a:latin typeface="+mj-lt"/>
                          <a:ea typeface="ＭＳ Ｐゴシック" pitchFamily="50" charset="-128"/>
                        </a:rPr>
                      </a:br>
                      <a:r>
                        <a:rPr kumimoji="1" lang="en-US" altLang="ja-JP" sz="1400" b="0" i="0" u="none" strike="noStrike" cap="none" normalizeH="0" baseline="0" dirty="0" smtClean="0">
                          <a:ln>
                            <a:noFill/>
                          </a:ln>
                          <a:solidFill>
                            <a:schemeClr val="tx1"/>
                          </a:solidFill>
                          <a:effectLst/>
                          <a:latin typeface="+mj-lt"/>
                          <a:ea typeface="ＭＳ Ｐゴシック" pitchFamily="50" charset="-128"/>
                        </a:rPr>
                        <a:t>            at Earth/Mars</a:t>
                      </a: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1" name="Group 233"/>
          <p:cNvGraphicFramePr>
            <a:graphicFrameLocks noGrp="1"/>
          </p:cNvGraphicFramePr>
          <p:nvPr>
            <p:extLst>
              <p:ext uri="{D42A27DB-BD31-4B8C-83A1-F6EECF244321}">
                <p14:modId xmlns:p14="http://schemas.microsoft.com/office/powerpoint/2010/main" val="2945028094"/>
              </p:ext>
            </p:extLst>
          </p:nvPr>
        </p:nvGraphicFramePr>
        <p:xfrm>
          <a:off x="6081017" y="5327909"/>
          <a:ext cx="2811463" cy="1413459"/>
        </p:xfrm>
        <a:graphic>
          <a:graphicData uri="http://schemas.openxmlformats.org/drawingml/2006/table">
            <a:tbl>
              <a:tblPr/>
              <a:tblGrid>
                <a:gridCol w="2811463"/>
              </a:tblGrid>
              <a:tr h="1413459">
                <a:tc>
                  <a:txBody>
                    <a:bodyPr/>
                    <a:lstStyle/>
                    <a:p>
                      <a:pPr marL="0" marR="0" lvl="0" indent="0" algn="l" defTabSz="914400" rtl="0" eaLnBrk="1" fontAlgn="base" latinLnBrk="0" hangingPunct="1">
                        <a:lnSpc>
                          <a:spcPct val="100000"/>
                        </a:lnSpc>
                        <a:spcBef>
                          <a:spcPct val="0"/>
                        </a:spcBef>
                        <a:spcAft>
                          <a:spcPts val="300"/>
                        </a:spcAft>
                        <a:buClr>
                          <a:schemeClr val="accent2"/>
                        </a:buClr>
                        <a:buSzPct val="70000"/>
                        <a:buFont typeface="Wingdings" pitchFamily="2" charset="2"/>
                        <a:buNone/>
                        <a:tabLst/>
                      </a:pPr>
                      <a:r>
                        <a:rPr kumimoji="1" lang="en-US" altLang="ja-JP" sz="1400" b="0" i="0" u="none" strike="noStrike" cap="none" normalizeH="0" baseline="0" dirty="0" smtClean="0">
                          <a:ln>
                            <a:noFill/>
                          </a:ln>
                          <a:solidFill>
                            <a:schemeClr val="tx1"/>
                          </a:solidFill>
                          <a:effectLst/>
                          <a:latin typeface="+mj-lt"/>
                          <a:ea typeface="ＭＳ Ｐゴシック" pitchFamily="50" charset="-128"/>
                        </a:rPr>
                        <a:t>Spin-off</a:t>
                      </a:r>
                    </a:p>
                  </a:txBody>
                  <a:tcPr marL="91439" marR="91439" marT="45721" marB="45721" horzOverflow="overflow">
                    <a:lnL w="19050" cap="flat" cmpd="sng" algn="ctr">
                      <a:solidFill>
                        <a:srgbClr val="FF0000"/>
                      </a:solidFill>
                      <a:prstDash val="sysDot"/>
                      <a:round/>
                      <a:headEnd type="none" w="med" len="med"/>
                      <a:tailEnd type="none" w="med" len="med"/>
                    </a:lnL>
                    <a:lnR w="19050" cap="flat" cmpd="sng" algn="ctr">
                      <a:solidFill>
                        <a:srgbClr val="FF0000"/>
                      </a:solidFill>
                      <a:prstDash val="sysDot"/>
                      <a:round/>
                      <a:headEnd type="none" w="med" len="med"/>
                      <a:tailEnd type="none" w="med" len="med"/>
                    </a:lnR>
                    <a:lnT w="19050" cap="flat" cmpd="sng" algn="ctr">
                      <a:solidFill>
                        <a:srgbClr val="FF0000"/>
                      </a:solidFill>
                      <a:prstDash val="sysDot"/>
                      <a:round/>
                      <a:headEnd type="none" w="med" len="med"/>
                      <a:tailEnd type="none" w="med" len="med"/>
                    </a:lnT>
                    <a:lnB w="19050" cap="flat" cmpd="sng" algn="ctr">
                      <a:solidFill>
                        <a:srgbClr val="FF0000"/>
                      </a:solidFill>
                      <a:prstDash val="sysDot"/>
                      <a:round/>
                      <a:headEnd type="none" w="med" len="med"/>
                      <a:tailEnd type="none" w="med" len="med"/>
                    </a:lnB>
                    <a:lnTlToBr>
                      <a:noFill/>
                    </a:lnTlToBr>
                    <a:lnBlToTr>
                      <a:noFill/>
                    </a:lnBlToTr>
                    <a:noFill/>
                  </a:tcPr>
                </a:tc>
              </a:tr>
            </a:tbl>
          </a:graphicData>
        </a:graphic>
      </p:graphicFrame>
      <p:graphicFrame>
        <p:nvGraphicFramePr>
          <p:cNvPr id="12" name="Group 233"/>
          <p:cNvGraphicFramePr>
            <a:graphicFrameLocks noGrp="1"/>
          </p:cNvGraphicFramePr>
          <p:nvPr>
            <p:extLst>
              <p:ext uri="{D42A27DB-BD31-4B8C-83A1-F6EECF244321}">
                <p14:modId xmlns:p14="http://schemas.microsoft.com/office/powerpoint/2010/main" val="3710447219"/>
              </p:ext>
            </p:extLst>
          </p:nvPr>
        </p:nvGraphicFramePr>
        <p:xfrm>
          <a:off x="215516" y="3704728"/>
          <a:ext cx="3103562" cy="2868364"/>
        </p:xfrm>
        <a:graphic>
          <a:graphicData uri="http://schemas.openxmlformats.org/drawingml/2006/table">
            <a:tbl>
              <a:tblPr/>
              <a:tblGrid>
                <a:gridCol w="3103562"/>
              </a:tblGrid>
              <a:tr h="2868364">
                <a:tc>
                  <a:txBody>
                    <a:bodyPr/>
                    <a:lstStyle/>
                    <a:p>
                      <a:pPr marL="0" marR="0" lvl="0" indent="0" algn="l" defTabSz="914400" rtl="0" eaLnBrk="1" fontAlgn="base" latinLnBrk="0" hangingPunct="1">
                        <a:lnSpc>
                          <a:spcPct val="100000"/>
                        </a:lnSpc>
                        <a:spcBef>
                          <a:spcPct val="0"/>
                        </a:spcBef>
                        <a:spcAft>
                          <a:spcPts val="300"/>
                        </a:spcAft>
                        <a:buClr>
                          <a:schemeClr val="accent2"/>
                        </a:buClr>
                        <a:buSzPct val="70000"/>
                        <a:buFont typeface="Wingdings" pitchFamily="2" charset="2"/>
                        <a:buNone/>
                        <a:tabLst/>
                        <a:defRPr/>
                      </a:pPr>
                      <a:r>
                        <a:rPr kumimoji="1" lang="en-US" altLang="ja-JP" sz="1400" b="0" i="0" u="none" strike="noStrike" cap="none" normalizeH="0" baseline="0" dirty="0" smtClean="0">
                          <a:ln>
                            <a:noFill/>
                          </a:ln>
                          <a:solidFill>
                            <a:schemeClr val="tx1"/>
                          </a:solidFill>
                          <a:effectLst/>
                          <a:latin typeface="+mj-lt"/>
                          <a:ea typeface="ＭＳ Ｐゴシック" pitchFamily="50" charset="-128"/>
                        </a:rPr>
                        <a:t>Basic research &amp; Development</a:t>
                      </a:r>
                    </a:p>
                  </a:txBody>
                  <a:tcPr marL="91439" marR="914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13" name="直線矢印コネクタ 20"/>
          <p:cNvCxnSpPr>
            <a:cxnSpLocks noChangeShapeType="1"/>
            <a:stCxn id="26" idx="6"/>
          </p:cNvCxnSpPr>
          <p:nvPr/>
        </p:nvCxnSpPr>
        <p:spPr bwMode="auto">
          <a:xfrm flipV="1">
            <a:off x="1187965" y="3828415"/>
            <a:ext cx="5076223" cy="861660"/>
          </a:xfrm>
          <a:prstGeom prst="straightConnector1">
            <a:avLst/>
          </a:prstGeom>
          <a:noFill/>
          <a:ln w="31750" algn="ctr">
            <a:solidFill>
              <a:schemeClr val="accent3">
                <a:lumMod val="50000"/>
              </a:schemeClr>
            </a:solidFill>
            <a:round/>
            <a:headEnd/>
            <a:tailEnd type="triangle" w="med" len="lg"/>
          </a:ln>
          <a:extLst>
            <a:ext uri="{909E8E84-426E-40DD-AFC4-6F175D3DCCD1}">
              <a14:hiddenFill xmlns:a14="http://schemas.microsoft.com/office/drawing/2010/main">
                <a:noFill/>
              </a14:hiddenFill>
            </a:ext>
          </a:extLst>
        </p:spPr>
      </p:cxnSp>
      <p:pic>
        <p:nvPicPr>
          <p:cNvPr id="14" name="図 38" descr="Earth-demonstration1.jpeg"/>
          <p:cNvPicPr>
            <a:picLocks noChangeAspect="1"/>
          </p:cNvPicPr>
          <p:nvPr/>
        </p:nvPicPr>
        <p:blipFill rotWithShape="1">
          <a:blip r:embed="rId2" cstate="print">
            <a:extLst>
              <a:ext uri="{28A0092B-C50C-407E-A947-70E740481C1C}">
                <a14:useLocalDpi xmlns:a14="http://schemas.microsoft.com/office/drawing/2010/main" val="0"/>
              </a:ext>
            </a:extLst>
          </a:blip>
          <a:srcRect l="19373" r="16342"/>
          <a:stretch/>
        </p:blipFill>
        <p:spPr bwMode="auto">
          <a:xfrm>
            <a:off x="3620776" y="4958952"/>
            <a:ext cx="108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8"/>
          <p:cNvSpPr txBox="1">
            <a:spLocks noChangeArrowheads="1"/>
          </p:cNvSpPr>
          <p:nvPr/>
        </p:nvSpPr>
        <p:spPr bwMode="auto">
          <a:xfrm>
            <a:off x="3699215" y="4409365"/>
            <a:ext cx="2024913" cy="4616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000">
                <a:solidFill>
                  <a:schemeClr val="bg1"/>
                </a:solidFill>
                <a:latin typeface="Arial" charset="0"/>
                <a:ea typeface="ＭＳ Ｐゴシック" charset="-128"/>
              </a:defRPr>
            </a:lvl1pPr>
            <a:lvl2pPr marL="742950" indent="-285750" eaLnBrk="0" hangingPunct="0">
              <a:defRPr kumimoji="1" sz="2000">
                <a:solidFill>
                  <a:schemeClr val="bg1"/>
                </a:solidFill>
                <a:latin typeface="Arial" charset="0"/>
                <a:ea typeface="ＭＳ Ｐゴシック" charset="-128"/>
              </a:defRPr>
            </a:lvl2pPr>
            <a:lvl3pPr marL="1143000" indent="-228600" eaLnBrk="0" hangingPunct="0">
              <a:defRPr kumimoji="1" sz="2000">
                <a:solidFill>
                  <a:schemeClr val="bg1"/>
                </a:solidFill>
                <a:latin typeface="Arial" charset="0"/>
                <a:ea typeface="ＭＳ Ｐゴシック" charset="-128"/>
              </a:defRPr>
            </a:lvl3pPr>
            <a:lvl4pPr marL="1600200" indent="-228600" eaLnBrk="0" hangingPunct="0">
              <a:defRPr kumimoji="1" sz="2000">
                <a:solidFill>
                  <a:schemeClr val="bg1"/>
                </a:solidFill>
                <a:latin typeface="Arial" charset="0"/>
                <a:ea typeface="ＭＳ Ｐゴシック" charset="-128"/>
              </a:defRPr>
            </a:lvl4pPr>
            <a:lvl5pPr marL="2057400" indent="-228600" eaLnBrk="0" hangingPunct="0">
              <a:defRPr kumimoji="1" sz="2000">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bg1"/>
                </a:solidFill>
                <a:latin typeface="Arial" charset="0"/>
                <a:ea typeface="ＭＳ Ｐゴシック" charset="-128"/>
              </a:defRPr>
            </a:lvl9pPr>
          </a:lstStyle>
          <a:p>
            <a:pPr marL="171450" indent="-171450">
              <a:buFont typeface="Wingdings" pitchFamily="2" charset="2"/>
              <a:buChar char="l"/>
            </a:pPr>
            <a:r>
              <a:rPr lang="en-US" altLang="ja-JP" sz="1200" dirty="0" smtClean="0">
                <a:solidFill>
                  <a:schemeClr val="tx1"/>
                </a:solidFill>
                <a:latin typeface="+mn-lt"/>
              </a:rPr>
              <a:t>EDL demonstrator at Earth</a:t>
            </a:r>
          </a:p>
          <a:p>
            <a:pPr marL="171450" indent="-171450">
              <a:buFont typeface="Wingdings" pitchFamily="2" charset="2"/>
              <a:buChar char="l"/>
            </a:pPr>
            <a:r>
              <a:rPr lang="en-US" altLang="ja-JP" sz="1200" dirty="0" smtClean="0">
                <a:solidFill>
                  <a:schemeClr val="tx1"/>
                </a:solidFill>
                <a:latin typeface="+mn-lt"/>
              </a:rPr>
              <a:t>AOT demonstrator at Mars</a:t>
            </a:r>
            <a:endParaRPr lang="en-US" altLang="ja-JP" sz="1200" dirty="0">
              <a:solidFill>
                <a:schemeClr val="tx1"/>
              </a:solidFill>
              <a:latin typeface="+mn-lt"/>
            </a:endParaRPr>
          </a:p>
        </p:txBody>
      </p:sp>
      <p:sp>
        <p:nvSpPr>
          <p:cNvPr id="16" name="テキスト ボックス 15"/>
          <p:cNvSpPr txBox="1"/>
          <p:nvPr/>
        </p:nvSpPr>
        <p:spPr>
          <a:xfrm>
            <a:off x="4247964" y="3931186"/>
            <a:ext cx="670274" cy="361910"/>
          </a:xfrm>
          <a:prstGeom prst="ellipse">
            <a:avLst/>
          </a:prstGeom>
          <a:solidFill>
            <a:schemeClr val="accent3">
              <a:lumMod val="50000"/>
            </a:schemeClr>
          </a:solidFill>
          <a:ln w="38100">
            <a:solidFill>
              <a:schemeClr val="accent3">
                <a:lumMod val="50000"/>
              </a:schemeClr>
            </a:solidFill>
          </a:ln>
        </p:spPr>
        <p:txBody>
          <a:bodyPr wrap="none" lIns="36000" tIns="36000" rIns="36000" bIns="36000">
            <a:spAutoFit/>
          </a:bodyPr>
          <a:lstStyle/>
          <a:p>
            <a:pPr algn="dist" eaLnBrk="0" hangingPunct="0">
              <a:defRPr/>
            </a:pPr>
            <a:r>
              <a:rPr lang="en-US" altLang="ja-JP" sz="1200" dirty="0">
                <a:solidFill>
                  <a:schemeClr val="bg1"/>
                </a:solidFill>
                <a:latin typeface="Arial Unicode MS" pitchFamily="50" charset="-128"/>
                <a:ea typeface="Arial Unicode MS" pitchFamily="50" charset="-128"/>
                <a:cs typeface="Arial Unicode MS" pitchFamily="50" charset="-128"/>
              </a:rPr>
              <a:t>~</a:t>
            </a:r>
            <a:r>
              <a:rPr lang="en-US" altLang="ja-JP" sz="1200" dirty="0" smtClean="0">
                <a:ln w="12700">
                  <a:noFill/>
                  <a:prstDash val="solid"/>
                </a:ln>
                <a:solidFill>
                  <a:schemeClr val="bg1"/>
                </a:solidFill>
              </a:rPr>
              <a:t>2015</a:t>
            </a:r>
            <a:endParaRPr lang="ja-JP" altLang="en-US" sz="1200" dirty="0">
              <a:ln w="12700">
                <a:noFill/>
                <a:prstDash val="solid"/>
              </a:ln>
              <a:solidFill>
                <a:schemeClr val="bg1"/>
              </a:solidFill>
            </a:endParaRPr>
          </a:p>
        </p:txBody>
      </p:sp>
      <p:pic>
        <p:nvPicPr>
          <p:cNvPr id="17" name="図 23" descr="a06_05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6780" y="5865068"/>
            <a:ext cx="973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4" descr="ph_orion_reentry.gif"/>
          <p:cNvPicPr>
            <a:picLocks noChangeAspect="1"/>
          </p:cNvPicPr>
          <p:nvPr/>
        </p:nvPicPr>
        <p:blipFill>
          <a:blip r:embed="rId4">
            <a:extLst>
              <a:ext uri="{28A0092B-C50C-407E-A947-70E740481C1C}">
                <a14:useLocalDpi xmlns:a14="http://schemas.microsoft.com/office/drawing/2010/main" val="0"/>
              </a:ext>
            </a:extLst>
          </a:blip>
          <a:srcRect l="20558" t="2821" r="18977" b="11282"/>
          <a:stretch>
            <a:fillRect/>
          </a:stretch>
        </p:blipFill>
        <p:spPr bwMode="auto">
          <a:xfrm>
            <a:off x="6430267" y="5865068"/>
            <a:ext cx="9048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a:spLocks noChangeArrowheads="1"/>
          </p:cNvSpPr>
          <p:nvPr/>
        </p:nvSpPr>
        <p:spPr bwMode="auto">
          <a:xfrm>
            <a:off x="6105287" y="5609480"/>
            <a:ext cx="1534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000">
                <a:solidFill>
                  <a:schemeClr val="bg1"/>
                </a:solidFill>
                <a:latin typeface="Arial" charset="0"/>
                <a:ea typeface="ＭＳ Ｐゴシック" charset="-128"/>
              </a:defRPr>
            </a:lvl1pPr>
            <a:lvl2pPr marL="742950" indent="-285750" eaLnBrk="0" hangingPunct="0">
              <a:defRPr kumimoji="1" sz="2000">
                <a:solidFill>
                  <a:schemeClr val="bg1"/>
                </a:solidFill>
                <a:latin typeface="Arial" charset="0"/>
                <a:ea typeface="ＭＳ Ｐゴシック" charset="-128"/>
              </a:defRPr>
            </a:lvl2pPr>
            <a:lvl3pPr marL="1143000" indent="-228600" eaLnBrk="0" hangingPunct="0">
              <a:defRPr kumimoji="1" sz="2000">
                <a:solidFill>
                  <a:schemeClr val="bg1"/>
                </a:solidFill>
                <a:latin typeface="Arial" charset="0"/>
                <a:ea typeface="ＭＳ Ｐゴシック" charset="-128"/>
              </a:defRPr>
            </a:lvl3pPr>
            <a:lvl4pPr marL="1600200" indent="-228600" eaLnBrk="0" hangingPunct="0">
              <a:defRPr kumimoji="1" sz="2000">
                <a:solidFill>
                  <a:schemeClr val="bg1"/>
                </a:solidFill>
                <a:latin typeface="Arial" charset="0"/>
                <a:ea typeface="ＭＳ Ｐゴシック" charset="-128"/>
              </a:defRPr>
            </a:lvl4pPr>
            <a:lvl5pPr marL="2057400" indent="-228600" eaLnBrk="0" hangingPunct="0">
              <a:defRPr kumimoji="1" sz="2000">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bg1"/>
                </a:solidFill>
                <a:latin typeface="Arial" charset="0"/>
                <a:ea typeface="ＭＳ Ｐゴシック" charset="-128"/>
              </a:defRPr>
            </a:lvl9pPr>
          </a:lstStyle>
          <a:p>
            <a:pPr algn="dist"/>
            <a:r>
              <a:rPr lang="en-US" altLang="ja-JP" sz="1200" dirty="0" smtClean="0">
                <a:solidFill>
                  <a:schemeClr val="tx1"/>
                </a:solidFill>
                <a:latin typeface="+mn-lt"/>
              </a:rPr>
              <a:t>Reentry system (HRV)</a:t>
            </a:r>
            <a:endParaRPr lang="en-US" altLang="ja-JP" sz="1200" dirty="0">
              <a:solidFill>
                <a:schemeClr val="tx1"/>
              </a:solidFill>
              <a:latin typeface="+mn-lt"/>
            </a:endParaRPr>
          </a:p>
        </p:txBody>
      </p:sp>
      <p:sp>
        <p:nvSpPr>
          <p:cNvPr id="20" name="テキスト ボックス 19"/>
          <p:cNvSpPr txBox="1"/>
          <p:nvPr/>
        </p:nvSpPr>
        <p:spPr>
          <a:xfrm>
            <a:off x="6264188" y="3601293"/>
            <a:ext cx="670274" cy="361910"/>
          </a:xfrm>
          <a:prstGeom prst="ellipse">
            <a:avLst/>
          </a:prstGeom>
          <a:solidFill>
            <a:schemeClr val="accent3">
              <a:lumMod val="50000"/>
            </a:schemeClr>
          </a:solidFill>
          <a:ln w="38100">
            <a:solidFill>
              <a:schemeClr val="accent3">
                <a:lumMod val="50000"/>
              </a:schemeClr>
            </a:solidFill>
          </a:ln>
        </p:spPr>
        <p:txBody>
          <a:bodyPr wrap="none" lIns="36000" tIns="36000" rIns="36000" bIns="36000">
            <a:spAutoFit/>
          </a:bodyPr>
          <a:lstStyle/>
          <a:p>
            <a:pPr algn="dist" eaLnBrk="0" hangingPunct="0">
              <a:defRPr/>
            </a:pPr>
            <a:r>
              <a:rPr lang="en-US" altLang="ja-JP" sz="1200" dirty="0">
                <a:solidFill>
                  <a:schemeClr val="bg1"/>
                </a:solidFill>
                <a:latin typeface="Arial Unicode MS" pitchFamily="50" charset="-128"/>
                <a:ea typeface="Arial Unicode MS" pitchFamily="50" charset="-128"/>
                <a:cs typeface="Arial Unicode MS" pitchFamily="50" charset="-128"/>
              </a:rPr>
              <a:t>~</a:t>
            </a:r>
            <a:r>
              <a:rPr lang="en-US" altLang="ja-JP" sz="1200" dirty="0" smtClean="0">
                <a:ln w="12700">
                  <a:noFill/>
                  <a:prstDash val="solid"/>
                </a:ln>
                <a:solidFill>
                  <a:schemeClr val="bg1"/>
                </a:solidFill>
              </a:rPr>
              <a:t>2020</a:t>
            </a:r>
            <a:endParaRPr lang="ja-JP" altLang="en-US" sz="1200" dirty="0">
              <a:ln w="12700">
                <a:noFill/>
                <a:prstDash val="solid"/>
              </a:ln>
              <a:solidFill>
                <a:schemeClr val="bg1"/>
              </a:solidFill>
            </a:endParaRPr>
          </a:p>
        </p:txBody>
      </p:sp>
      <p:sp>
        <p:nvSpPr>
          <p:cNvPr id="21" name="テキスト ボックス 48"/>
          <p:cNvSpPr txBox="1">
            <a:spLocks noChangeArrowheads="1"/>
          </p:cNvSpPr>
          <p:nvPr/>
        </p:nvSpPr>
        <p:spPr bwMode="auto">
          <a:xfrm>
            <a:off x="4348163" y="6320353"/>
            <a:ext cx="776175" cy="276999"/>
          </a:xfrm>
          <a:prstGeom prst="rect">
            <a:avLst/>
          </a:prstGeom>
          <a:solidFill>
            <a:srgbClr val="0070C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kumimoji="1" sz="2000">
                <a:solidFill>
                  <a:schemeClr val="bg1"/>
                </a:solidFill>
                <a:latin typeface="Arial" charset="0"/>
                <a:ea typeface="ＭＳ Ｐゴシック" charset="-128"/>
              </a:defRPr>
            </a:lvl1pPr>
            <a:lvl2pPr marL="742950" indent="-285750" eaLnBrk="0" hangingPunct="0">
              <a:defRPr kumimoji="1" sz="2000">
                <a:solidFill>
                  <a:schemeClr val="bg1"/>
                </a:solidFill>
                <a:latin typeface="Arial" charset="0"/>
                <a:ea typeface="ＭＳ Ｐゴシック" charset="-128"/>
              </a:defRPr>
            </a:lvl2pPr>
            <a:lvl3pPr marL="1143000" indent="-228600" eaLnBrk="0" hangingPunct="0">
              <a:defRPr kumimoji="1" sz="2000">
                <a:solidFill>
                  <a:schemeClr val="bg1"/>
                </a:solidFill>
                <a:latin typeface="Arial" charset="0"/>
                <a:ea typeface="ＭＳ Ｐゴシック" charset="-128"/>
              </a:defRPr>
            </a:lvl3pPr>
            <a:lvl4pPr marL="1600200" indent="-228600" eaLnBrk="0" hangingPunct="0">
              <a:defRPr kumimoji="1" sz="2000">
                <a:solidFill>
                  <a:schemeClr val="bg1"/>
                </a:solidFill>
                <a:latin typeface="Arial" charset="0"/>
                <a:ea typeface="ＭＳ Ｐゴシック" charset="-128"/>
              </a:defRPr>
            </a:lvl4pPr>
            <a:lvl5pPr marL="2057400" indent="-228600" eaLnBrk="0" hangingPunct="0">
              <a:defRPr kumimoji="1" sz="2000">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bg1"/>
                </a:solidFill>
                <a:latin typeface="Arial" charset="0"/>
                <a:ea typeface="ＭＳ Ｐゴシック" charset="-128"/>
              </a:defRPr>
            </a:lvl9pPr>
          </a:lstStyle>
          <a:p>
            <a:r>
              <a:rPr lang="en-US" altLang="ja-JP" sz="1200" dirty="0" smtClean="0">
                <a:latin typeface="+mn-lt"/>
              </a:rPr>
              <a:t>TRL 6</a:t>
            </a:r>
            <a:r>
              <a:rPr lang="en-US" altLang="ja-JP" sz="1200" dirty="0">
                <a:latin typeface="Arial Unicode MS" pitchFamily="50" charset="-128"/>
                <a:ea typeface="Arial Unicode MS" pitchFamily="50" charset="-128"/>
                <a:cs typeface="Arial Unicode MS" pitchFamily="50" charset="-128"/>
              </a:rPr>
              <a:t> ~ </a:t>
            </a:r>
            <a:r>
              <a:rPr lang="en-US" altLang="ja-JP" sz="1200" dirty="0" smtClean="0">
                <a:latin typeface="+mn-lt"/>
              </a:rPr>
              <a:t>7</a:t>
            </a:r>
            <a:endParaRPr lang="ja-JP" altLang="en-US" sz="1200" dirty="0">
              <a:latin typeface="+mn-lt"/>
            </a:endParaRPr>
          </a:p>
        </p:txBody>
      </p:sp>
      <p:sp>
        <p:nvSpPr>
          <p:cNvPr id="22" name="テキスト ボックス 48"/>
          <p:cNvSpPr txBox="1">
            <a:spLocks noChangeArrowheads="1"/>
          </p:cNvSpPr>
          <p:nvPr/>
        </p:nvSpPr>
        <p:spPr bwMode="auto">
          <a:xfrm>
            <a:off x="6192618" y="4820852"/>
            <a:ext cx="768159" cy="276999"/>
          </a:xfrm>
          <a:prstGeom prst="rect">
            <a:avLst/>
          </a:prstGeom>
          <a:solidFill>
            <a:srgbClr val="0070C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kumimoji="1" sz="2000">
                <a:solidFill>
                  <a:schemeClr val="bg1"/>
                </a:solidFill>
                <a:latin typeface="Arial" charset="0"/>
                <a:ea typeface="ＭＳ Ｐゴシック" charset="-128"/>
              </a:defRPr>
            </a:lvl1pPr>
            <a:lvl2pPr marL="742950" indent="-285750" eaLnBrk="0" hangingPunct="0">
              <a:defRPr kumimoji="1" sz="2000">
                <a:solidFill>
                  <a:schemeClr val="bg1"/>
                </a:solidFill>
                <a:latin typeface="Arial" charset="0"/>
                <a:ea typeface="ＭＳ Ｐゴシック" charset="-128"/>
              </a:defRPr>
            </a:lvl2pPr>
            <a:lvl3pPr marL="1143000" indent="-228600" eaLnBrk="0" hangingPunct="0">
              <a:defRPr kumimoji="1" sz="2000">
                <a:solidFill>
                  <a:schemeClr val="bg1"/>
                </a:solidFill>
                <a:latin typeface="Arial" charset="0"/>
                <a:ea typeface="ＭＳ Ｐゴシック" charset="-128"/>
              </a:defRPr>
            </a:lvl3pPr>
            <a:lvl4pPr marL="1600200" indent="-228600" eaLnBrk="0" hangingPunct="0">
              <a:defRPr kumimoji="1" sz="2000">
                <a:solidFill>
                  <a:schemeClr val="bg1"/>
                </a:solidFill>
                <a:latin typeface="Arial" charset="0"/>
                <a:ea typeface="ＭＳ Ｐゴシック" charset="-128"/>
              </a:defRPr>
            </a:lvl4pPr>
            <a:lvl5pPr marL="2057400" indent="-228600" eaLnBrk="0" hangingPunct="0">
              <a:defRPr kumimoji="1" sz="2000">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bg1"/>
                </a:solidFill>
                <a:latin typeface="Arial" charset="0"/>
                <a:ea typeface="ＭＳ Ｐゴシック" charset="-128"/>
              </a:defRPr>
            </a:lvl9pPr>
          </a:lstStyle>
          <a:p>
            <a:r>
              <a:rPr lang="en-US" altLang="ja-JP" sz="1200" dirty="0" smtClean="0">
                <a:latin typeface="+mn-lt"/>
              </a:rPr>
              <a:t>TRL 8 </a:t>
            </a:r>
            <a:r>
              <a:rPr lang="en-US" altLang="ja-JP" sz="1200" dirty="0" smtClean="0">
                <a:latin typeface="Arial Unicode MS" pitchFamily="50" charset="-128"/>
                <a:ea typeface="Arial Unicode MS" pitchFamily="50" charset="-128"/>
                <a:cs typeface="Arial Unicode MS" pitchFamily="50" charset="-128"/>
              </a:rPr>
              <a:t>~ </a:t>
            </a:r>
            <a:r>
              <a:rPr lang="en-US" altLang="ja-JP" sz="1200" dirty="0" smtClean="0">
                <a:latin typeface="+mn-lt"/>
              </a:rPr>
              <a:t>9</a:t>
            </a:r>
            <a:endParaRPr lang="ja-JP" altLang="en-US" sz="1200" dirty="0">
              <a:latin typeface="+mn-lt"/>
            </a:endParaRPr>
          </a:p>
        </p:txBody>
      </p:sp>
      <p:sp>
        <p:nvSpPr>
          <p:cNvPr id="23" name="テキスト ボックス 18"/>
          <p:cNvSpPr txBox="1">
            <a:spLocks noChangeArrowheads="1"/>
          </p:cNvSpPr>
          <p:nvPr/>
        </p:nvSpPr>
        <p:spPr bwMode="auto">
          <a:xfrm>
            <a:off x="7604043" y="5609480"/>
            <a:ext cx="1219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000">
                <a:solidFill>
                  <a:schemeClr val="bg1"/>
                </a:solidFill>
                <a:latin typeface="Arial" charset="0"/>
                <a:ea typeface="ＭＳ Ｐゴシック" charset="-128"/>
              </a:defRPr>
            </a:lvl1pPr>
            <a:lvl2pPr marL="742950" indent="-285750" eaLnBrk="0" hangingPunct="0">
              <a:defRPr kumimoji="1" sz="2000">
                <a:solidFill>
                  <a:schemeClr val="bg1"/>
                </a:solidFill>
                <a:latin typeface="Arial" charset="0"/>
                <a:ea typeface="ＭＳ Ｐゴシック" charset="-128"/>
              </a:defRPr>
            </a:lvl2pPr>
            <a:lvl3pPr marL="1143000" indent="-228600" eaLnBrk="0" hangingPunct="0">
              <a:defRPr kumimoji="1" sz="2000">
                <a:solidFill>
                  <a:schemeClr val="bg1"/>
                </a:solidFill>
                <a:latin typeface="Arial" charset="0"/>
                <a:ea typeface="ＭＳ Ｐゴシック" charset="-128"/>
              </a:defRPr>
            </a:lvl3pPr>
            <a:lvl4pPr marL="1600200" indent="-228600" eaLnBrk="0" hangingPunct="0">
              <a:defRPr kumimoji="1" sz="2000">
                <a:solidFill>
                  <a:schemeClr val="bg1"/>
                </a:solidFill>
                <a:latin typeface="Arial" charset="0"/>
                <a:ea typeface="ＭＳ Ｐゴシック" charset="-128"/>
              </a:defRPr>
            </a:lvl4pPr>
            <a:lvl5pPr marL="2057400" indent="-228600" eaLnBrk="0" hangingPunct="0">
              <a:defRPr kumimoji="1" sz="2000">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bg1"/>
                </a:solidFill>
                <a:latin typeface="Arial" charset="0"/>
                <a:ea typeface="ＭＳ Ｐゴシック" charset="-128"/>
              </a:defRPr>
            </a:lvl9pPr>
          </a:lstStyle>
          <a:p>
            <a:pPr algn="just"/>
            <a:r>
              <a:rPr lang="en-US" altLang="ja-JP" sz="1200" dirty="0" smtClean="0">
                <a:solidFill>
                  <a:schemeClr val="tx1"/>
                </a:solidFill>
                <a:latin typeface="+mn-lt"/>
              </a:rPr>
              <a:t>Reusable system</a:t>
            </a:r>
            <a:endParaRPr lang="en-US" altLang="ja-JP" sz="1200" dirty="0">
              <a:solidFill>
                <a:schemeClr val="tx1"/>
              </a:solidFill>
              <a:latin typeface="+mn-lt"/>
            </a:endParaRPr>
          </a:p>
        </p:txBody>
      </p:sp>
      <p:cxnSp>
        <p:nvCxnSpPr>
          <p:cNvPr id="24" name="直線矢印コネクタ 26"/>
          <p:cNvCxnSpPr>
            <a:cxnSpLocks noChangeShapeType="1"/>
          </p:cNvCxnSpPr>
          <p:nvPr/>
        </p:nvCxnSpPr>
        <p:spPr bwMode="auto">
          <a:xfrm>
            <a:off x="5876091" y="6000826"/>
            <a:ext cx="460514" cy="156342"/>
          </a:xfrm>
          <a:prstGeom prst="straightConnector1">
            <a:avLst/>
          </a:prstGeom>
          <a:noFill/>
          <a:ln w="25400" algn="ctr">
            <a:solidFill>
              <a:schemeClr val="accent3">
                <a:lumMod val="50000"/>
              </a:schemeClr>
            </a:solidFill>
            <a:prstDash val="sysDot"/>
            <a:round/>
            <a:headEnd/>
            <a:tailEnd type="triangle" w="lg" len="lg"/>
          </a:ln>
          <a:extLst>
            <a:ext uri="{909E8E84-426E-40DD-AFC4-6F175D3DCCD1}">
              <a14:hiddenFill xmlns:a14="http://schemas.microsoft.com/office/drawing/2010/main">
                <a:noFill/>
              </a14:hiddenFill>
            </a:ext>
          </a:extLst>
        </p:spPr>
      </p:cxnSp>
      <p:sp>
        <p:nvSpPr>
          <p:cNvPr id="25" name="テキスト ボックス 24"/>
          <p:cNvSpPr txBox="1"/>
          <p:nvPr/>
        </p:nvSpPr>
        <p:spPr>
          <a:xfrm>
            <a:off x="2032067" y="4300162"/>
            <a:ext cx="670274" cy="361910"/>
          </a:xfrm>
          <a:prstGeom prst="ellipse">
            <a:avLst/>
          </a:prstGeom>
          <a:solidFill>
            <a:schemeClr val="accent3">
              <a:lumMod val="50000"/>
            </a:schemeClr>
          </a:solidFill>
          <a:ln w="38100">
            <a:solidFill>
              <a:schemeClr val="accent3">
                <a:lumMod val="50000"/>
              </a:schemeClr>
            </a:solidFill>
          </a:ln>
        </p:spPr>
        <p:txBody>
          <a:bodyPr wrap="none" lIns="36000" tIns="36000" rIns="36000" bIns="36000">
            <a:spAutoFit/>
          </a:bodyPr>
          <a:lstStyle/>
          <a:p>
            <a:pPr algn="dist" eaLnBrk="0" hangingPunct="0">
              <a:defRPr/>
            </a:pPr>
            <a:r>
              <a:rPr lang="en-US" altLang="ja-JP" sz="1200" dirty="0" smtClean="0">
                <a:solidFill>
                  <a:schemeClr val="bg1"/>
                </a:solidFill>
                <a:latin typeface="Arial Unicode MS" pitchFamily="50" charset="-128"/>
                <a:ea typeface="Arial Unicode MS" pitchFamily="50" charset="-128"/>
                <a:cs typeface="Arial Unicode MS" pitchFamily="50" charset="-128"/>
              </a:rPr>
              <a:t>~</a:t>
            </a:r>
            <a:r>
              <a:rPr lang="en-US" altLang="ja-JP" sz="1200" dirty="0" smtClean="0">
                <a:ln w="12700">
                  <a:noFill/>
                  <a:prstDash val="solid"/>
                </a:ln>
                <a:solidFill>
                  <a:schemeClr val="bg1"/>
                </a:solidFill>
              </a:rPr>
              <a:t>2010</a:t>
            </a:r>
            <a:endParaRPr lang="ja-JP" altLang="en-US" sz="1200" dirty="0">
              <a:ln w="12700">
                <a:noFill/>
                <a:prstDash val="solid"/>
              </a:ln>
              <a:solidFill>
                <a:schemeClr val="bg1"/>
              </a:solidFill>
            </a:endParaRPr>
          </a:p>
        </p:txBody>
      </p:sp>
      <p:sp>
        <p:nvSpPr>
          <p:cNvPr id="26" name="テキスト ボックス 25"/>
          <p:cNvSpPr txBox="1"/>
          <p:nvPr/>
        </p:nvSpPr>
        <p:spPr>
          <a:xfrm>
            <a:off x="517691" y="4509120"/>
            <a:ext cx="670274" cy="361910"/>
          </a:xfrm>
          <a:prstGeom prst="ellipse">
            <a:avLst/>
          </a:prstGeom>
          <a:solidFill>
            <a:schemeClr val="accent3">
              <a:lumMod val="50000"/>
            </a:schemeClr>
          </a:solidFill>
          <a:ln w="38100">
            <a:solidFill>
              <a:schemeClr val="accent3">
                <a:lumMod val="50000"/>
              </a:schemeClr>
            </a:solidFill>
          </a:ln>
        </p:spPr>
        <p:txBody>
          <a:bodyPr wrap="none" lIns="36000" tIns="36000" rIns="36000" bIns="36000">
            <a:spAutoFit/>
          </a:bodyPr>
          <a:lstStyle/>
          <a:p>
            <a:pPr algn="dist" eaLnBrk="0" hangingPunct="0">
              <a:defRPr/>
            </a:pPr>
            <a:r>
              <a:rPr lang="en-US" altLang="ja-JP" sz="1200" dirty="0" smtClean="0">
                <a:solidFill>
                  <a:schemeClr val="bg1"/>
                </a:solidFill>
                <a:latin typeface="Arial Unicode MS" pitchFamily="50" charset="-128"/>
                <a:ea typeface="Arial Unicode MS" pitchFamily="50" charset="-128"/>
                <a:cs typeface="Arial Unicode MS" pitchFamily="50" charset="-128"/>
              </a:rPr>
              <a:t>~</a:t>
            </a:r>
            <a:r>
              <a:rPr lang="en-US" altLang="ja-JP" sz="1200" dirty="0" smtClean="0">
                <a:ln w="12700">
                  <a:noFill/>
                  <a:prstDash val="solid"/>
                </a:ln>
                <a:solidFill>
                  <a:schemeClr val="bg1"/>
                </a:solidFill>
              </a:rPr>
              <a:t>2008</a:t>
            </a:r>
            <a:endParaRPr lang="ja-JP" altLang="en-US" sz="1200" dirty="0">
              <a:ln w="12700">
                <a:noFill/>
                <a:prstDash val="solid"/>
              </a:ln>
              <a:solidFill>
                <a:schemeClr val="bg1"/>
              </a:solidFill>
            </a:endParaRPr>
          </a:p>
        </p:txBody>
      </p:sp>
      <p:sp>
        <p:nvSpPr>
          <p:cNvPr id="27" name="テキスト ボックス 48"/>
          <p:cNvSpPr txBox="1">
            <a:spLocks noChangeArrowheads="1"/>
          </p:cNvSpPr>
          <p:nvPr/>
        </p:nvSpPr>
        <p:spPr bwMode="auto">
          <a:xfrm>
            <a:off x="597778" y="6086929"/>
            <a:ext cx="521297" cy="276999"/>
          </a:xfrm>
          <a:prstGeom prst="rect">
            <a:avLst/>
          </a:prstGeom>
          <a:solidFill>
            <a:srgbClr val="0070C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kumimoji="1" sz="2000">
                <a:solidFill>
                  <a:schemeClr val="bg1"/>
                </a:solidFill>
                <a:latin typeface="Arial" charset="0"/>
                <a:ea typeface="ＭＳ Ｐゴシック" charset="-128"/>
              </a:defRPr>
            </a:lvl1pPr>
            <a:lvl2pPr marL="742950" indent="-285750" eaLnBrk="0" hangingPunct="0">
              <a:defRPr kumimoji="1" sz="2000">
                <a:solidFill>
                  <a:schemeClr val="bg1"/>
                </a:solidFill>
                <a:latin typeface="Arial" charset="0"/>
                <a:ea typeface="ＭＳ Ｐゴシック" charset="-128"/>
              </a:defRPr>
            </a:lvl2pPr>
            <a:lvl3pPr marL="1143000" indent="-228600" eaLnBrk="0" hangingPunct="0">
              <a:defRPr kumimoji="1" sz="2000">
                <a:solidFill>
                  <a:schemeClr val="bg1"/>
                </a:solidFill>
                <a:latin typeface="Arial" charset="0"/>
                <a:ea typeface="ＭＳ Ｐゴシック" charset="-128"/>
              </a:defRPr>
            </a:lvl3pPr>
            <a:lvl4pPr marL="1600200" indent="-228600" eaLnBrk="0" hangingPunct="0">
              <a:defRPr kumimoji="1" sz="2000">
                <a:solidFill>
                  <a:schemeClr val="bg1"/>
                </a:solidFill>
                <a:latin typeface="Arial" charset="0"/>
                <a:ea typeface="ＭＳ Ｐゴシック" charset="-128"/>
              </a:defRPr>
            </a:lvl4pPr>
            <a:lvl5pPr marL="2057400" indent="-228600" eaLnBrk="0" hangingPunct="0">
              <a:defRPr kumimoji="1" sz="2000">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bg1"/>
                </a:solidFill>
                <a:latin typeface="Arial" charset="0"/>
                <a:ea typeface="ＭＳ Ｐゴシック" charset="-128"/>
              </a:defRPr>
            </a:lvl9pPr>
          </a:lstStyle>
          <a:p>
            <a:r>
              <a:rPr lang="en-US" altLang="ja-JP" sz="1200" dirty="0" smtClean="0">
                <a:latin typeface="+mn-lt"/>
              </a:rPr>
              <a:t>TRL 3</a:t>
            </a:r>
            <a:endParaRPr lang="ja-JP" altLang="en-US" sz="1200" dirty="0">
              <a:latin typeface="+mn-lt"/>
            </a:endParaRPr>
          </a:p>
        </p:txBody>
      </p:sp>
      <p:sp>
        <p:nvSpPr>
          <p:cNvPr id="28" name="正方形/長方形 27"/>
          <p:cNvSpPr/>
          <p:nvPr/>
        </p:nvSpPr>
        <p:spPr>
          <a:xfrm>
            <a:off x="1499146" y="4820852"/>
            <a:ext cx="1736116" cy="1200329"/>
          </a:xfrm>
          <a:prstGeom prst="rect">
            <a:avLst/>
          </a:prstGeom>
          <a:ln w="12700">
            <a:solidFill>
              <a:schemeClr val="tx1"/>
            </a:solidFill>
          </a:ln>
        </p:spPr>
        <p:txBody>
          <a:bodyPr wrap="none">
            <a:spAutoFit/>
          </a:bodyPr>
          <a:lstStyle/>
          <a:p>
            <a:pPr marL="88900" indent="-88900">
              <a:buClr>
                <a:srgbClr val="FFFFFF"/>
              </a:buClr>
              <a:defRPr/>
            </a:pPr>
            <a:r>
              <a:rPr lang="en-US" altLang="ja-JP" sz="1200" dirty="0" smtClean="0">
                <a:ea typeface="ＭＳ Ｐゴシック" pitchFamily="50" charset="-128"/>
              </a:rPr>
              <a:t>Front-loading phase</a:t>
            </a:r>
          </a:p>
          <a:p>
            <a:pPr marL="171450" indent="-171450">
              <a:buFont typeface="Wingdings" pitchFamily="2" charset="2"/>
              <a:buChar char="l"/>
              <a:defRPr/>
            </a:pPr>
            <a:r>
              <a:rPr lang="en-US" altLang="ja-JP" sz="1200" dirty="0" smtClean="0">
                <a:ea typeface="ＭＳ Ｐゴシック" pitchFamily="50" charset="-128"/>
              </a:rPr>
              <a:t>Light-weight aeroshell</a:t>
            </a:r>
            <a:br>
              <a:rPr lang="en-US" altLang="ja-JP" sz="1200" dirty="0" smtClean="0">
                <a:ea typeface="ＭＳ Ｐゴシック" pitchFamily="50" charset="-128"/>
              </a:rPr>
            </a:br>
            <a:r>
              <a:rPr lang="en-US" altLang="ja-JP" sz="1200" dirty="0" smtClean="0">
                <a:ea typeface="ＭＳ Ｐゴシック" pitchFamily="50" charset="-128"/>
              </a:rPr>
              <a:t>equipped with TPS</a:t>
            </a:r>
          </a:p>
          <a:p>
            <a:pPr marL="171450" indent="-171450">
              <a:buFont typeface="Wingdings" pitchFamily="2" charset="2"/>
              <a:buChar char="l"/>
              <a:defRPr/>
            </a:pPr>
            <a:r>
              <a:rPr lang="en-US" altLang="ja-JP" sz="1200" dirty="0" smtClean="0">
                <a:ea typeface="ＭＳ Ｐゴシック" pitchFamily="50" charset="-128"/>
              </a:rPr>
              <a:t>GNC subsystem</a:t>
            </a:r>
          </a:p>
          <a:p>
            <a:pPr marL="171450" indent="-171450">
              <a:buFont typeface="Wingdings" pitchFamily="2" charset="2"/>
              <a:buChar char="l"/>
              <a:defRPr/>
            </a:pPr>
            <a:r>
              <a:rPr lang="en-US" altLang="ja-JP" sz="1200" dirty="0" smtClean="0">
                <a:ea typeface="ＭＳ Ｐゴシック" pitchFamily="50" charset="-128"/>
              </a:rPr>
              <a:t>Sample collector</a:t>
            </a:r>
          </a:p>
          <a:p>
            <a:pPr marL="171450" indent="-171450">
              <a:buFont typeface="Wingdings" pitchFamily="2" charset="2"/>
              <a:buChar char="l"/>
              <a:defRPr/>
            </a:pPr>
            <a:r>
              <a:rPr lang="en-US" altLang="ja-JP" sz="1200" dirty="0" smtClean="0">
                <a:ea typeface="ＭＳ Ｐゴシック" pitchFamily="50" charset="-128"/>
              </a:rPr>
              <a:t>Demonstrator design</a:t>
            </a:r>
            <a:endParaRPr lang="ja-JP" altLang="en-US" sz="1200" dirty="0">
              <a:ea typeface="ＭＳ Ｐゴシック" pitchFamily="1" charset="-128"/>
            </a:endParaRPr>
          </a:p>
        </p:txBody>
      </p:sp>
      <p:sp>
        <p:nvSpPr>
          <p:cNvPr id="29" name="テキスト ボックス 48"/>
          <p:cNvSpPr txBox="1">
            <a:spLocks noChangeArrowheads="1"/>
          </p:cNvSpPr>
          <p:nvPr/>
        </p:nvSpPr>
        <p:spPr bwMode="auto">
          <a:xfrm>
            <a:off x="1983124" y="6090885"/>
            <a:ext cx="768159" cy="276999"/>
          </a:xfrm>
          <a:prstGeom prst="rect">
            <a:avLst/>
          </a:prstGeom>
          <a:solidFill>
            <a:srgbClr val="0070C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kumimoji="1" sz="2000">
                <a:solidFill>
                  <a:schemeClr val="bg1"/>
                </a:solidFill>
                <a:latin typeface="Arial" charset="0"/>
                <a:ea typeface="ＭＳ Ｐゴシック" charset="-128"/>
              </a:defRPr>
            </a:lvl1pPr>
            <a:lvl2pPr marL="742950" indent="-285750" eaLnBrk="0" hangingPunct="0">
              <a:defRPr kumimoji="1" sz="2000">
                <a:solidFill>
                  <a:schemeClr val="bg1"/>
                </a:solidFill>
                <a:latin typeface="Arial" charset="0"/>
                <a:ea typeface="ＭＳ Ｐゴシック" charset="-128"/>
              </a:defRPr>
            </a:lvl2pPr>
            <a:lvl3pPr marL="1143000" indent="-228600" eaLnBrk="0" hangingPunct="0">
              <a:defRPr kumimoji="1" sz="2000">
                <a:solidFill>
                  <a:schemeClr val="bg1"/>
                </a:solidFill>
                <a:latin typeface="Arial" charset="0"/>
                <a:ea typeface="ＭＳ Ｐゴシック" charset="-128"/>
              </a:defRPr>
            </a:lvl3pPr>
            <a:lvl4pPr marL="1600200" indent="-228600" eaLnBrk="0" hangingPunct="0">
              <a:defRPr kumimoji="1" sz="2000">
                <a:solidFill>
                  <a:schemeClr val="bg1"/>
                </a:solidFill>
                <a:latin typeface="Arial" charset="0"/>
                <a:ea typeface="ＭＳ Ｐゴシック" charset="-128"/>
              </a:defRPr>
            </a:lvl4pPr>
            <a:lvl5pPr marL="2057400" indent="-228600" eaLnBrk="0" hangingPunct="0">
              <a:defRPr kumimoji="1" sz="2000">
                <a:solidFill>
                  <a:schemeClr val="bg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bg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bg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bg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bg1"/>
                </a:solidFill>
                <a:latin typeface="Arial" charset="0"/>
                <a:ea typeface="ＭＳ Ｐゴシック" charset="-128"/>
              </a:defRPr>
            </a:lvl9pPr>
          </a:lstStyle>
          <a:p>
            <a:r>
              <a:rPr lang="en-US" altLang="ja-JP" sz="1200" dirty="0" smtClean="0">
                <a:latin typeface="+mn-lt"/>
              </a:rPr>
              <a:t>TRL 4 </a:t>
            </a:r>
            <a:r>
              <a:rPr lang="en-US" altLang="ja-JP" sz="1200" dirty="0" smtClean="0">
                <a:latin typeface="Arial Unicode MS" pitchFamily="50" charset="-128"/>
                <a:ea typeface="Arial Unicode MS" pitchFamily="50" charset="-128"/>
                <a:cs typeface="Arial Unicode MS" pitchFamily="50" charset="-128"/>
              </a:rPr>
              <a:t>~ </a:t>
            </a:r>
            <a:r>
              <a:rPr lang="en-US" altLang="ja-JP" sz="1200" dirty="0" smtClean="0">
                <a:latin typeface="+mn-lt"/>
              </a:rPr>
              <a:t>5</a:t>
            </a:r>
            <a:endParaRPr lang="ja-JP" altLang="en-US" sz="1200" dirty="0">
              <a:latin typeface="+mn-lt"/>
            </a:endParaRPr>
          </a:p>
        </p:txBody>
      </p:sp>
      <p:sp>
        <p:nvSpPr>
          <p:cNvPr id="30" name="正方形/長方形 29"/>
          <p:cNvSpPr/>
          <p:nvPr/>
        </p:nvSpPr>
        <p:spPr>
          <a:xfrm>
            <a:off x="275010" y="5169829"/>
            <a:ext cx="1155637" cy="830997"/>
          </a:xfrm>
          <a:prstGeom prst="rect">
            <a:avLst/>
          </a:prstGeom>
          <a:ln w="12700">
            <a:solidFill>
              <a:schemeClr val="tx1"/>
            </a:solidFill>
          </a:ln>
        </p:spPr>
        <p:txBody>
          <a:bodyPr wrap="none">
            <a:spAutoFit/>
          </a:bodyPr>
          <a:lstStyle/>
          <a:p>
            <a:pPr marL="171450" indent="-171450">
              <a:buFont typeface="Wingdings" pitchFamily="2" charset="2"/>
              <a:buChar char="l"/>
              <a:defRPr/>
            </a:pPr>
            <a:r>
              <a:rPr lang="en-US" altLang="ja-JP" sz="1200" dirty="0" smtClean="0">
                <a:ea typeface="ＭＳ Ｐゴシック" pitchFamily="1" charset="-128"/>
              </a:rPr>
              <a:t>Conceptual</a:t>
            </a:r>
            <a:br>
              <a:rPr lang="en-US" altLang="ja-JP" sz="1200" dirty="0" smtClean="0">
                <a:ea typeface="ＭＳ Ｐゴシック" pitchFamily="1" charset="-128"/>
              </a:rPr>
            </a:br>
            <a:r>
              <a:rPr lang="en-US" altLang="ja-JP" sz="1200" dirty="0" smtClean="0">
                <a:ea typeface="ＭＳ Ｐゴシック" pitchFamily="1" charset="-128"/>
              </a:rPr>
              <a:t>study</a:t>
            </a:r>
          </a:p>
          <a:p>
            <a:pPr marL="171450" indent="-171450">
              <a:buFont typeface="Wingdings" pitchFamily="2" charset="2"/>
              <a:buChar char="l"/>
              <a:defRPr/>
            </a:pPr>
            <a:r>
              <a:rPr lang="en-US" altLang="ja-JP" sz="1200" dirty="0" smtClean="0">
                <a:ea typeface="ＭＳ Ｐゴシック" pitchFamily="1" charset="-128"/>
              </a:rPr>
              <a:t>Verification</a:t>
            </a:r>
            <a:br>
              <a:rPr lang="en-US" altLang="ja-JP" sz="1200" dirty="0" smtClean="0">
                <a:ea typeface="ＭＳ Ｐゴシック" pitchFamily="1" charset="-128"/>
              </a:rPr>
            </a:br>
            <a:r>
              <a:rPr lang="en-US" altLang="ja-JP" sz="1200" dirty="0" smtClean="0">
                <a:ea typeface="ＭＳ Ｐゴシック" pitchFamily="1" charset="-128"/>
              </a:rPr>
              <a:t>in laboratory</a:t>
            </a:r>
            <a:endParaRPr lang="ja-JP" altLang="en-US" sz="1200" dirty="0">
              <a:ea typeface="ＭＳ Ｐゴシック" pitchFamily="1" charset="-128"/>
            </a:endParaRPr>
          </a:p>
        </p:txBody>
      </p:sp>
      <p:pic>
        <p:nvPicPr>
          <p:cNvPr id="36"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449" t="23251" r="34784" b="24594"/>
          <a:stretch/>
        </p:blipFill>
        <p:spPr bwMode="auto">
          <a:xfrm>
            <a:off x="4751490" y="4958952"/>
            <a:ext cx="1080000"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ホームベース 36"/>
          <p:cNvSpPr/>
          <p:nvPr/>
        </p:nvSpPr>
        <p:spPr>
          <a:xfrm rot="5400000">
            <a:off x="2711796" y="3243456"/>
            <a:ext cx="1719495"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en-US" altLang="ja-JP" sz="1400" dirty="0" smtClean="0"/>
              <a:t>MELOS  MDR (2013)</a:t>
            </a:r>
            <a:endParaRPr kumimoji="1" lang="ja-JP" altLang="en-US" sz="1400" dirty="0"/>
          </a:p>
        </p:txBody>
      </p:sp>
      <p:sp>
        <p:nvSpPr>
          <p:cNvPr id="39" name="ホームベース 38"/>
          <p:cNvSpPr/>
          <p:nvPr/>
        </p:nvSpPr>
        <p:spPr>
          <a:xfrm rot="5400000">
            <a:off x="2176490" y="3157727"/>
            <a:ext cx="1819526" cy="523220"/>
          </a:xfrm>
          <a:prstGeom prst="homePlate">
            <a:avLst/>
          </a:prstGeom>
          <a:solidFill>
            <a:schemeClr val="accent2">
              <a:lumMod val="75000"/>
              <a:alpha val="67000"/>
            </a:schemeClr>
          </a:solidFill>
          <a:ln>
            <a:solidFill>
              <a:schemeClr val="accent2">
                <a:lumMod val="75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r"/>
            <a:r>
              <a:rPr kumimoji="1" lang="en-US" altLang="ja-JP" sz="1400" dirty="0" smtClean="0"/>
              <a:t>Demonstrator  MDR </a:t>
            </a:r>
            <a:br>
              <a:rPr kumimoji="1" lang="en-US" altLang="ja-JP" sz="1400" dirty="0" smtClean="0"/>
            </a:br>
            <a:r>
              <a:rPr kumimoji="1" lang="en-US" altLang="ja-JP" sz="1400" dirty="0" smtClean="0"/>
              <a:t>(2012E)</a:t>
            </a:r>
            <a:endParaRPr kumimoji="1" lang="ja-JP" altLang="en-US" sz="1400" dirty="0"/>
          </a:p>
        </p:txBody>
      </p:sp>
      <p:sp>
        <p:nvSpPr>
          <p:cNvPr id="40" name="ホームベース 39"/>
          <p:cNvSpPr/>
          <p:nvPr/>
        </p:nvSpPr>
        <p:spPr>
          <a:xfrm rot="5400000">
            <a:off x="4581853" y="2951055"/>
            <a:ext cx="1656224"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en-US" altLang="ja-JP" sz="1400" dirty="0" smtClean="0"/>
              <a:t>MELOS  PDR (2016)</a:t>
            </a:r>
            <a:endParaRPr kumimoji="1" lang="ja-JP" altLang="en-US" sz="1400" dirty="0"/>
          </a:p>
        </p:txBody>
      </p:sp>
      <p:sp>
        <p:nvSpPr>
          <p:cNvPr id="41" name="ホームベース 40"/>
          <p:cNvSpPr/>
          <p:nvPr/>
        </p:nvSpPr>
        <p:spPr>
          <a:xfrm rot="5400000">
            <a:off x="5136506" y="2852841"/>
            <a:ext cx="1659554"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en-US" altLang="ja-JP" sz="1400" dirty="0" smtClean="0"/>
              <a:t>MELOS  CDR (2018)</a:t>
            </a:r>
            <a:endParaRPr kumimoji="1" lang="ja-JP" altLang="en-US" sz="1400" dirty="0"/>
          </a:p>
        </p:txBody>
      </p:sp>
      <p:sp>
        <p:nvSpPr>
          <p:cNvPr id="43" name="テキスト ボックス 42"/>
          <p:cNvSpPr txBox="1"/>
          <p:nvPr/>
        </p:nvSpPr>
        <p:spPr>
          <a:xfrm>
            <a:off x="7751097" y="2250077"/>
            <a:ext cx="670274" cy="361910"/>
          </a:xfrm>
          <a:prstGeom prst="ellipse">
            <a:avLst/>
          </a:prstGeom>
          <a:solidFill>
            <a:schemeClr val="accent3">
              <a:lumMod val="50000"/>
            </a:schemeClr>
          </a:solidFill>
          <a:ln w="38100">
            <a:solidFill>
              <a:schemeClr val="accent3">
                <a:lumMod val="50000"/>
              </a:schemeClr>
            </a:solidFill>
          </a:ln>
        </p:spPr>
        <p:txBody>
          <a:bodyPr wrap="none" lIns="36000" tIns="36000" rIns="36000" bIns="36000">
            <a:spAutoFit/>
          </a:bodyPr>
          <a:lstStyle/>
          <a:p>
            <a:pPr algn="dist" eaLnBrk="0" hangingPunct="0">
              <a:defRPr/>
            </a:pPr>
            <a:r>
              <a:rPr lang="en-US" altLang="ja-JP" sz="1200" dirty="0">
                <a:solidFill>
                  <a:schemeClr val="bg1"/>
                </a:solidFill>
                <a:latin typeface="Arial Unicode MS" pitchFamily="50" charset="-128"/>
                <a:ea typeface="Arial Unicode MS" pitchFamily="50" charset="-128"/>
                <a:cs typeface="Arial Unicode MS" pitchFamily="50" charset="-128"/>
              </a:rPr>
              <a:t>~</a:t>
            </a:r>
            <a:r>
              <a:rPr lang="en-US" altLang="ja-JP" sz="1200" dirty="0" smtClean="0">
                <a:ln w="12700">
                  <a:noFill/>
                  <a:prstDash val="solid"/>
                </a:ln>
                <a:solidFill>
                  <a:schemeClr val="bg1"/>
                </a:solidFill>
              </a:rPr>
              <a:t>2024</a:t>
            </a:r>
            <a:endParaRPr lang="ja-JP" altLang="en-US" sz="1200" dirty="0">
              <a:ln w="12700">
                <a:noFill/>
                <a:prstDash val="solid"/>
              </a:ln>
              <a:solidFill>
                <a:schemeClr val="bg1"/>
              </a:solidFill>
            </a:endParaRPr>
          </a:p>
        </p:txBody>
      </p:sp>
      <p:cxnSp>
        <p:nvCxnSpPr>
          <p:cNvPr id="44" name="直線矢印コネクタ 20"/>
          <p:cNvCxnSpPr>
            <a:cxnSpLocks noChangeShapeType="1"/>
            <a:endCxn id="43" idx="3"/>
          </p:cNvCxnSpPr>
          <p:nvPr/>
        </p:nvCxnSpPr>
        <p:spPr bwMode="auto">
          <a:xfrm flipV="1">
            <a:off x="6700121" y="2558987"/>
            <a:ext cx="1149135" cy="1149948"/>
          </a:xfrm>
          <a:prstGeom prst="straightConnector1">
            <a:avLst/>
          </a:prstGeom>
          <a:noFill/>
          <a:ln w="31750" algn="ctr">
            <a:solidFill>
              <a:schemeClr val="accent3">
                <a:lumMod val="50000"/>
              </a:schemeClr>
            </a:solidFill>
            <a:round/>
            <a:headEnd/>
            <a:tailEnd type="triangle" w="med" len="lg"/>
          </a:ln>
          <a:extLst>
            <a:ext uri="{909E8E84-426E-40DD-AFC4-6F175D3DCCD1}">
              <a14:hiddenFill xmlns:a14="http://schemas.microsoft.com/office/drawing/2010/main">
                <a:noFill/>
              </a14:hiddenFill>
            </a:ext>
          </a:extLst>
        </p:spPr>
      </p:cxnSp>
      <p:sp>
        <p:nvSpPr>
          <p:cNvPr id="59" name="ホームベース 58"/>
          <p:cNvSpPr/>
          <p:nvPr/>
        </p:nvSpPr>
        <p:spPr>
          <a:xfrm>
            <a:off x="3545080" y="1277829"/>
            <a:ext cx="918908"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Phase A</a:t>
            </a:r>
            <a:endParaRPr kumimoji="1" lang="ja-JP" altLang="en-US" sz="1400" dirty="0"/>
          </a:p>
        </p:txBody>
      </p:sp>
      <p:sp>
        <p:nvSpPr>
          <p:cNvPr id="60" name="ホームベース 59"/>
          <p:cNvSpPr/>
          <p:nvPr/>
        </p:nvSpPr>
        <p:spPr>
          <a:xfrm>
            <a:off x="4463988" y="1277829"/>
            <a:ext cx="932434"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B</a:t>
            </a:r>
            <a:endParaRPr kumimoji="1" lang="ja-JP" altLang="en-US" sz="1400" dirty="0"/>
          </a:p>
        </p:txBody>
      </p:sp>
      <p:sp>
        <p:nvSpPr>
          <p:cNvPr id="61" name="ホームベース 60"/>
          <p:cNvSpPr/>
          <p:nvPr/>
        </p:nvSpPr>
        <p:spPr>
          <a:xfrm>
            <a:off x="5396423" y="1277829"/>
            <a:ext cx="569860"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C</a:t>
            </a:r>
            <a:endParaRPr kumimoji="1" lang="ja-JP" altLang="en-US" sz="1400" dirty="0"/>
          </a:p>
        </p:txBody>
      </p:sp>
      <p:sp>
        <p:nvSpPr>
          <p:cNvPr id="62" name="ホームベース 61"/>
          <p:cNvSpPr/>
          <p:nvPr/>
        </p:nvSpPr>
        <p:spPr>
          <a:xfrm>
            <a:off x="5966283" y="1278769"/>
            <a:ext cx="633478"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D</a:t>
            </a:r>
            <a:endParaRPr kumimoji="1" lang="ja-JP" altLang="en-US" sz="1400" dirty="0"/>
          </a:p>
        </p:txBody>
      </p:sp>
      <p:sp>
        <p:nvSpPr>
          <p:cNvPr id="63" name="ホームベース 62"/>
          <p:cNvSpPr/>
          <p:nvPr/>
        </p:nvSpPr>
        <p:spPr>
          <a:xfrm>
            <a:off x="6599761" y="1278770"/>
            <a:ext cx="1068583"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E (</a:t>
            </a:r>
            <a:r>
              <a:rPr kumimoji="1" lang="en-US" altLang="ja-JP" sz="1400" dirty="0" smtClean="0">
                <a:latin typeface="Arial Unicode MS" pitchFamily="50" charset="-128"/>
                <a:ea typeface="Arial Unicode MS" pitchFamily="50" charset="-128"/>
                <a:cs typeface="Arial Unicode MS" pitchFamily="50" charset="-128"/>
              </a:rPr>
              <a:t>~</a:t>
            </a:r>
            <a:r>
              <a:rPr kumimoji="1" lang="en-US" altLang="ja-JP" sz="1400" dirty="0" smtClean="0"/>
              <a:t>2022)</a:t>
            </a:r>
            <a:endParaRPr kumimoji="1" lang="ja-JP" altLang="en-US" sz="1400" dirty="0"/>
          </a:p>
        </p:txBody>
      </p:sp>
      <p:sp>
        <p:nvSpPr>
          <p:cNvPr id="64" name="正方形/長方形 63"/>
          <p:cNvSpPr/>
          <p:nvPr/>
        </p:nvSpPr>
        <p:spPr>
          <a:xfrm>
            <a:off x="2444605" y="1278770"/>
            <a:ext cx="918908" cy="307777"/>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kumimoji="1" lang="en-US" altLang="ja-JP" sz="1400" dirty="0" smtClean="0"/>
              <a:t>MELOS1</a:t>
            </a:r>
            <a:endParaRPr kumimoji="1" lang="ja-JP" altLang="en-US" sz="1400" dirty="0"/>
          </a:p>
        </p:txBody>
      </p:sp>
      <p:sp>
        <p:nvSpPr>
          <p:cNvPr id="65" name="ホームベース 64"/>
          <p:cNvSpPr/>
          <p:nvPr/>
        </p:nvSpPr>
        <p:spPr>
          <a:xfrm>
            <a:off x="2216091" y="1714088"/>
            <a:ext cx="918908" cy="307777"/>
          </a:xfrm>
          <a:prstGeom prst="homePlate">
            <a:avLst/>
          </a:prstGeom>
          <a:solidFill>
            <a:schemeClr val="accent2">
              <a:lumMod val="75000"/>
              <a:alpha val="67000"/>
            </a:schemeClr>
          </a:solidFill>
          <a:ln>
            <a:solidFill>
              <a:schemeClr val="accent2">
                <a:lumMod val="75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Phase A</a:t>
            </a:r>
            <a:endParaRPr kumimoji="1" lang="ja-JP" altLang="en-US" sz="1400" dirty="0"/>
          </a:p>
        </p:txBody>
      </p:sp>
      <p:sp>
        <p:nvSpPr>
          <p:cNvPr id="66" name="ホームベース 65"/>
          <p:cNvSpPr/>
          <p:nvPr/>
        </p:nvSpPr>
        <p:spPr>
          <a:xfrm>
            <a:off x="3134999" y="1714088"/>
            <a:ext cx="485777" cy="307777"/>
          </a:xfrm>
          <a:prstGeom prst="homePlate">
            <a:avLst/>
          </a:prstGeom>
          <a:solidFill>
            <a:schemeClr val="accent2">
              <a:lumMod val="75000"/>
              <a:alpha val="67000"/>
            </a:schemeClr>
          </a:solidFill>
          <a:ln>
            <a:solidFill>
              <a:schemeClr val="accent2">
                <a:lumMod val="75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B</a:t>
            </a:r>
            <a:endParaRPr kumimoji="1" lang="ja-JP" altLang="en-US" sz="1400" dirty="0"/>
          </a:p>
        </p:txBody>
      </p:sp>
      <p:sp>
        <p:nvSpPr>
          <p:cNvPr id="67" name="ホームベース 66"/>
          <p:cNvSpPr/>
          <p:nvPr/>
        </p:nvSpPr>
        <p:spPr>
          <a:xfrm>
            <a:off x="3620776" y="1714087"/>
            <a:ext cx="480152" cy="307777"/>
          </a:xfrm>
          <a:prstGeom prst="homePlate">
            <a:avLst/>
          </a:prstGeom>
          <a:solidFill>
            <a:schemeClr val="accent2">
              <a:lumMod val="75000"/>
              <a:alpha val="67000"/>
            </a:schemeClr>
          </a:solidFill>
          <a:ln>
            <a:solidFill>
              <a:schemeClr val="accent2">
                <a:lumMod val="75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C</a:t>
            </a:r>
            <a:endParaRPr kumimoji="1" lang="ja-JP" altLang="en-US" sz="1400" dirty="0"/>
          </a:p>
        </p:txBody>
      </p:sp>
      <p:sp>
        <p:nvSpPr>
          <p:cNvPr id="68" name="ホームベース 67"/>
          <p:cNvSpPr/>
          <p:nvPr/>
        </p:nvSpPr>
        <p:spPr>
          <a:xfrm>
            <a:off x="4100927" y="1709877"/>
            <a:ext cx="482173" cy="307777"/>
          </a:xfrm>
          <a:prstGeom prst="homePlate">
            <a:avLst/>
          </a:prstGeom>
          <a:solidFill>
            <a:schemeClr val="accent2">
              <a:lumMod val="75000"/>
              <a:alpha val="67000"/>
            </a:schemeClr>
          </a:solidFill>
          <a:ln>
            <a:solidFill>
              <a:schemeClr val="accent2">
                <a:lumMod val="75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D</a:t>
            </a:r>
            <a:endParaRPr kumimoji="1" lang="ja-JP" altLang="en-US" sz="1400" dirty="0"/>
          </a:p>
        </p:txBody>
      </p:sp>
      <p:sp>
        <p:nvSpPr>
          <p:cNvPr id="69" name="ホームベース 68"/>
          <p:cNvSpPr/>
          <p:nvPr/>
        </p:nvSpPr>
        <p:spPr>
          <a:xfrm>
            <a:off x="4583101" y="1717067"/>
            <a:ext cx="1609517" cy="307777"/>
          </a:xfrm>
          <a:prstGeom prst="homePlate">
            <a:avLst/>
          </a:prstGeom>
          <a:solidFill>
            <a:schemeClr val="accent2">
              <a:lumMod val="75000"/>
              <a:alpha val="67000"/>
            </a:schemeClr>
          </a:solidFill>
          <a:ln>
            <a:solidFill>
              <a:schemeClr val="accent2">
                <a:lumMod val="75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400" dirty="0" smtClean="0"/>
              <a:t>E (</a:t>
            </a:r>
            <a:r>
              <a:rPr kumimoji="1" lang="en-US" altLang="ja-JP" sz="1400" dirty="0" smtClean="0">
                <a:latin typeface="Arial Unicode MS" pitchFamily="50" charset="-128"/>
                <a:ea typeface="Arial Unicode MS" pitchFamily="50" charset="-128"/>
                <a:cs typeface="Arial Unicode MS" pitchFamily="50" charset="-128"/>
              </a:rPr>
              <a:t>~</a:t>
            </a:r>
            <a:r>
              <a:rPr kumimoji="1" lang="en-US" altLang="ja-JP" sz="1400" dirty="0" smtClean="0"/>
              <a:t>2019)</a:t>
            </a:r>
            <a:endParaRPr kumimoji="1" lang="ja-JP" altLang="en-US" sz="1400" dirty="0"/>
          </a:p>
        </p:txBody>
      </p:sp>
      <p:sp>
        <p:nvSpPr>
          <p:cNvPr id="70" name="正方形/長方形 69"/>
          <p:cNvSpPr/>
          <p:nvPr/>
        </p:nvSpPr>
        <p:spPr>
          <a:xfrm>
            <a:off x="755576" y="1715029"/>
            <a:ext cx="1278948" cy="307777"/>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kumimoji="1" lang="en-US" altLang="ja-JP" sz="1400" dirty="0" smtClean="0"/>
              <a:t>Demonstrators</a:t>
            </a:r>
            <a:endParaRPr kumimoji="1" lang="ja-JP" altLang="en-US" sz="1400" dirty="0"/>
          </a:p>
        </p:txBody>
      </p:sp>
      <p:sp>
        <p:nvSpPr>
          <p:cNvPr id="71" name="ホームベース 70"/>
          <p:cNvSpPr/>
          <p:nvPr/>
        </p:nvSpPr>
        <p:spPr>
          <a:xfrm rot="5400000">
            <a:off x="5655931" y="2472901"/>
            <a:ext cx="1884331" cy="307777"/>
          </a:xfrm>
          <a:prstGeom prst="homePlate">
            <a:avLst/>
          </a:prstGeom>
          <a:solidFill>
            <a:srgbClr val="0033CC">
              <a:alpha val="67000"/>
            </a:srgbClr>
          </a:solidFill>
          <a:ln>
            <a:solidFill>
              <a:srgbClr val="0033CC">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en-US" altLang="ja-JP" sz="1400" dirty="0" smtClean="0"/>
              <a:t>MELOS  Launch (2020)</a:t>
            </a:r>
            <a:endParaRPr kumimoji="1" lang="ja-JP" altLang="en-US" sz="1400" dirty="0"/>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5996" y="3881012"/>
            <a:ext cx="1832233" cy="1296000"/>
          </a:xfrm>
          <a:prstGeom prst="rect">
            <a:avLst/>
          </a:prstGeom>
        </p:spPr>
      </p:pic>
    </p:spTree>
    <p:extLst>
      <p:ext uri="{BB962C8B-B14F-4D97-AF65-F5344CB8AC3E}">
        <p14:creationId xmlns:p14="http://schemas.microsoft.com/office/powerpoint/2010/main" val="1656100888"/>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kazu\アーカイブ\Conference\IAC2011\Paper\Fig\MASC-sequence-ima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058"/>
          <a:stretch/>
        </p:blipFill>
        <p:spPr bwMode="auto">
          <a:xfrm>
            <a:off x="5195276" y="4401108"/>
            <a:ext cx="3808085" cy="2340851"/>
          </a:xfrm>
          <a:prstGeom prst="rect">
            <a:avLst/>
          </a:prstGeom>
          <a:noFill/>
          <a:extLst>
            <a:ext uri="{909E8E84-426E-40DD-AFC4-6F175D3DCCD1}">
              <a14:hiddenFill xmlns:a14="http://schemas.microsoft.com/office/drawing/2010/main">
                <a:solidFill>
                  <a:srgbClr val="FFFFFF"/>
                </a:solidFill>
              </a14:hiddenFill>
            </a:ext>
          </a:extLst>
        </p:spPr>
      </p:pic>
      <p:sp>
        <p:nvSpPr>
          <p:cNvPr id="2" name="コンテンツ プレースホルダー 1"/>
          <p:cNvSpPr>
            <a:spLocks noGrp="1"/>
          </p:cNvSpPr>
          <p:nvPr>
            <p:ph idx="1"/>
          </p:nvPr>
        </p:nvSpPr>
        <p:spPr>
          <a:xfrm>
            <a:off x="251520" y="944724"/>
            <a:ext cx="8640960" cy="1054135"/>
          </a:xfrm>
        </p:spPr>
        <p:txBody>
          <a:bodyPr/>
          <a:lstStyle/>
          <a:p>
            <a:r>
              <a:rPr kumimoji="1" lang="en-US" altLang="ja-JP" dirty="0" smtClean="0"/>
              <a:t>MASC = Mars Aeroflyby Sample Collection</a:t>
            </a:r>
          </a:p>
          <a:p>
            <a:pPr lvl="1"/>
            <a:r>
              <a:rPr lang="en-US" altLang="ja-JP" dirty="0" smtClean="0"/>
              <a:t>Similar concept of SCIM proposed to Mars Scout Mission</a:t>
            </a:r>
          </a:p>
          <a:p>
            <a:pPr lvl="1"/>
            <a:r>
              <a:rPr kumimoji="1" lang="en-US" altLang="ja-JP" dirty="0" smtClean="0"/>
              <a:t>Collect Martian dust &amp; atmosphere sample and return to earth without landing</a:t>
            </a:r>
            <a:endParaRPr kumimoji="1" lang="ja-JP" altLang="en-US" dirty="0"/>
          </a:p>
        </p:txBody>
      </p:sp>
      <p:sp>
        <p:nvSpPr>
          <p:cNvPr id="3" name="タイトル 2"/>
          <p:cNvSpPr>
            <a:spLocks noGrp="1"/>
          </p:cNvSpPr>
          <p:nvPr>
            <p:ph type="title"/>
          </p:nvPr>
        </p:nvSpPr>
        <p:spPr/>
        <p:txBody>
          <a:bodyPr/>
          <a:lstStyle/>
          <a:p>
            <a:r>
              <a:rPr lang="en-US" altLang="ja-JP" dirty="0" smtClean="0"/>
              <a:t>MASC  (1/4)</a:t>
            </a:r>
            <a:endParaRPr kumimoji="1" lang="ja-JP" altLang="en-US" dirty="0"/>
          </a:p>
        </p:txBody>
      </p:sp>
      <p:pic>
        <p:nvPicPr>
          <p:cNvPr id="4"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2" t="5359" r="4662" b="-638"/>
          <a:stretch/>
        </p:blipFill>
        <p:spPr bwMode="auto">
          <a:xfrm>
            <a:off x="3096000" y="2024844"/>
            <a:ext cx="2952000" cy="2160000"/>
          </a:xfrm>
          <a:prstGeom prst="rect">
            <a:avLst/>
          </a:prstGeom>
          <a:solidFill>
            <a:schemeClr val="tx1"/>
          </a:solidFill>
          <a:ln>
            <a:noFill/>
          </a:ln>
          <a:effectLst/>
          <a:extLst/>
        </p:spPr>
      </p:pic>
      <p:pic>
        <p:nvPicPr>
          <p:cNvPr id="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5" t="4802" r="5230" b="-82"/>
          <a:stretch/>
        </p:blipFill>
        <p:spPr bwMode="auto">
          <a:xfrm>
            <a:off x="144000" y="2024844"/>
            <a:ext cx="2952000" cy="2160000"/>
          </a:xfrm>
          <a:prstGeom prst="rect">
            <a:avLst/>
          </a:prstGeom>
          <a:solidFill>
            <a:schemeClr val="tx1"/>
          </a:solidFill>
          <a:ln>
            <a:noFill/>
          </a:ln>
          <a:effectLst/>
          <a:extLst/>
        </p:spPr>
      </p:pic>
      <p:pic>
        <p:nvPicPr>
          <p:cNvPr id="6"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73" t="4765" r="4661" b="-46"/>
          <a:stretch/>
        </p:blipFill>
        <p:spPr bwMode="auto">
          <a:xfrm>
            <a:off x="6048000" y="2024844"/>
            <a:ext cx="2952000" cy="2160000"/>
          </a:xfrm>
          <a:prstGeom prst="rect">
            <a:avLst/>
          </a:prstGeom>
          <a:solidFill>
            <a:schemeClr val="tx1"/>
          </a:solidFill>
          <a:ln>
            <a:noFill/>
          </a:ln>
          <a:effectLst/>
          <a:extLst/>
        </p:spPr>
      </p:pic>
      <p:graphicFrame>
        <p:nvGraphicFramePr>
          <p:cNvPr id="7" name="表 6"/>
          <p:cNvGraphicFramePr>
            <a:graphicFrameLocks noGrp="1"/>
          </p:cNvGraphicFramePr>
          <p:nvPr>
            <p:extLst>
              <p:ext uri="{D42A27DB-BD31-4B8C-83A1-F6EECF244321}">
                <p14:modId xmlns:p14="http://schemas.microsoft.com/office/powerpoint/2010/main" val="3229231915"/>
              </p:ext>
            </p:extLst>
          </p:nvPr>
        </p:nvGraphicFramePr>
        <p:xfrm>
          <a:off x="177972" y="4329100"/>
          <a:ext cx="5027614" cy="2438400"/>
        </p:xfrm>
        <a:graphic>
          <a:graphicData uri="http://schemas.openxmlformats.org/drawingml/2006/table">
            <a:tbl>
              <a:tblPr bandRow="1">
                <a:tableStyleId>{5C22544A-7EE6-4342-B048-85BDC9FD1C3A}</a:tableStyleId>
              </a:tblPr>
              <a:tblGrid>
                <a:gridCol w="844868"/>
                <a:gridCol w="1041718"/>
                <a:gridCol w="1041718"/>
                <a:gridCol w="1041718"/>
                <a:gridCol w="1057592"/>
              </a:tblGrid>
              <a:tr h="144016">
                <a:tc rowSpan="2">
                  <a:txBody>
                    <a:bodyPr/>
                    <a:lstStyle/>
                    <a:p>
                      <a:pPr algn="ctr"/>
                      <a:r>
                        <a:rPr kumimoji="1" lang="en-US" altLang="ja-JP" sz="1400" b="0" dirty="0" smtClean="0">
                          <a:latin typeface="+mj-lt"/>
                        </a:rPr>
                        <a:t>Altitude </a:t>
                      </a:r>
                      <a:br>
                        <a:rPr kumimoji="1" lang="en-US" altLang="ja-JP" sz="1400" b="0" dirty="0" smtClean="0">
                          <a:latin typeface="+mj-lt"/>
                        </a:rPr>
                      </a:br>
                      <a:r>
                        <a:rPr kumimoji="1" lang="en-US" altLang="ja-JP" sz="1400" b="0" dirty="0" smtClean="0">
                          <a:latin typeface="+mj-lt"/>
                        </a:rPr>
                        <a:t>(km)</a:t>
                      </a:r>
                      <a:endParaRPr kumimoji="1" lang="ja-JP" altLang="en-US" sz="1400" b="0" dirty="0">
                        <a:latin typeface="+mj-lt"/>
                      </a:endParaRPr>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4">
                  <a:txBody>
                    <a:bodyPr/>
                    <a:lstStyle/>
                    <a:p>
                      <a:pPr algn="ctr"/>
                      <a:r>
                        <a:rPr kumimoji="1" lang="en-US" altLang="ja-JP" sz="1400" b="0" dirty="0" smtClean="0">
                          <a:latin typeface="+mj-lt"/>
                        </a:rPr>
                        <a:t>Dust </a:t>
                      </a:r>
                      <a:r>
                        <a:rPr kumimoji="1" lang="en-US" altLang="ja-JP" sz="1400" b="0" baseline="0" dirty="0" smtClean="0">
                          <a:latin typeface="+mj-lt"/>
                        </a:rPr>
                        <a:t>fluence for V = 4 km/s (count/cm</a:t>
                      </a:r>
                      <a:r>
                        <a:rPr kumimoji="1" lang="en-US" altLang="ja-JP" sz="1400" b="0" baseline="30000" dirty="0" smtClean="0">
                          <a:latin typeface="+mj-lt"/>
                        </a:rPr>
                        <a:t>2</a:t>
                      </a:r>
                      <a:r>
                        <a:rPr kumimoji="1" lang="en-US" altLang="ja-JP" sz="1400" b="0" baseline="0" dirty="0" smtClean="0">
                          <a:latin typeface="+mj-lt"/>
                        </a:rPr>
                        <a:t>.sec)</a:t>
                      </a:r>
                      <a:endParaRPr kumimoji="1" lang="ja-JP" altLang="en-US" sz="1400" b="0" dirty="0">
                        <a:latin typeface="+mj-lt"/>
                      </a:endParaRPr>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b="0" dirty="0">
                        <a:latin typeface="+mj-lt"/>
                      </a:endParaRPr>
                    </a:p>
                  </a:txBody>
                  <a:tcPr/>
                </a:tc>
                <a:tc hMerge="1">
                  <a:txBody>
                    <a:bodyPr/>
                    <a:lstStyle/>
                    <a:p>
                      <a:endParaRPr kumimoji="1" lang="ja-JP" altLang="en-US" b="0" dirty="0">
                        <a:latin typeface="+mj-lt"/>
                      </a:endParaRPr>
                    </a:p>
                  </a:txBody>
                  <a:tcPr/>
                </a:tc>
                <a:tc hMerge="1">
                  <a:txBody>
                    <a:bodyPr/>
                    <a:lstStyle/>
                    <a:p>
                      <a:endParaRPr kumimoji="1" lang="ja-JP" altLang="en-US" b="0" dirty="0">
                        <a:latin typeface="+mj-lt"/>
                      </a:endParaRPr>
                    </a:p>
                  </a:txBody>
                  <a:tcPr/>
                </a:tc>
              </a:tr>
              <a:tr h="127248">
                <a:tc vMerge="1">
                  <a:txBody>
                    <a:bodyPr/>
                    <a:lstStyle/>
                    <a:p>
                      <a:endParaRPr kumimoji="1" lang="ja-JP" altLang="en-US" b="0" dirty="0">
                        <a:latin typeface="+mj-lt"/>
                      </a:endParaRPr>
                    </a:p>
                  </a:txBody>
                  <a:tcPr/>
                </a:tc>
                <a:tc>
                  <a:txBody>
                    <a:bodyPr/>
                    <a:lstStyle/>
                    <a:p>
                      <a:pPr algn="ctr"/>
                      <a:r>
                        <a:rPr kumimoji="1" lang="en-US" altLang="ja-JP" sz="1400" b="0" dirty="0" smtClean="0">
                          <a:latin typeface="+mj-lt"/>
                        </a:rPr>
                        <a:t>0.5–1.5 μm</a:t>
                      </a:r>
                      <a:endParaRPr kumimoji="1" lang="ja-JP" altLang="en-US" sz="1400" b="0" dirty="0">
                        <a:latin typeface="+mj-lt"/>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kern="1200" dirty="0" smtClean="0">
                          <a:solidFill>
                            <a:schemeClr val="dk1"/>
                          </a:solidFill>
                          <a:latin typeface="+mn-lt"/>
                          <a:ea typeface="+mn-ea"/>
                          <a:cs typeface="+mn-cs"/>
                        </a:rPr>
                        <a:t>1.5–2.5 μm</a:t>
                      </a:r>
                      <a:endParaRPr kumimoji="1" lang="ja-JP" altLang="en-US" sz="1400" b="0" kern="1200" dirty="0">
                        <a:solidFill>
                          <a:schemeClr val="dk1"/>
                        </a:solidFill>
                        <a:latin typeface="+mn-lt"/>
                        <a:ea typeface="+mn-ea"/>
                        <a:cs typeface="+mn-cs"/>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kern="1200" dirty="0" smtClean="0">
                          <a:solidFill>
                            <a:schemeClr val="dk1"/>
                          </a:solidFill>
                          <a:latin typeface="+mn-lt"/>
                          <a:ea typeface="+mn-ea"/>
                          <a:cs typeface="+mn-cs"/>
                        </a:rPr>
                        <a:t>2.5–3.5 μm</a:t>
                      </a:r>
                      <a:endParaRPr kumimoji="1" lang="ja-JP" altLang="en-US" sz="1400" b="0" kern="1200" dirty="0" smtClean="0">
                        <a:solidFill>
                          <a:schemeClr val="dk1"/>
                        </a:solidFill>
                        <a:latin typeface="+mn-lt"/>
                        <a:ea typeface="+mn-ea"/>
                        <a:cs typeface="+mn-cs"/>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kern="1200" dirty="0" smtClean="0">
                          <a:solidFill>
                            <a:schemeClr val="dk1"/>
                          </a:solidFill>
                          <a:latin typeface="+mn-lt"/>
                          <a:ea typeface="+mn-ea"/>
                          <a:cs typeface="+mn-cs"/>
                        </a:rPr>
                        <a:t>1–10 μm</a:t>
                      </a:r>
                      <a:endParaRPr kumimoji="1" lang="ja-JP" altLang="en-US" sz="1400" b="0" kern="1200" dirty="0">
                        <a:solidFill>
                          <a:schemeClr val="dk1"/>
                        </a:solidFill>
                        <a:latin typeface="+mn-lt"/>
                        <a:ea typeface="+mn-ea"/>
                        <a:cs typeface="+mn-cs"/>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en-US" altLang="ja-JP" sz="1400" b="0" dirty="0" smtClean="0">
                          <a:latin typeface="+mj-lt"/>
                        </a:rPr>
                        <a:t>45</a:t>
                      </a:r>
                      <a:endParaRPr kumimoji="1" lang="ja-JP" altLang="en-US" sz="1400" b="0" dirty="0">
                        <a:latin typeface="+mj-lt"/>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algn="ctr"/>
                      <a:r>
                        <a:rPr kumimoji="1" lang="en-US" altLang="ja-JP" sz="1400" b="0" dirty="0" smtClean="0">
                          <a:latin typeface="+mj-lt"/>
                        </a:rPr>
                        <a:t>0.05</a:t>
                      </a:r>
                      <a:endParaRPr kumimoji="1" lang="ja-JP" altLang="en-US" sz="1400" b="0" dirty="0">
                        <a:latin typeface="+mj-lt"/>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algn="ctr"/>
                      <a:r>
                        <a:rPr kumimoji="1" lang="en-US" altLang="ja-JP" sz="1400" b="0" dirty="0" smtClean="0">
                          <a:latin typeface="+mj-lt"/>
                        </a:rPr>
                        <a:t>0.04</a:t>
                      </a:r>
                      <a:endParaRPr kumimoji="1" lang="ja-JP" altLang="en-US" sz="1400" b="0" dirty="0">
                        <a:latin typeface="+mj-lt"/>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algn="ctr"/>
                      <a:r>
                        <a:rPr kumimoji="1" lang="en-US" altLang="ja-JP" sz="1400" b="0" dirty="0" smtClean="0">
                          <a:latin typeface="+mj-lt"/>
                        </a:rPr>
                        <a:t>0.02</a:t>
                      </a:r>
                      <a:endParaRPr kumimoji="1" lang="ja-JP" altLang="en-US" sz="1400" b="0" dirty="0">
                        <a:latin typeface="+mj-lt"/>
                      </a:endParaRPr>
                    </a:p>
                  </a:txBody>
                  <a:tcPr anchor="ctr">
                    <a:lnT w="19050" cap="flat" cmpd="sng" algn="ctr">
                      <a:solidFill>
                        <a:schemeClr val="tx1"/>
                      </a:solidFill>
                      <a:prstDash val="solid"/>
                      <a:round/>
                      <a:headEnd type="none" w="med" len="med"/>
                      <a:tailEnd type="none" w="med" len="med"/>
                    </a:lnT>
                    <a:solidFill>
                      <a:schemeClr val="bg1"/>
                    </a:solidFill>
                  </a:tcPr>
                </a:tc>
                <a:tc>
                  <a:txBody>
                    <a:bodyPr/>
                    <a:lstStyle/>
                    <a:p>
                      <a:pPr algn="ctr"/>
                      <a:r>
                        <a:rPr kumimoji="1" lang="en-US" altLang="ja-JP" sz="1400" b="0" dirty="0" smtClean="0">
                          <a:latin typeface="+mj-lt"/>
                        </a:rPr>
                        <a:t>0.23</a:t>
                      </a:r>
                      <a:endParaRPr kumimoji="1" lang="ja-JP" altLang="en-US" sz="1400" b="0" dirty="0">
                        <a:latin typeface="+mj-lt"/>
                      </a:endParaRPr>
                    </a:p>
                  </a:txBody>
                  <a:tcPr anchor="ctr">
                    <a:lnT w="19050" cap="flat" cmpd="sng" algn="ctr">
                      <a:solidFill>
                        <a:schemeClr val="tx1"/>
                      </a:solidFill>
                      <a:prstDash val="solid"/>
                      <a:round/>
                      <a:headEnd type="none" w="med" len="med"/>
                      <a:tailEnd type="none" w="med" len="med"/>
                    </a:lnT>
                    <a:solidFill>
                      <a:schemeClr val="bg1"/>
                    </a:solidFill>
                  </a:tcPr>
                </a:tc>
              </a:tr>
              <a:tr h="129716">
                <a:tc>
                  <a:txBody>
                    <a:bodyPr/>
                    <a:lstStyle/>
                    <a:p>
                      <a:pPr algn="ctr"/>
                      <a:r>
                        <a:rPr kumimoji="1" lang="en-US" altLang="ja-JP" sz="1400" b="0" dirty="0" smtClean="0">
                          <a:latin typeface="+mj-lt"/>
                        </a:rPr>
                        <a:t>40</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4</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3</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1.4</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16</a:t>
                      </a:r>
                      <a:endParaRPr kumimoji="1" lang="ja-JP" altLang="en-US" sz="1400" b="0" dirty="0">
                        <a:latin typeface="+mj-lt"/>
                      </a:endParaRPr>
                    </a:p>
                  </a:txBody>
                  <a:tcPr anchor="ctr">
                    <a:solidFill>
                      <a:schemeClr val="bg1"/>
                    </a:solidFill>
                  </a:tcPr>
                </a:tc>
              </a:tr>
              <a:tr h="0">
                <a:tc>
                  <a:txBody>
                    <a:bodyPr/>
                    <a:lstStyle/>
                    <a:p>
                      <a:pPr algn="ctr"/>
                      <a:r>
                        <a:rPr kumimoji="1" lang="en-US" altLang="ja-JP" sz="1400" b="0" dirty="0" smtClean="0">
                          <a:latin typeface="+mj-lt"/>
                        </a:rPr>
                        <a:t>35</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56</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48</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23</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252</a:t>
                      </a:r>
                      <a:endParaRPr kumimoji="1" lang="ja-JP" altLang="en-US" sz="1400" b="0" dirty="0">
                        <a:latin typeface="+mj-lt"/>
                      </a:endParaRPr>
                    </a:p>
                  </a:txBody>
                  <a:tcPr anchor="ctr">
                    <a:solidFill>
                      <a:schemeClr val="bg1"/>
                    </a:solidFill>
                  </a:tcPr>
                </a:tc>
              </a:tr>
              <a:tr h="124688">
                <a:tc>
                  <a:txBody>
                    <a:bodyPr/>
                    <a:lstStyle/>
                    <a:p>
                      <a:pPr algn="ctr"/>
                      <a:r>
                        <a:rPr kumimoji="1" lang="en-US" altLang="ja-JP" sz="1400" b="0" dirty="0" smtClean="0">
                          <a:latin typeface="+mj-lt"/>
                        </a:rPr>
                        <a:t>30</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367</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312</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148</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1650</a:t>
                      </a:r>
                      <a:endParaRPr kumimoji="1" lang="ja-JP" altLang="en-US" sz="1400" b="0" dirty="0">
                        <a:latin typeface="+mj-lt"/>
                      </a:endParaRPr>
                    </a:p>
                  </a:txBody>
                  <a:tcPr anchor="ctr">
                    <a:solidFill>
                      <a:schemeClr val="bg1"/>
                    </a:solidFill>
                  </a:tcPr>
                </a:tc>
              </a:tr>
              <a:tr h="0">
                <a:tc>
                  <a:txBody>
                    <a:bodyPr/>
                    <a:lstStyle/>
                    <a:p>
                      <a:pPr algn="ctr"/>
                      <a:r>
                        <a:rPr kumimoji="1" lang="en-US" altLang="ja-JP" sz="1400" b="0" dirty="0" smtClean="0">
                          <a:latin typeface="+mj-lt"/>
                        </a:rPr>
                        <a:t>25</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1331</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1129</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536</a:t>
                      </a:r>
                      <a:endParaRPr kumimoji="1" lang="ja-JP" altLang="en-US" sz="1400" b="0" dirty="0">
                        <a:latin typeface="+mj-lt"/>
                      </a:endParaRPr>
                    </a:p>
                  </a:txBody>
                  <a:tcPr anchor="ctr">
                    <a:solidFill>
                      <a:schemeClr val="bg1"/>
                    </a:solidFill>
                  </a:tcPr>
                </a:tc>
                <a:tc>
                  <a:txBody>
                    <a:bodyPr/>
                    <a:lstStyle/>
                    <a:p>
                      <a:pPr algn="ctr"/>
                      <a:r>
                        <a:rPr kumimoji="1" lang="en-US" altLang="ja-JP" sz="1400" b="0" dirty="0" smtClean="0">
                          <a:latin typeface="+mj-lt"/>
                        </a:rPr>
                        <a:t>5984</a:t>
                      </a:r>
                      <a:endParaRPr kumimoji="1" lang="ja-JP" altLang="en-US" sz="1400" b="0" dirty="0">
                        <a:latin typeface="+mj-lt"/>
                      </a:endParaRPr>
                    </a:p>
                  </a:txBody>
                  <a:tcPr anchor="ctr">
                    <a:solidFill>
                      <a:schemeClr val="bg1"/>
                    </a:solidFill>
                  </a:tcPr>
                </a:tc>
              </a:tr>
              <a:tr h="0">
                <a:tc>
                  <a:txBody>
                    <a:bodyPr/>
                    <a:lstStyle/>
                    <a:p>
                      <a:pPr algn="ctr"/>
                      <a:r>
                        <a:rPr kumimoji="1" lang="en-US" altLang="ja-JP" sz="1400" b="0" dirty="0" smtClean="0">
                          <a:latin typeface="+mj-lt"/>
                        </a:rPr>
                        <a:t>20</a:t>
                      </a:r>
                      <a:endParaRPr kumimoji="1" lang="ja-JP" altLang="en-US" sz="1400" b="0" dirty="0">
                        <a:latin typeface="+mj-lt"/>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smtClean="0">
                          <a:latin typeface="+mj-lt"/>
                        </a:rPr>
                        <a:t>3526</a:t>
                      </a:r>
                      <a:endParaRPr kumimoji="1" lang="ja-JP" altLang="en-US" sz="1400" b="0" dirty="0">
                        <a:latin typeface="+mj-lt"/>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smtClean="0">
                          <a:latin typeface="+mj-lt"/>
                        </a:rPr>
                        <a:t>2991</a:t>
                      </a:r>
                      <a:endParaRPr kumimoji="1" lang="ja-JP" altLang="en-US" sz="1400" b="0" dirty="0">
                        <a:latin typeface="+mj-lt"/>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smtClean="0">
                          <a:latin typeface="+mj-lt"/>
                        </a:rPr>
                        <a:t>1420</a:t>
                      </a:r>
                      <a:endParaRPr kumimoji="1" lang="ja-JP" altLang="en-US" sz="1400" b="0" dirty="0">
                        <a:latin typeface="+mj-lt"/>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smtClean="0">
                          <a:latin typeface="+mj-lt"/>
                        </a:rPr>
                        <a:t>15849</a:t>
                      </a:r>
                      <a:endParaRPr kumimoji="1" lang="ja-JP" altLang="en-US" sz="1400" b="0" dirty="0">
                        <a:latin typeface="+mj-lt"/>
                      </a:endParaRPr>
                    </a:p>
                  </a:txBody>
                  <a:tcPr anchor="ctr">
                    <a:lnB w="28575"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352558840"/>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4752528" cy="1331134"/>
          </a:xfrm>
        </p:spPr>
        <p:txBody>
          <a:bodyPr/>
          <a:lstStyle/>
          <a:p>
            <a:r>
              <a:rPr lang="en-US" altLang="ja-JP" dirty="0"/>
              <a:t>Conceptual system design</a:t>
            </a:r>
          </a:p>
          <a:p>
            <a:pPr lvl="1" algn="just"/>
            <a:r>
              <a:rPr lang="en-US" altLang="ja-JP" dirty="0"/>
              <a:t>Conducted based on the latest status of subsystem development, and on heritages of HAYABUSA sample return system</a:t>
            </a:r>
          </a:p>
          <a:p>
            <a:pPr lvl="1" algn="just"/>
            <a:r>
              <a:rPr lang="en-US" altLang="ja-JP" dirty="0"/>
              <a:t>Further reduction of system mass may be realized by introducing new </a:t>
            </a:r>
            <a:r>
              <a:rPr lang="en-US" altLang="ja-JP" dirty="0" smtClean="0"/>
              <a:t>instruments</a:t>
            </a:r>
            <a:endParaRPr lang="ja-JP" altLang="en-US" dirty="0"/>
          </a:p>
        </p:txBody>
      </p:sp>
      <p:sp>
        <p:nvSpPr>
          <p:cNvPr id="3" name="タイトル 2"/>
          <p:cNvSpPr>
            <a:spLocks noGrp="1"/>
          </p:cNvSpPr>
          <p:nvPr>
            <p:ph type="title"/>
          </p:nvPr>
        </p:nvSpPr>
        <p:spPr/>
        <p:txBody>
          <a:bodyPr/>
          <a:lstStyle/>
          <a:p>
            <a:r>
              <a:rPr lang="en-US" altLang="ja-JP" dirty="0" smtClean="0"/>
              <a:t>MASC  (2/4)</a:t>
            </a:r>
            <a:endParaRPr kumimoji="1" lang="ja-JP" altLang="en-US" dirty="0"/>
          </a:p>
        </p:txBody>
      </p:sp>
      <p:pic>
        <p:nvPicPr>
          <p:cNvPr id="9" name="Picture 2" descr="C:\Users\kazu\アーカイブ\Conference\IAC2011\Paper\Fig\MASC-ma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93" y="3048798"/>
            <a:ext cx="4413139" cy="376457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6" descr="MASC-aeroshell-G03-cutaway3.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959" y="1160748"/>
            <a:ext cx="3648501" cy="27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7" descr="MASC-aeroshell-G03-exploded3.jpe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959" y="3969364"/>
            <a:ext cx="3648501" cy="27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982905"/>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4320480" cy="3754874"/>
          </a:xfrm>
        </p:spPr>
        <p:txBody>
          <a:bodyPr/>
          <a:lstStyle/>
          <a:p>
            <a:r>
              <a:rPr lang="en-US" altLang="ja-JP" dirty="0"/>
              <a:t>Dust </a:t>
            </a:r>
            <a:r>
              <a:rPr lang="en-US" altLang="ja-JP" dirty="0" smtClean="0"/>
              <a:t>Sampler Design</a:t>
            </a:r>
          </a:p>
          <a:p>
            <a:pPr lvl="1" algn="just"/>
            <a:r>
              <a:rPr lang="en-US" altLang="ja-JP" dirty="0"/>
              <a:t>Retractable samplers (currently 2) are exposed for a few seconds</a:t>
            </a:r>
          </a:p>
          <a:p>
            <a:pPr lvl="1" algn="just">
              <a:tabLst>
                <a:tab pos="2690813" algn="l"/>
              </a:tabLst>
            </a:pPr>
            <a:r>
              <a:rPr lang="en-US" altLang="ja-JP" dirty="0"/>
              <a:t>Samplers are located near aeroshell base to reduce heat transfer rate</a:t>
            </a:r>
          </a:p>
          <a:p>
            <a:pPr lvl="1" algn="just">
              <a:tabLst>
                <a:tab pos="2690813" algn="l"/>
              </a:tabLst>
            </a:pPr>
            <a:r>
              <a:rPr lang="en-US" altLang="ja-JP" dirty="0"/>
              <a:t>Silica aerogel is used for capturing sample particles (like STARDUST)</a:t>
            </a:r>
          </a:p>
          <a:p>
            <a:pPr lvl="1" algn="just">
              <a:tabLst>
                <a:tab pos="2690813" algn="l"/>
              </a:tabLst>
            </a:pPr>
            <a:r>
              <a:rPr lang="en-US" altLang="ja-JP" dirty="0"/>
              <a:t>Aerogel cells are transported to the reentry capsule inside MASC </a:t>
            </a:r>
          </a:p>
          <a:p>
            <a:r>
              <a:rPr lang="en-US" altLang="ja-JP" dirty="0"/>
              <a:t>Key issues</a:t>
            </a:r>
          </a:p>
          <a:p>
            <a:pPr marL="612775" lvl="1" indent="-342900">
              <a:buFont typeface="+mj-lt"/>
              <a:buAutoNum type="arabicPeriod"/>
            </a:pPr>
            <a:r>
              <a:rPr lang="en-US" altLang="ja-JP" dirty="0"/>
              <a:t>Damages inflicted on dust particles by high-temperature shock layer</a:t>
            </a:r>
          </a:p>
          <a:p>
            <a:pPr marL="612775" lvl="1" indent="-342900">
              <a:buFont typeface="+mj-lt"/>
              <a:buAutoNum type="arabicPeriod"/>
            </a:pPr>
            <a:r>
              <a:rPr lang="en-US" altLang="ja-JP" dirty="0"/>
              <a:t>Damages inflicted on aerogel exposed to high-temperature shock layer</a:t>
            </a:r>
          </a:p>
          <a:p>
            <a:pPr marL="612775" lvl="1" indent="-342900">
              <a:buFont typeface="+mj-lt"/>
              <a:buAutoNum type="arabicPeriod"/>
            </a:pPr>
            <a:r>
              <a:rPr lang="en-US" altLang="ja-JP" dirty="0"/>
              <a:t>Dust capturing capabilities of aerogel</a:t>
            </a:r>
          </a:p>
          <a:p>
            <a:pPr marL="612775" lvl="1" indent="-342900">
              <a:buFont typeface="+mj-lt"/>
              <a:buAutoNum type="arabicPeriod"/>
            </a:pPr>
            <a:r>
              <a:rPr lang="en-US" altLang="ja-JP" dirty="0"/>
              <a:t>damages inflicted on dust particles by impingement</a:t>
            </a:r>
          </a:p>
          <a:p>
            <a:pPr marL="612775" lvl="1" indent="-342900">
              <a:buFont typeface="+mj-lt"/>
              <a:buAutoNum type="arabicPeriod"/>
            </a:pPr>
            <a:r>
              <a:rPr lang="en-US" altLang="ja-JP" dirty="0"/>
              <a:t>capabilities of detecting &amp; extracting dust samples stuck in the aerogel</a:t>
            </a:r>
            <a:endParaRPr lang="ja-JP" altLang="en-US" dirty="0"/>
          </a:p>
          <a:p>
            <a:pPr lvl="1"/>
            <a:endParaRPr kumimoji="1" lang="ja-JP" altLang="en-US" dirty="0"/>
          </a:p>
        </p:txBody>
      </p:sp>
      <p:sp>
        <p:nvSpPr>
          <p:cNvPr id="3" name="タイトル 2"/>
          <p:cNvSpPr>
            <a:spLocks noGrp="1"/>
          </p:cNvSpPr>
          <p:nvPr>
            <p:ph type="title"/>
          </p:nvPr>
        </p:nvSpPr>
        <p:spPr/>
        <p:txBody>
          <a:bodyPr/>
          <a:lstStyle/>
          <a:p>
            <a:r>
              <a:rPr kumimoji="1" lang="en-US" altLang="ja-JP" dirty="0" smtClean="0"/>
              <a:t>MASC  (3/4)</a:t>
            </a:r>
            <a:endParaRPr kumimoji="1" lang="ja-JP" altLang="en-US" dirty="0"/>
          </a:p>
        </p:txBody>
      </p:sp>
      <p:pic>
        <p:nvPicPr>
          <p:cNvPr id="4" name="Picture 5" descr="C:\Users\kazu\アーカイブ\Conference\IAC2011\Paper\Fig\Sampling-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702" y="4091028"/>
            <a:ext cx="4176000" cy="2481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kazu\アーカイブ\Conference\IAC2011\Paper\Fig\MASC-Sampler-extracted2-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004" y="1088740"/>
            <a:ext cx="4284476" cy="289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799147"/>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568952" cy="3662541"/>
          </a:xfrm>
        </p:spPr>
        <p:txBody>
          <a:bodyPr/>
          <a:lstStyle/>
          <a:p>
            <a:r>
              <a:rPr lang="en-US" altLang="ja-JP" dirty="0" smtClean="0"/>
              <a:t>Current status of frontloading studies</a:t>
            </a:r>
          </a:p>
          <a:p>
            <a:pPr lvl="1"/>
            <a:r>
              <a:rPr lang="en-US" altLang="ja-JP" dirty="0" smtClean="0"/>
              <a:t>Development of Non-Ablative Light-weight Aeroshell (NALT)</a:t>
            </a:r>
          </a:p>
          <a:p>
            <a:pPr lvl="1"/>
            <a:r>
              <a:rPr lang="en-US" altLang="ja-JP" dirty="0" smtClean="0"/>
              <a:t>Detailed estimation of flight environments</a:t>
            </a:r>
          </a:p>
          <a:p>
            <a:pPr lvl="1"/>
            <a:r>
              <a:rPr lang="en-US" altLang="ja-JP" dirty="0" smtClean="0"/>
              <a:t>Bus design update</a:t>
            </a:r>
          </a:p>
          <a:p>
            <a:pPr lvl="1"/>
            <a:r>
              <a:rPr lang="en-US" altLang="ja-JP" dirty="0" smtClean="0"/>
              <a:t>Development of dust sampler</a:t>
            </a:r>
          </a:p>
          <a:p>
            <a:pPr lvl="2"/>
            <a:r>
              <a:rPr lang="en-US" altLang="ja-JP" dirty="0"/>
              <a:t>Trajectory &amp; heat transfer analysis of sample dust </a:t>
            </a:r>
            <a:r>
              <a:rPr lang="en-US" altLang="ja-JP" dirty="0" smtClean="0"/>
              <a:t>particles</a:t>
            </a:r>
          </a:p>
          <a:p>
            <a:pPr lvl="2"/>
            <a:r>
              <a:rPr lang="en-US" altLang="ja-JP" dirty="0"/>
              <a:t>Arcjet heating test </a:t>
            </a:r>
            <a:r>
              <a:rPr lang="en-US" altLang="ja-JP" dirty="0" smtClean="0"/>
              <a:t>campaigns</a:t>
            </a:r>
          </a:p>
          <a:p>
            <a:pPr lvl="2"/>
            <a:r>
              <a:rPr lang="en-US" altLang="ja-JP" dirty="0" smtClean="0"/>
              <a:t>Dust capturing test</a:t>
            </a:r>
          </a:p>
          <a:p>
            <a:pPr lvl="2"/>
            <a:r>
              <a:rPr lang="en-US" altLang="ja-JP" dirty="0" smtClean="0"/>
              <a:t>Detection / extraction / analysis capability test</a:t>
            </a:r>
          </a:p>
          <a:p>
            <a:pPr lvl="2"/>
            <a:endParaRPr lang="en-US" altLang="ja-JP" dirty="0"/>
          </a:p>
          <a:p>
            <a:pPr lvl="2"/>
            <a:endParaRPr lang="en-US" altLang="ja-JP" dirty="0"/>
          </a:p>
          <a:p>
            <a:pPr lvl="2"/>
            <a:endParaRPr lang="en-US" altLang="ja-JP" dirty="0" smtClean="0"/>
          </a:p>
          <a:p>
            <a:pPr lvl="1"/>
            <a:endParaRPr lang="en-US" altLang="ja-JP" dirty="0" smtClean="0"/>
          </a:p>
        </p:txBody>
      </p:sp>
      <p:sp>
        <p:nvSpPr>
          <p:cNvPr id="3" name="タイトル 2"/>
          <p:cNvSpPr>
            <a:spLocks noGrp="1"/>
          </p:cNvSpPr>
          <p:nvPr>
            <p:ph type="title"/>
          </p:nvPr>
        </p:nvSpPr>
        <p:spPr/>
        <p:txBody>
          <a:bodyPr/>
          <a:lstStyle/>
          <a:p>
            <a:r>
              <a:rPr kumimoji="1" lang="en-US" altLang="ja-JP" dirty="0" smtClean="0"/>
              <a:t>MASC  (4/4)</a:t>
            </a:r>
            <a:endParaRPr kumimoji="1" lang="ja-JP" alt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540" y="3643766"/>
            <a:ext cx="1358330" cy="129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1847767" y="3923135"/>
            <a:ext cx="2797048" cy="738664"/>
          </a:xfrm>
          <a:prstGeom prst="rect">
            <a:avLst/>
          </a:prstGeom>
          <a:noFill/>
        </p:spPr>
        <p:txBody>
          <a:bodyPr wrap="none" rtlCol="0">
            <a:spAutoFit/>
          </a:bodyPr>
          <a:lstStyle/>
          <a:p>
            <a:pPr marL="177800" indent="-177800">
              <a:buFont typeface="Wingdings" pitchFamily="2" charset="2"/>
              <a:buChar char="l"/>
            </a:pPr>
            <a:r>
              <a:rPr kumimoji="1" lang="en-US" altLang="ja-JP" sz="1400" dirty="0" smtClean="0">
                <a:solidFill>
                  <a:schemeClr val="accent2">
                    <a:lumMod val="50000"/>
                  </a:schemeClr>
                </a:solidFill>
              </a:rPr>
              <a:t>Trajectory analysis of particles</a:t>
            </a:r>
          </a:p>
          <a:p>
            <a:pPr marL="177800" indent="-177800">
              <a:buFont typeface="Wingdings" pitchFamily="2" charset="2"/>
              <a:buChar char="l"/>
            </a:pPr>
            <a:r>
              <a:rPr kumimoji="1" lang="en-US" altLang="ja-JP" sz="1400" dirty="0" smtClean="0">
                <a:solidFill>
                  <a:schemeClr val="accent2">
                    <a:lumMod val="50000"/>
                  </a:schemeClr>
                </a:solidFill>
              </a:rPr>
              <a:t>Optimization of collector location</a:t>
            </a:r>
            <a:br>
              <a:rPr kumimoji="1" lang="en-US" altLang="ja-JP" sz="1400" dirty="0" smtClean="0">
                <a:solidFill>
                  <a:schemeClr val="accent2">
                    <a:lumMod val="50000"/>
                  </a:schemeClr>
                </a:solidFill>
              </a:rPr>
            </a:br>
            <a:r>
              <a:rPr kumimoji="1" lang="en-US" altLang="ja-JP" sz="1400" dirty="0" smtClean="0">
                <a:solidFill>
                  <a:schemeClr val="accent2">
                    <a:lumMod val="50000"/>
                  </a:schemeClr>
                </a:solidFill>
              </a:rPr>
              <a:t>by means of CFD</a:t>
            </a:r>
            <a:endParaRPr kumimoji="1" lang="ja-JP" altLang="en-US" sz="1400" dirty="0">
              <a:solidFill>
                <a:schemeClr val="accent2">
                  <a:lumMod val="50000"/>
                </a:schemeClr>
              </a:solidFill>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78" t="7166" r="7916" b="6915"/>
          <a:stretch/>
        </p:blipFill>
        <p:spPr bwMode="auto">
          <a:xfrm>
            <a:off x="287668" y="5049180"/>
            <a:ext cx="2035308"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kazu\Desktop\IMGP1169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47" r="4593"/>
          <a:stretch/>
        </p:blipFill>
        <p:spPr bwMode="auto">
          <a:xfrm>
            <a:off x="3636040" y="5637415"/>
            <a:ext cx="1296000" cy="11037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kazu\Desktop\IMGP1116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95" r="4100"/>
          <a:stretch/>
        </p:blipFill>
        <p:spPr bwMode="auto">
          <a:xfrm>
            <a:off x="2375900" y="5047289"/>
            <a:ext cx="1296000" cy="109956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3667910" y="5049715"/>
            <a:ext cx="984116" cy="307777"/>
          </a:xfrm>
          <a:prstGeom prst="rect">
            <a:avLst/>
          </a:prstGeom>
          <a:noFill/>
        </p:spPr>
        <p:txBody>
          <a:bodyPr wrap="none" rtlCol="0">
            <a:spAutoFit/>
          </a:bodyPr>
          <a:lstStyle/>
          <a:p>
            <a:r>
              <a:rPr kumimoji="1" lang="en-US" altLang="ja-JP" sz="1400" dirty="0" smtClean="0">
                <a:solidFill>
                  <a:schemeClr val="accent2">
                    <a:lumMod val="50000"/>
                  </a:schemeClr>
                </a:solidFill>
              </a:rPr>
              <a:t>Before test</a:t>
            </a:r>
            <a:endParaRPr kumimoji="1" lang="ja-JP" altLang="en-US" sz="1400" dirty="0">
              <a:solidFill>
                <a:schemeClr val="accent2">
                  <a:lumMod val="50000"/>
                </a:schemeClr>
              </a:solidFill>
            </a:endParaRPr>
          </a:p>
        </p:txBody>
      </p:sp>
      <p:sp>
        <p:nvSpPr>
          <p:cNvPr id="12" name="テキスト ボックス 11"/>
          <p:cNvSpPr txBox="1"/>
          <p:nvPr/>
        </p:nvSpPr>
        <p:spPr>
          <a:xfrm>
            <a:off x="2763109" y="6433403"/>
            <a:ext cx="872931" cy="307777"/>
          </a:xfrm>
          <a:prstGeom prst="rect">
            <a:avLst/>
          </a:prstGeom>
          <a:noFill/>
        </p:spPr>
        <p:txBody>
          <a:bodyPr wrap="none" rtlCol="0">
            <a:spAutoFit/>
          </a:bodyPr>
          <a:lstStyle/>
          <a:p>
            <a:r>
              <a:rPr kumimoji="1" lang="en-US" altLang="ja-JP" sz="1400" dirty="0" smtClean="0">
                <a:solidFill>
                  <a:schemeClr val="accent2">
                    <a:lumMod val="50000"/>
                  </a:schemeClr>
                </a:solidFill>
              </a:rPr>
              <a:t>After test</a:t>
            </a:r>
            <a:endParaRPr kumimoji="1" lang="ja-JP" altLang="en-US" sz="1400" dirty="0">
              <a:solidFill>
                <a:schemeClr val="accent2">
                  <a:lumMod val="50000"/>
                </a:schemeClr>
              </a:solidFill>
            </a:endParaRPr>
          </a:p>
        </p:txBody>
      </p:sp>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917" y="3010964"/>
            <a:ext cx="2952328" cy="2062412"/>
          </a:xfrm>
          <a:prstGeom prst="rect">
            <a:avLst/>
          </a:prstGeom>
        </p:spPr>
      </p:pic>
      <p:sp>
        <p:nvSpPr>
          <p:cNvPr id="16" name="テキスト ボックス 15"/>
          <p:cNvSpPr txBox="1"/>
          <p:nvPr/>
        </p:nvSpPr>
        <p:spPr>
          <a:xfrm>
            <a:off x="6229142" y="2744924"/>
            <a:ext cx="1835246" cy="307777"/>
          </a:xfrm>
          <a:prstGeom prst="rect">
            <a:avLst/>
          </a:prstGeom>
          <a:noFill/>
        </p:spPr>
        <p:txBody>
          <a:bodyPr wrap="none" rtlCol="0">
            <a:spAutoFit/>
          </a:bodyPr>
          <a:lstStyle/>
          <a:p>
            <a:pPr algn="dist"/>
            <a:r>
              <a:rPr kumimoji="1" lang="en-US" altLang="ja-JP" sz="1400" dirty="0" smtClean="0">
                <a:solidFill>
                  <a:schemeClr val="accent2">
                    <a:lumMod val="50000"/>
                  </a:schemeClr>
                </a:solidFill>
              </a:rPr>
              <a:t>VdG dust capture tests</a:t>
            </a:r>
            <a:endParaRPr kumimoji="1" lang="ja-JP" altLang="en-US" sz="1400" dirty="0">
              <a:solidFill>
                <a:schemeClr val="accent2">
                  <a:lumMod val="50000"/>
                </a:schemeClr>
              </a:solidFill>
            </a:endParaRPr>
          </a:p>
        </p:txBody>
      </p:sp>
      <p:pic>
        <p:nvPicPr>
          <p:cNvPr id="35" name="図 34" descr="CS01-A30-01_post_02_mod.jpg"/>
          <p:cNvPicPr>
            <a:picLocks noChangeAspect="1"/>
          </p:cNvPicPr>
          <p:nvPr/>
        </p:nvPicPr>
        <p:blipFill rotWithShape="1">
          <a:blip r:embed="rId7"/>
          <a:srcRect t="12839" r="46811" b="17158"/>
          <a:stretch/>
        </p:blipFill>
        <p:spPr>
          <a:xfrm>
            <a:off x="6012160" y="1916832"/>
            <a:ext cx="900000" cy="756000"/>
          </a:xfrm>
          <a:prstGeom prst="rect">
            <a:avLst/>
          </a:prstGeom>
        </p:spPr>
      </p:pic>
      <p:sp>
        <p:nvSpPr>
          <p:cNvPr id="37" name="テキスト ボックス 36"/>
          <p:cNvSpPr txBox="1"/>
          <p:nvPr/>
        </p:nvSpPr>
        <p:spPr>
          <a:xfrm>
            <a:off x="6899167" y="2033222"/>
            <a:ext cx="2089611" cy="523220"/>
          </a:xfrm>
          <a:prstGeom prst="rect">
            <a:avLst/>
          </a:prstGeom>
          <a:noFill/>
        </p:spPr>
        <p:txBody>
          <a:bodyPr wrap="none" rtlCol="0">
            <a:spAutoFit/>
          </a:bodyPr>
          <a:lstStyle/>
          <a:p>
            <a:pPr algn="dist"/>
            <a:r>
              <a:rPr kumimoji="1" lang="en-US" altLang="ja-JP" sz="1400" dirty="0" smtClean="0">
                <a:solidFill>
                  <a:schemeClr val="accent2">
                    <a:lumMod val="50000"/>
                  </a:schemeClr>
                </a:solidFill>
              </a:rPr>
              <a:t>CA-SA 2-layered aerogel</a:t>
            </a:r>
          </a:p>
          <a:p>
            <a:pPr algn="dist"/>
            <a:r>
              <a:rPr lang="en-US" altLang="ja-JP" sz="1400" dirty="0">
                <a:solidFill>
                  <a:schemeClr val="accent2">
                    <a:lumMod val="50000"/>
                  </a:schemeClr>
                </a:solidFill>
              </a:rPr>
              <a:t>f</a:t>
            </a:r>
            <a:r>
              <a:rPr lang="en-US" altLang="ja-JP" sz="1400" dirty="0" smtClean="0">
                <a:solidFill>
                  <a:schemeClr val="accent2">
                    <a:lumMod val="50000"/>
                  </a:schemeClr>
                </a:solidFill>
              </a:rPr>
              <a:t>or higher heat-resistance</a:t>
            </a:r>
            <a:endParaRPr kumimoji="1" lang="ja-JP" altLang="en-US" sz="1400" dirty="0">
              <a:solidFill>
                <a:schemeClr val="accent2">
                  <a:lumMod val="50000"/>
                </a:schemeClr>
              </a:solidFill>
            </a:endParaRPr>
          </a:p>
        </p:txBody>
      </p:sp>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0132" y="5409372"/>
            <a:ext cx="1368000" cy="1368000"/>
          </a:xfrm>
          <a:prstGeom prst="rect">
            <a:avLst/>
          </a:prstGeom>
        </p:spPr>
      </p:pic>
      <p:pic>
        <p:nvPicPr>
          <p:cNvPr id="40" name="図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3014" y="5402914"/>
            <a:ext cx="1394083" cy="1368000"/>
          </a:xfrm>
          <a:prstGeom prst="rect">
            <a:avLst/>
          </a:prstGeom>
        </p:spPr>
      </p:pic>
      <p:sp>
        <p:nvSpPr>
          <p:cNvPr id="42" name="テキスト ボックス 41"/>
          <p:cNvSpPr txBox="1"/>
          <p:nvPr/>
        </p:nvSpPr>
        <p:spPr>
          <a:xfrm>
            <a:off x="5740619" y="5137447"/>
            <a:ext cx="2899833" cy="307777"/>
          </a:xfrm>
          <a:prstGeom prst="rect">
            <a:avLst/>
          </a:prstGeom>
          <a:noFill/>
        </p:spPr>
        <p:txBody>
          <a:bodyPr wrap="none" rtlCol="0">
            <a:spAutoFit/>
          </a:bodyPr>
          <a:lstStyle/>
          <a:p>
            <a:pPr algn="dist"/>
            <a:r>
              <a:rPr lang="en-US" altLang="ja-JP" sz="1400" dirty="0" smtClean="0">
                <a:solidFill>
                  <a:schemeClr val="accent2">
                    <a:lumMod val="50000"/>
                  </a:schemeClr>
                </a:solidFill>
              </a:rPr>
              <a:t>Micro X-ray CT for sample extraction</a:t>
            </a:r>
            <a:endParaRPr kumimoji="1" lang="ja-JP" altLang="en-US" sz="1400" dirty="0">
              <a:solidFill>
                <a:schemeClr val="accent2">
                  <a:lumMod val="50000"/>
                </a:schemeClr>
              </a:solidFill>
            </a:endParaRPr>
          </a:p>
        </p:txBody>
      </p:sp>
      <p:sp>
        <p:nvSpPr>
          <p:cNvPr id="43" name="テキスト ボックス 42"/>
          <p:cNvSpPr txBox="1"/>
          <p:nvPr/>
        </p:nvSpPr>
        <p:spPr>
          <a:xfrm>
            <a:off x="6336089" y="6433403"/>
            <a:ext cx="369268" cy="307777"/>
          </a:xfrm>
          <a:prstGeom prst="rect">
            <a:avLst/>
          </a:prstGeom>
          <a:noFill/>
        </p:spPr>
        <p:txBody>
          <a:bodyPr wrap="none" rtlCol="0">
            <a:spAutoFit/>
          </a:bodyPr>
          <a:lstStyle/>
          <a:p>
            <a:r>
              <a:rPr kumimoji="1" lang="en-US" altLang="ja-JP" sz="1400" dirty="0" smtClean="0">
                <a:solidFill>
                  <a:srgbClr val="FFFF00"/>
                </a:solidFill>
              </a:rPr>
              <a:t>SA</a:t>
            </a:r>
            <a:endParaRPr kumimoji="1" lang="ja-JP" altLang="en-US" sz="1400" dirty="0">
              <a:solidFill>
                <a:srgbClr val="FFFF00"/>
              </a:solidFill>
            </a:endParaRPr>
          </a:p>
        </p:txBody>
      </p:sp>
      <p:sp>
        <p:nvSpPr>
          <p:cNvPr id="44" name="テキスト ボックス 43"/>
          <p:cNvSpPr txBox="1"/>
          <p:nvPr/>
        </p:nvSpPr>
        <p:spPr>
          <a:xfrm>
            <a:off x="7679346" y="6433403"/>
            <a:ext cx="385042" cy="307777"/>
          </a:xfrm>
          <a:prstGeom prst="rect">
            <a:avLst/>
          </a:prstGeom>
          <a:noFill/>
        </p:spPr>
        <p:txBody>
          <a:bodyPr wrap="none" rtlCol="0">
            <a:spAutoFit/>
          </a:bodyPr>
          <a:lstStyle/>
          <a:p>
            <a:r>
              <a:rPr lang="en-US" altLang="ja-JP" sz="1400" dirty="0">
                <a:solidFill>
                  <a:srgbClr val="FFFF00"/>
                </a:solidFill>
              </a:rPr>
              <a:t>C</a:t>
            </a:r>
            <a:r>
              <a:rPr kumimoji="1" lang="en-US" altLang="ja-JP" sz="1400" dirty="0" smtClean="0">
                <a:solidFill>
                  <a:srgbClr val="FFFF00"/>
                </a:solidFill>
              </a:rPr>
              <a:t>A</a:t>
            </a:r>
            <a:endParaRPr kumimoji="1" lang="ja-JP" altLang="en-US" sz="1400" dirty="0">
              <a:solidFill>
                <a:srgbClr val="FFFF00"/>
              </a:solidFill>
            </a:endParaRPr>
          </a:p>
        </p:txBody>
      </p:sp>
    </p:spTree>
    <p:extLst>
      <p:ext uri="{BB962C8B-B14F-4D97-AF65-F5344CB8AC3E}">
        <p14:creationId xmlns:p14="http://schemas.microsoft.com/office/powerpoint/2010/main" val="3038994794"/>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51520" y="944724"/>
            <a:ext cx="8640960" cy="461665"/>
          </a:xfrm>
        </p:spPr>
        <p:txBody>
          <a:bodyPr/>
          <a:lstStyle/>
          <a:p>
            <a:r>
              <a:rPr lang="en-US" altLang="ja-JP" dirty="0" smtClean="0"/>
              <a:t>Overview of </a:t>
            </a:r>
            <a:r>
              <a:rPr lang="en-US" altLang="ja-JP" dirty="0"/>
              <a:t>s</a:t>
            </a:r>
            <a:r>
              <a:rPr lang="en-US" altLang="ja-JP" dirty="0" smtClean="0"/>
              <a:t>cheduled and proposed missions</a:t>
            </a:r>
          </a:p>
        </p:txBody>
      </p:sp>
      <p:sp>
        <p:nvSpPr>
          <p:cNvPr id="3" name="タイトル 2"/>
          <p:cNvSpPr>
            <a:spLocks noGrp="1"/>
          </p:cNvSpPr>
          <p:nvPr>
            <p:ph type="title"/>
          </p:nvPr>
        </p:nvSpPr>
        <p:spPr/>
        <p:txBody>
          <a:bodyPr/>
          <a:lstStyle/>
          <a:p>
            <a:r>
              <a:rPr lang="en-US" altLang="ja-JP" dirty="0" smtClean="0"/>
              <a:t>JAXA’s Planetary Exploration Mission Roadmap</a:t>
            </a: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15235054"/>
              </p:ext>
            </p:extLst>
          </p:nvPr>
        </p:nvGraphicFramePr>
        <p:xfrm>
          <a:off x="431542" y="1484784"/>
          <a:ext cx="8280904" cy="5292588"/>
        </p:xfrm>
        <a:graphic>
          <a:graphicData uri="http://schemas.openxmlformats.org/drawingml/2006/table">
            <a:tbl>
              <a:tblPr firstRow="1" bandRow="1">
                <a:tableStyleId>{F5AB1C69-6EDB-4FF4-983F-18BD219EF322}</a:tableStyleId>
              </a:tblPr>
              <a:tblGrid>
                <a:gridCol w="487112"/>
                <a:gridCol w="487112"/>
                <a:gridCol w="487112"/>
                <a:gridCol w="487112"/>
                <a:gridCol w="487112"/>
                <a:gridCol w="487112"/>
                <a:gridCol w="487112"/>
                <a:gridCol w="487112"/>
                <a:gridCol w="487112"/>
                <a:gridCol w="487112"/>
                <a:gridCol w="487112"/>
                <a:gridCol w="487112"/>
                <a:gridCol w="487112"/>
                <a:gridCol w="487112"/>
                <a:gridCol w="487112"/>
                <a:gridCol w="487112"/>
                <a:gridCol w="487112"/>
              </a:tblGrid>
              <a:tr h="144018">
                <a:tc>
                  <a:txBody>
                    <a:bodyPr/>
                    <a:lstStyle/>
                    <a:p>
                      <a:r>
                        <a:rPr kumimoji="1" lang="en-US" altLang="ja-JP" sz="1400" b="1" dirty="0" smtClean="0"/>
                        <a:t>2008</a:t>
                      </a:r>
                      <a:endParaRPr kumimoji="1" lang="ja-JP" altLang="en-US" sz="1400" b="1" dirty="0"/>
                    </a:p>
                  </a:txBody>
                  <a:tcPr marL="36000" marR="36000" anchor="ctr" anchorCtr="1"/>
                </a:tc>
                <a:tc>
                  <a:txBody>
                    <a:bodyPr/>
                    <a:lstStyle/>
                    <a:p>
                      <a:r>
                        <a:rPr kumimoji="1" lang="en-US" altLang="ja-JP" sz="1400" b="1" dirty="0" smtClean="0"/>
                        <a:t>2009</a:t>
                      </a:r>
                      <a:endParaRPr kumimoji="1" lang="ja-JP" altLang="en-US" sz="1400" b="1" dirty="0"/>
                    </a:p>
                  </a:txBody>
                  <a:tcPr marL="36000" marR="36000" anchor="ctr" anchorCtr="1"/>
                </a:tc>
                <a:tc>
                  <a:txBody>
                    <a:bodyPr/>
                    <a:lstStyle/>
                    <a:p>
                      <a:r>
                        <a:rPr kumimoji="1" lang="en-US" altLang="ja-JP" sz="1400" b="1" dirty="0" smtClean="0"/>
                        <a:t>2010</a:t>
                      </a:r>
                      <a:endParaRPr kumimoji="1" lang="ja-JP" altLang="en-US" sz="1400" b="1" dirty="0"/>
                    </a:p>
                  </a:txBody>
                  <a:tcPr marL="36000" marR="36000" anchor="ctr" anchorCtr="1"/>
                </a:tc>
                <a:tc>
                  <a:txBody>
                    <a:bodyPr/>
                    <a:lstStyle/>
                    <a:p>
                      <a:r>
                        <a:rPr kumimoji="1" lang="en-US" altLang="ja-JP" sz="1400" b="1" dirty="0" smtClean="0"/>
                        <a:t>2011</a:t>
                      </a:r>
                      <a:endParaRPr kumimoji="1" lang="ja-JP" altLang="en-US" sz="1400" b="1" dirty="0"/>
                    </a:p>
                  </a:txBody>
                  <a:tcPr marL="36000" marR="36000" anchor="ctr" anchorCtr="1"/>
                </a:tc>
                <a:tc>
                  <a:txBody>
                    <a:bodyPr/>
                    <a:lstStyle/>
                    <a:p>
                      <a:r>
                        <a:rPr kumimoji="1" lang="en-US" altLang="ja-JP" sz="1400" b="1" dirty="0" smtClean="0"/>
                        <a:t>2012</a:t>
                      </a:r>
                      <a:endParaRPr kumimoji="1" lang="ja-JP" altLang="en-US" sz="1400" b="1" dirty="0"/>
                    </a:p>
                  </a:txBody>
                  <a:tcPr marL="36000" marR="36000" anchor="ctr" anchorCtr="1"/>
                </a:tc>
                <a:tc>
                  <a:txBody>
                    <a:bodyPr/>
                    <a:lstStyle/>
                    <a:p>
                      <a:r>
                        <a:rPr kumimoji="1" lang="en-US" altLang="ja-JP" sz="1400" b="1" dirty="0" smtClean="0"/>
                        <a:t>2013</a:t>
                      </a:r>
                      <a:endParaRPr kumimoji="1" lang="ja-JP" altLang="en-US" sz="1400" b="1" dirty="0"/>
                    </a:p>
                  </a:txBody>
                  <a:tcPr marL="36000" marR="36000" anchor="ctr" anchorCtr="1"/>
                </a:tc>
                <a:tc>
                  <a:txBody>
                    <a:bodyPr/>
                    <a:lstStyle/>
                    <a:p>
                      <a:r>
                        <a:rPr kumimoji="1" lang="en-US" altLang="ja-JP" sz="1400" b="1" dirty="0" smtClean="0"/>
                        <a:t>2014</a:t>
                      </a:r>
                      <a:endParaRPr kumimoji="1" lang="ja-JP" altLang="en-US" sz="1400" b="1" dirty="0"/>
                    </a:p>
                  </a:txBody>
                  <a:tcPr marL="36000" marR="36000" anchor="ctr" anchorCtr="1"/>
                </a:tc>
                <a:tc>
                  <a:txBody>
                    <a:bodyPr/>
                    <a:lstStyle/>
                    <a:p>
                      <a:r>
                        <a:rPr kumimoji="1" lang="en-US" altLang="ja-JP" sz="1400" b="1" dirty="0" smtClean="0"/>
                        <a:t>2015</a:t>
                      </a:r>
                      <a:endParaRPr kumimoji="1" lang="ja-JP" altLang="en-US" sz="1400" b="1" dirty="0"/>
                    </a:p>
                  </a:txBody>
                  <a:tcPr marL="36000" marR="36000" anchor="ctr" anchorCtr="1"/>
                </a:tc>
                <a:tc>
                  <a:txBody>
                    <a:bodyPr/>
                    <a:lstStyle/>
                    <a:p>
                      <a:r>
                        <a:rPr kumimoji="1" lang="en-US" altLang="ja-JP" sz="1400" b="1" dirty="0" smtClean="0"/>
                        <a:t>2016</a:t>
                      </a:r>
                      <a:endParaRPr kumimoji="1" lang="ja-JP" altLang="en-US" sz="1400" b="1" dirty="0"/>
                    </a:p>
                  </a:txBody>
                  <a:tcPr marL="36000" marR="36000" anchor="ctr" anchorCtr="1"/>
                </a:tc>
                <a:tc>
                  <a:txBody>
                    <a:bodyPr/>
                    <a:lstStyle/>
                    <a:p>
                      <a:r>
                        <a:rPr kumimoji="1" lang="en-US" altLang="ja-JP" sz="1400" b="1" dirty="0" smtClean="0"/>
                        <a:t>2017</a:t>
                      </a:r>
                      <a:endParaRPr kumimoji="1" lang="ja-JP" altLang="en-US" sz="1400" b="1" dirty="0"/>
                    </a:p>
                  </a:txBody>
                  <a:tcPr marL="36000" marR="36000" anchor="ctr" anchorCtr="1"/>
                </a:tc>
                <a:tc>
                  <a:txBody>
                    <a:bodyPr/>
                    <a:lstStyle/>
                    <a:p>
                      <a:r>
                        <a:rPr kumimoji="1" lang="en-US" altLang="ja-JP" sz="1400" b="1" dirty="0" smtClean="0"/>
                        <a:t>2018</a:t>
                      </a:r>
                      <a:endParaRPr kumimoji="1" lang="ja-JP" altLang="en-US" sz="1400" b="1" dirty="0"/>
                    </a:p>
                  </a:txBody>
                  <a:tcPr marL="36000" marR="36000" anchor="ctr" anchorCtr="1"/>
                </a:tc>
                <a:tc>
                  <a:txBody>
                    <a:bodyPr/>
                    <a:lstStyle/>
                    <a:p>
                      <a:r>
                        <a:rPr kumimoji="1" lang="en-US" altLang="ja-JP" sz="1400" b="1" dirty="0" smtClean="0"/>
                        <a:t>2019</a:t>
                      </a:r>
                      <a:endParaRPr kumimoji="1" lang="ja-JP" altLang="en-US" sz="1400" b="1" dirty="0"/>
                    </a:p>
                  </a:txBody>
                  <a:tcPr marL="36000" marR="36000" anchor="ctr" anchorCtr="1"/>
                </a:tc>
                <a:tc>
                  <a:txBody>
                    <a:bodyPr/>
                    <a:lstStyle/>
                    <a:p>
                      <a:r>
                        <a:rPr kumimoji="1" lang="en-US" altLang="ja-JP" sz="1400" b="1" dirty="0" smtClean="0"/>
                        <a:t>2020</a:t>
                      </a:r>
                      <a:endParaRPr kumimoji="1" lang="ja-JP" altLang="en-US" sz="1400" b="1" dirty="0"/>
                    </a:p>
                  </a:txBody>
                  <a:tcPr marL="36000" marR="36000" anchor="ctr" anchorCtr="1"/>
                </a:tc>
                <a:tc>
                  <a:txBody>
                    <a:bodyPr/>
                    <a:lstStyle/>
                    <a:p>
                      <a:r>
                        <a:rPr kumimoji="1" lang="en-US" altLang="ja-JP" sz="1400" b="1" dirty="0" smtClean="0"/>
                        <a:t>2021</a:t>
                      </a:r>
                      <a:endParaRPr kumimoji="1" lang="ja-JP" altLang="en-US" sz="1400" b="1" dirty="0"/>
                    </a:p>
                  </a:txBody>
                  <a:tcPr marL="36000" marR="36000" anchor="ctr" anchorCtr="1"/>
                </a:tc>
                <a:tc>
                  <a:txBody>
                    <a:bodyPr/>
                    <a:lstStyle/>
                    <a:p>
                      <a:r>
                        <a:rPr kumimoji="1" lang="en-US" altLang="ja-JP" sz="1400" b="1" dirty="0" smtClean="0"/>
                        <a:t>2022</a:t>
                      </a:r>
                      <a:endParaRPr kumimoji="1" lang="ja-JP" altLang="en-US" sz="1400" b="1" dirty="0"/>
                    </a:p>
                  </a:txBody>
                  <a:tcPr marL="36000" marR="36000" anchor="ctr" anchorCtr="1"/>
                </a:tc>
                <a:tc>
                  <a:txBody>
                    <a:bodyPr/>
                    <a:lstStyle/>
                    <a:p>
                      <a:r>
                        <a:rPr kumimoji="1" lang="en-US" altLang="ja-JP" sz="1400" b="1" dirty="0" smtClean="0"/>
                        <a:t>2023</a:t>
                      </a:r>
                      <a:endParaRPr kumimoji="1" lang="ja-JP" altLang="en-US" sz="1400" b="1" dirty="0"/>
                    </a:p>
                  </a:txBody>
                  <a:tcPr marL="36000" marR="36000" anchor="ctr" anchorCtr="1"/>
                </a:tc>
                <a:tc>
                  <a:txBody>
                    <a:bodyPr/>
                    <a:lstStyle/>
                    <a:p>
                      <a:r>
                        <a:rPr kumimoji="1" lang="en-US" altLang="ja-JP" sz="1400" b="1" dirty="0" smtClean="0"/>
                        <a:t>2024</a:t>
                      </a:r>
                      <a:endParaRPr kumimoji="1" lang="ja-JP" altLang="en-US" sz="1400" b="1" dirty="0"/>
                    </a:p>
                  </a:txBody>
                  <a:tcPr marL="36000" marR="36000" anchor="ctr" anchorCtr="1"/>
                </a:tc>
              </a:tr>
              <a:tr h="811324">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r>
              <a:tr h="2124236">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936104">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1116124">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bl>
          </a:graphicData>
        </a:graphic>
      </p:graphicFrame>
      <p:sp>
        <p:nvSpPr>
          <p:cNvPr id="10" name="ホームベース 9"/>
          <p:cNvSpPr/>
          <p:nvPr/>
        </p:nvSpPr>
        <p:spPr>
          <a:xfrm>
            <a:off x="249330" y="5229240"/>
            <a:ext cx="2594342" cy="360000"/>
          </a:xfrm>
          <a:prstGeom prst="homePlate">
            <a:avLst>
              <a:gd name="adj" fmla="val 18738"/>
            </a:avLst>
          </a:prstGeom>
          <a:gradFill>
            <a:gsLst>
              <a:gs pos="0">
                <a:srgbClr val="0000FF">
                  <a:lumMod val="100000"/>
                </a:srgbClr>
              </a:gs>
              <a:gs pos="41000">
                <a:srgbClr val="0000FF"/>
              </a:gs>
              <a:gs pos="43000">
                <a:srgbClr val="0000FF">
                  <a:lumMod val="100000"/>
                  <a:alpha val="67000"/>
                </a:srgbClr>
              </a:gs>
              <a:gs pos="82000">
                <a:srgbClr val="0000FF">
                  <a:lumMod val="100000"/>
                  <a:alpha val="67000"/>
                </a:srgbClr>
              </a:gs>
              <a:gs pos="84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                            IKAROS</a:t>
            </a:r>
            <a:endParaRPr kumimoji="1" lang="ja-JP" altLang="en-US" dirty="0"/>
          </a:p>
        </p:txBody>
      </p:sp>
      <p:sp>
        <p:nvSpPr>
          <p:cNvPr id="12" name="ホームベース 11"/>
          <p:cNvSpPr/>
          <p:nvPr/>
        </p:nvSpPr>
        <p:spPr>
          <a:xfrm>
            <a:off x="249330" y="2672916"/>
            <a:ext cx="1478354" cy="612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HAYABUSA</a:t>
            </a:r>
            <a:br>
              <a:rPr kumimoji="1" lang="en-US" altLang="ja-JP" dirty="0" smtClean="0"/>
            </a:br>
            <a:r>
              <a:rPr kumimoji="1" lang="en-US" altLang="ja-JP" dirty="0" smtClean="0"/>
              <a:t>(MUSES-C)</a:t>
            </a:r>
            <a:endParaRPr kumimoji="1" lang="ja-JP" altLang="en-US" dirty="0"/>
          </a:p>
        </p:txBody>
      </p:sp>
      <p:sp>
        <p:nvSpPr>
          <p:cNvPr id="13" name="ホームベース 12"/>
          <p:cNvSpPr/>
          <p:nvPr/>
        </p:nvSpPr>
        <p:spPr>
          <a:xfrm>
            <a:off x="251520" y="1888920"/>
            <a:ext cx="1112904" cy="612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KAGUYA</a:t>
            </a:r>
            <a:br>
              <a:rPr kumimoji="1" lang="en-US" altLang="ja-JP" dirty="0" smtClean="0"/>
            </a:br>
            <a:r>
              <a:rPr kumimoji="1" lang="en-US" altLang="ja-JP" dirty="0" smtClean="0"/>
              <a:t>(SELENE)</a:t>
            </a:r>
            <a:endParaRPr kumimoji="1" lang="ja-JP" altLang="en-US" dirty="0"/>
          </a:p>
        </p:txBody>
      </p:sp>
      <p:sp>
        <p:nvSpPr>
          <p:cNvPr id="14" name="ホームベース 13"/>
          <p:cNvSpPr/>
          <p:nvPr/>
        </p:nvSpPr>
        <p:spPr>
          <a:xfrm>
            <a:off x="241306" y="5769260"/>
            <a:ext cx="5338806" cy="360000"/>
          </a:xfrm>
          <a:prstGeom prst="homePlate">
            <a:avLst>
              <a:gd name="adj" fmla="val 18738"/>
            </a:avLst>
          </a:prstGeom>
          <a:gradFill>
            <a:gsLst>
              <a:gs pos="0">
                <a:schemeClr val="accent6">
                  <a:lumMod val="75000"/>
                </a:schemeClr>
              </a:gs>
              <a:gs pos="74000">
                <a:schemeClr val="accent6">
                  <a:lumMod val="100000"/>
                </a:schemeClr>
              </a:gs>
              <a:gs pos="100000">
                <a:schemeClr val="accent6">
                  <a:lumMod val="100000"/>
                  <a:alpha val="34000"/>
                </a:schemeClr>
              </a:gs>
              <a:gs pos="75000">
                <a:schemeClr val="accent6">
                  <a:alpha val="67000"/>
                  <a:lumMod val="100000"/>
                </a:schemeClr>
              </a:gs>
              <a:gs pos="100000">
                <a:schemeClr val="accent6">
                  <a:lumMod val="100000"/>
                  <a:alpha val="67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                         AKATSUKI (Planet-C)</a:t>
            </a:r>
            <a:endParaRPr kumimoji="1" lang="ja-JP" altLang="en-US" dirty="0"/>
          </a:p>
        </p:txBody>
      </p:sp>
      <p:sp>
        <p:nvSpPr>
          <p:cNvPr id="16" name="ホームベース 15"/>
          <p:cNvSpPr/>
          <p:nvPr/>
        </p:nvSpPr>
        <p:spPr>
          <a:xfrm>
            <a:off x="1727685" y="2672916"/>
            <a:ext cx="5004556" cy="612000"/>
          </a:xfrm>
          <a:prstGeom prst="homePlate">
            <a:avLst>
              <a:gd name="adj" fmla="val 18738"/>
            </a:avLst>
          </a:prstGeom>
          <a:gradFill>
            <a:gsLst>
              <a:gs pos="0">
                <a:srgbClr val="0000FF">
                  <a:lumMod val="100000"/>
                </a:srgbClr>
              </a:gs>
              <a:gs pos="58000">
                <a:srgbClr val="0000FF"/>
              </a:gs>
              <a:gs pos="60000">
                <a:srgbClr val="0000FF">
                  <a:lumMod val="100000"/>
                  <a:alpha val="67000"/>
                </a:srgbClr>
              </a:gs>
              <a:gs pos="91000">
                <a:srgbClr val="0000FF">
                  <a:lumMod val="100000"/>
                  <a:alpha val="67000"/>
                </a:srgbClr>
              </a:gs>
              <a:gs pos="93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                                                HAYAUBSA-2</a:t>
            </a:r>
            <a:endParaRPr kumimoji="1" lang="ja-JP" altLang="en-US" dirty="0"/>
          </a:p>
        </p:txBody>
      </p:sp>
      <p:sp>
        <p:nvSpPr>
          <p:cNvPr id="17" name="ホームベース 16"/>
          <p:cNvSpPr/>
          <p:nvPr/>
        </p:nvSpPr>
        <p:spPr>
          <a:xfrm>
            <a:off x="4644008" y="1888920"/>
            <a:ext cx="1476163" cy="612000"/>
          </a:xfrm>
          <a:prstGeom prst="homePlate">
            <a:avLst>
              <a:gd name="adj" fmla="val 18738"/>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SELENE-2</a:t>
            </a:r>
            <a:endParaRPr kumimoji="1" lang="ja-JP" altLang="en-US" dirty="0"/>
          </a:p>
        </p:txBody>
      </p:sp>
      <p:sp>
        <p:nvSpPr>
          <p:cNvPr id="18" name="ホームベース 17"/>
          <p:cNvSpPr/>
          <p:nvPr/>
        </p:nvSpPr>
        <p:spPr>
          <a:xfrm>
            <a:off x="241306" y="6201348"/>
            <a:ext cx="5554830" cy="360000"/>
          </a:xfrm>
          <a:prstGeom prst="homePlate">
            <a:avLst>
              <a:gd name="adj" fmla="val 18738"/>
            </a:avLst>
          </a:prstGeom>
          <a:gradFill>
            <a:gsLst>
              <a:gs pos="0">
                <a:schemeClr val="accent6">
                  <a:lumMod val="75000"/>
                </a:schemeClr>
              </a:gs>
              <a:gs pos="39000">
                <a:schemeClr val="accent6">
                  <a:lumMod val="100000"/>
                </a:schemeClr>
              </a:gs>
              <a:gs pos="41000">
                <a:schemeClr val="accent6">
                  <a:lumMod val="100000"/>
                  <a:alpha val="67000"/>
                </a:schemeClr>
              </a:gs>
              <a:gs pos="100000">
                <a:schemeClr val="accent6">
                  <a:lumMod val="100000"/>
                  <a:alpha val="67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                                                                       BepiColombo</a:t>
            </a:r>
            <a:endParaRPr kumimoji="1" lang="ja-JP" altLang="en-US" dirty="0"/>
          </a:p>
        </p:txBody>
      </p:sp>
      <p:sp>
        <p:nvSpPr>
          <p:cNvPr id="21" name="ホームベース 20"/>
          <p:cNvSpPr/>
          <p:nvPr/>
        </p:nvSpPr>
        <p:spPr>
          <a:xfrm>
            <a:off x="5328084" y="3355789"/>
            <a:ext cx="2124236" cy="612000"/>
          </a:xfrm>
          <a:prstGeom prst="homePlate">
            <a:avLst>
              <a:gd name="adj" fmla="val 18738"/>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MELOS1</a:t>
            </a:r>
            <a:endParaRPr kumimoji="1" lang="ja-JP" altLang="en-US" dirty="0"/>
          </a:p>
        </p:txBody>
      </p:sp>
      <p:sp>
        <p:nvSpPr>
          <p:cNvPr id="19" name="ホームベース 18"/>
          <p:cNvSpPr/>
          <p:nvPr/>
        </p:nvSpPr>
        <p:spPr>
          <a:xfrm>
            <a:off x="3779912" y="5229240"/>
            <a:ext cx="2512256" cy="360000"/>
          </a:xfrm>
          <a:prstGeom prst="homePlate">
            <a:avLst>
              <a:gd name="adj" fmla="val 18738"/>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Mars Aerocapture Demo.</a:t>
            </a:r>
            <a:endParaRPr kumimoji="1" lang="ja-JP" altLang="en-US" dirty="0"/>
          </a:p>
        </p:txBody>
      </p:sp>
      <p:sp>
        <p:nvSpPr>
          <p:cNvPr id="20" name="正方形/長方形 19"/>
          <p:cNvSpPr/>
          <p:nvPr/>
        </p:nvSpPr>
        <p:spPr>
          <a:xfrm>
            <a:off x="6300192" y="4040461"/>
            <a:ext cx="2460000" cy="612000"/>
          </a:xfrm>
          <a:prstGeom prst="rect">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Jupiter-Trojan </a:t>
            </a:r>
            <a:endParaRPr lang="en-US" altLang="ja-JP" dirty="0" smtClean="0"/>
          </a:p>
          <a:p>
            <a:pPr algn="ctr"/>
            <a:r>
              <a:rPr lang="en-US" altLang="ja-JP" dirty="0" smtClean="0"/>
              <a:t>Asteroids Exploration</a:t>
            </a:r>
            <a:endParaRPr kumimoji="1" lang="ja-JP" altLang="en-US" dirty="0"/>
          </a:p>
        </p:txBody>
      </p:sp>
      <p:sp>
        <p:nvSpPr>
          <p:cNvPr id="22" name="ホームベース 21"/>
          <p:cNvSpPr/>
          <p:nvPr/>
        </p:nvSpPr>
        <p:spPr>
          <a:xfrm>
            <a:off x="6516216" y="4797152"/>
            <a:ext cx="1908212" cy="360000"/>
          </a:xfrm>
          <a:prstGeom prst="homePlate">
            <a:avLst>
              <a:gd name="adj" fmla="val 18738"/>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Venus Balloon</a:t>
            </a:r>
            <a:endParaRPr kumimoji="1" lang="ja-JP" altLang="en-US" dirty="0"/>
          </a:p>
        </p:txBody>
      </p:sp>
      <p:sp>
        <p:nvSpPr>
          <p:cNvPr id="23" name="正方形/長方形 22"/>
          <p:cNvSpPr/>
          <p:nvPr/>
        </p:nvSpPr>
        <p:spPr>
          <a:xfrm>
            <a:off x="7752080" y="3355789"/>
            <a:ext cx="1008112" cy="612000"/>
          </a:xfrm>
          <a:prstGeom prst="rect">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MELOS2</a:t>
            </a:r>
            <a:endParaRPr kumimoji="1" lang="ja-JP" altLang="en-US" dirty="0"/>
          </a:p>
        </p:txBody>
      </p:sp>
      <p:sp>
        <p:nvSpPr>
          <p:cNvPr id="24" name="正方形/長方形 23"/>
          <p:cNvSpPr/>
          <p:nvPr/>
        </p:nvSpPr>
        <p:spPr>
          <a:xfrm>
            <a:off x="6732241" y="2672916"/>
            <a:ext cx="2027951" cy="612000"/>
          </a:xfrm>
          <a:prstGeom prst="rect">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HAYABUSA-Mk2</a:t>
            </a:r>
            <a:endParaRPr kumimoji="1" lang="ja-JP" altLang="en-US" dirty="0"/>
          </a:p>
        </p:txBody>
      </p:sp>
      <p:sp>
        <p:nvSpPr>
          <p:cNvPr id="4" name="テキスト ボックス 3"/>
          <p:cNvSpPr txBox="1"/>
          <p:nvPr/>
        </p:nvSpPr>
        <p:spPr>
          <a:xfrm>
            <a:off x="6043326" y="5944594"/>
            <a:ext cx="2493952" cy="369332"/>
          </a:xfrm>
          <a:prstGeom prst="rect">
            <a:avLst/>
          </a:prstGeom>
          <a:noFill/>
        </p:spPr>
        <p:txBody>
          <a:bodyPr wrap="none" rtlCol="0">
            <a:spAutoFit/>
          </a:bodyPr>
          <a:lstStyle/>
          <a:p>
            <a:r>
              <a:rPr kumimoji="1" lang="en-US" altLang="ja-JP" dirty="0" smtClean="0"/>
              <a:t>Related science missions</a:t>
            </a:r>
            <a:endParaRPr kumimoji="1" lang="ja-JP" altLang="en-US" dirty="0"/>
          </a:p>
        </p:txBody>
      </p:sp>
      <p:sp>
        <p:nvSpPr>
          <p:cNvPr id="26" name="ホームベース 25"/>
          <p:cNvSpPr/>
          <p:nvPr/>
        </p:nvSpPr>
        <p:spPr>
          <a:xfrm>
            <a:off x="4107960" y="4805244"/>
            <a:ext cx="1724180" cy="360000"/>
          </a:xfrm>
          <a:prstGeom prst="homePlate">
            <a:avLst>
              <a:gd name="adj" fmla="val 18738"/>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DASH-II Demo.</a:t>
            </a:r>
            <a:endParaRPr kumimoji="1" lang="ja-JP" altLang="en-US" dirty="0"/>
          </a:p>
        </p:txBody>
      </p:sp>
      <p:sp>
        <p:nvSpPr>
          <p:cNvPr id="28" name="正方形/長方形 27"/>
          <p:cNvSpPr/>
          <p:nvPr/>
        </p:nvSpPr>
        <p:spPr>
          <a:xfrm>
            <a:off x="6624228" y="1888920"/>
            <a:ext cx="2135964" cy="612000"/>
          </a:xfrm>
          <a:prstGeom prst="rect">
            <a:avLst/>
          </a:prstGeom>
          <a:gradFill>
            <a:gsLst>
              <a:gs pos="0">
                <a:srgbClr val="0000FF">
                  <a:lumMod val="100000"/>
                  <a:alpha val="34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SELENE-X</a:t>
            </a:r>
            <a:endParaRPr kumimoji="1" lang="ja-JP" altLang="en-US" dirty="0"/>
          </a:p>
        </p:txBody>
      </p:sp>
    </p:spTree>
    <p:extLst>
      <p:ext uri="{BB962C8B-B14F-4D97-AF65-F5344CB8AC3E}">
        <p14:creationId xmlns:p14="http://schemas.microsoft.com/office/powerpoint/2010/main" val="1153706593"/>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176713" y="944724"/>
            <a:ext cx="4715767" cy="5632311"/>
          </a:xfrm>
        </p:spPr>
        <p:txBody>
          <a:bodyPr/>
          <a:lstStyle/>
          <a:p>
            <a:pPr algn="just"/>
            <a:r>
              <a:rPr lang="en-US" altLang="ja-JP" dirty="0"/>
              <a:t>Purpose</a:t>
            </a:r>
          </a:p>
          <a:p>
            <a:pPr lvl="1" algn="just"/>
            <a:r>
              <a:rPr lang="en-US" altLang="ja-JP" dirty="0"/>
              <a:t>Proposed as a low-cost, quickly-developed, small-sized demonstration mission</a:t>
            </a:r>
          </a:p>
          <a:p>
            <a:pPr lvl="1" algn="just"/>
            <a:r>
              <a:rPr lang="en-US" altLang="ja-JP" dirty="0" smtClean="0"/>
              <a:t>Demonstration of aerocapture technique</a:t>
            </a:r>
            <a:endParaRPr lang="en-US" altLang="ja-JP" dirty="0"/>
          </a:p>
          <a:p>
            <a:pPr lvl="2" algn="just"/>
            <a:r>
              <a:rPr lang="en-US" altLang="ja-JP" dirty="0" smtClean="0"/>
              <a:t>Accurate orbit determination &amp; TCM</a:t>
            </a:r>
            <a:endParaRPr lang="en-US" altLang="ja-JP" dirty="0"/>
          </a:p>
          <a:p>
            <a:pPr lvl="2" algn="just"/>
            <a:r>
              <a:rPr lang="en-US" altLang="ja-JP" dirty="0" smtClean="0"/>
              <a:t>Aeroassist guidance &amp; navigation</a:t>
            </a:r>
          </a:p>
          <a:p>
            <a:pPr lvl="2" algn="just"/>
            <a:r>
              <a:rPr lang="en-US" altLang="ja-JP" dirty="0" smtClean="0"/>
              <a:t>Ultra-light-weight aeroshell equipped with TPS</a:t>
            </a:r>
            <a:endParaRPr lang="en-US" altLang="ja-JP" dirty="0"/>
          </a:p>
          <a:p>
            <a:r>
              <a:rPr lang="en-US" altLang="ja-JP" dirty="0" smtClean="0"/>
              <a:t>Mission overview (case study)</a:t>
            </a:r>
            <a:endParaRPr lang="en-US" altLang="ja-JP" dirty="0"/>
          </a:p>
          <a:p>
            <a:pPr lvl="1" algn="just"/>
            <a:r>
              <a:rPr lang="en-US" altLang="ja-JP" dirty="0" smtClean="0"/>
              <a:t>A </a:t>
            </a:r>
            <a:r>
              <a:rPr lang="en-US" altLang="ja-JP" dirty="0"/>
              <a:t>small-sized simple bus system</a:t>
            </a:r>
          </a:p>
          <a:p>
            <a:pPr lvl="2" algn="just"/>
            <a:r>
              <a:rPr lang="en-US" altLang="ja-JP" dirty="0"/>
              <a:t>Launched as a piggyback of an appropriate main spacecraft for a deep-space </a:t>
            </a:r>
            <a:r>
              <a:rPr lang="en-US" altLang="ja-JP" dirty="0" smtClean="0"/>
              <a:t>mission</a:t>
            </a:r>
          </a:p>
          <a:p>
            <a:pPr lvl="2" algn="just"/>
            <a:r>
              <a:rPr lang="en-US" altLang="ja-JP" dirty="0" smtClean="0"/>
              <a:t>Total wet mass </a:t>
            </a:r>
            <a:r>
              <a:rPr lang="en-US" altLang="ja-JP" dirty="0"/>
              <a:t>= </a:t>
            </a:r>
            <a:r>
              <a:rPr lang="en-US" altLang="ja-JP" dirty="0" smtClean="0"/>
              <a:t>240 </a:t>
            </a:r>
            <a:r>
              <a:rPr lang="en-US" altLang="ja-JP" dirty="0"/>
              <a:t>kg at </a:t>
            </a:r>
            <a:r>
              <a:rPr lang="en-US" altLang="ja-JP" dirty="0" smtClean="0"/>
              <a:t>earth departure</a:t>
            </a:r>
            <a:endParaRPr lang="en-US" altLang="ja-JP" dirty="0"/>
          </a:p>
          <a:p>
            <a:pPr lvl="2" algn="just"/>
            <a:r>
              <a:rPr lang="en-US" altLang="ja-JP" dirty="0" smtClean="0"/>
              <a:t>Orbit adjustment by earth swingbys</a:t>
            </a:r>
          </a:p>
          <a:p>
            <a:pPr lvl="2" algn="just"/>
            <a:r>
              <a:rPr lang="en-US" altLang="ja-JP" dirty="0" smtClean="0"/>
              <a:t>Mars arrival with V</a:t>
            </a:r>
            <a:r>
              <a:rPr lang="en-US" altLang="ja-JP" baseline="-25000" dirty="0" smtClean="0"/>
              <a:t>inf</a:t>
            </a:r>
            <a:r>
              <a:rPr lang="en-US" altLang="ja-JP" dirty="0" smtClean="0"/>
              <a:t> </a:t>
            </a:r>
            <a:r>
              <a:rPr lang="en-US" altLang="ja-JP" dirty="0" smtClean="0">
                <a:latin typeface="Arial Unicode MS" pitchFamily="50" charset="-128"/>
                <a:ea typeface="Arial Unicode MS" pitchFamily="50" charset="-128"/>
                <a:cs typeface="Arial Unicode MS" pitchFamily="50" charset="-128"/>
              </a:rPr>
              <a:t>~ 4 </a:t>
            </a:r>
            <a:r>
              <a:rPr lang="en-US" altLang="ja-JP" dirty="0" smtClean="0"/>
              <a:t>km/s</a:t>
            </a:r>
          </a:p>
          <a:p>
            <a:pPr lvl="1" algn="just"/>
            <a:r>
              <a:rPr lang="en-US" altLang="ja-JP" dirty="0" smtClean="0"/>
              <a:t>Aerocapture subsystem</a:t>
            </a:r>
            <a:endParaRPr lang="en-US" altLang="ja-JP" dirty="0"/>
          </a:p>
          <a:p>
            <a:pPr lvl="2" algn="just"/>
            <a:r>
              <a:rPr lang="en-US" altLang="ja-JP" dirty="0" smtClean="0"/>
              <a:t>Aeroshell weight </a:t>
            </a:r>
            <a:r>
              <a:rPr lang="en-US" altLang="ja-JP" dirty="0">
                <a:latin typeface="Arial Unicode MS" pitchFamily="50" charset="-128"/>
                <a:ea typeface="Arial Unicode MS" pitchFamily="50" charset="-128"/>
                <a:cs typeface="Arial Unicode MS" pitchFamily="50" charset="-128"/>
              </a:rPr>
              <a:t>~ </a:t>
            </a:r>
            <a:r>
              <a:rPr lang="en-US" altLang="ja-JP" dirty="0"/>
              <a:t>4</a:t>
            </a:r>
            <a:r>
              <a:rPr lang="en-US" altLang="ja-JP" dirty="0" smtClean="0"/>
              <a:t>0 kg</a:t>
            </a:r>
            <a:endParaRPr lang="en-US" altLang="ja-JP" dirty="0"/>
          </a:p>
          <a:p>
            <a:pPr lvl="2" algn="just"/>
            <a:r>
              <a:rPr lang="en-US" altLang="ja-JP" dirty="0"/>
              <a:t>Post aerocapture ΔV &lt; 100 </a:t>
            </a:r>
            <a:r>
              <a:rPr lang="en-US" altLang="ja-JP" dirty="0" smtClean="0"/>
              <a:t>m/s</a:t>
            </a:r>
          </a:p>
          <a:p>
            <a:pPr lvl="2" algn="just"/>
            <a:r>
              <a:rPr lang="en-US" altLang="ja-JP" dirty="0"/>
              <a:t>Aerocapture corridor : Δγ &lt; 0.2</a:t>
            </a:r>
            <a:r>
              <a:rPr lang="en-US" altLang="ja-JP" dirty="0" smtClean="0">
                <a:cs typeface="Calibri"/>
              </a:rPr>
              <a:t>⁰</a:t>
            </a:r>
            <a:endParaRPr lang="en-US" altLang="ja-JP" dirty="0" smtClean="0"/>
          </a:p>
          <a:p>
            <a:pPr lvl="2" algn="just"/>
            <a:r>
              <a:rPr lang="en-US" altLang="ja-JP" dirty="0" smtClean="0"/>
              <a:t>Lifting aeroshell with L/D </a:t>
            </a:r>
            <a:r>
              <a:rPr lang="en-US" altLang="ja-JP" dirty="0" smtClean="0">
                <a:latin typeface="Arial Unicode MS" pitchFamily="50" charset="-128"/>
                <a:ea typeface="Arial Unicode MS" pitchFamily="50" charset="-128"/>
                <a:cs typeface="Arial Unicode MS" pitchFamily="50" charset="-128"/>
              </a:rPr>
              <a:t>~ 0.2</a:t>
            </a:r>
          </a:p>
          <a:p>
            <a:pPr lvl="2" algn="just"/>
            <a:r>
              <a:rPr lang="en-US" altLang="ja-JP" dirty="0" smtClean="0"/>
              <a:t>Final orbit apoapsis alt. = 300 km </a:t>
            </a:r>
            <a:r>
              <a:rPr lang="en-US" altLang="ja-JP" dirty="0">
                <a:latin typeface="Arial Unicode MS" pitchFamily="50" charset="-128"/>
                <a:ea typeface="Arial Unicode MS" pitchFamily="50" charset="-128"/>
                <a:cs typeface="Arial Unicode MS" pitchFamily="50" charset="-128"/>
              </a:rPr>
              <a:t>~ </a:t>
            </a:r>
            <a:r>
              <a:rPr lang="en-US" altLang="ja-JP" dirty="0"/>
              <a:t>30 </a:t>
            </a:r>
            <a:r>
              <a:rPr lang="en-US" altLang="ja-JP" dirty="0" smtClean="0"/>
              <a:t>Rm</a:t>
            </a:r>
            <a:endParaRPr lang="en-US" altLang="ja-JP" dirty="0"/>
          </a:p>
        </p:txBody>
      </p:sp>
      <p:sp>
        <p:nvSpPr>
          <p:cNvPr id="3" name="タイトル 2"/>
          <p:cNvSpPr>
            <a:spLocks noGrp="1"/>
          </p:cNvSpPr>
          <p:nvPr>
            <p:ph type="title"/>
          </p:nvPr>
        </p:nvSpPr>
        <p:spPr/>
        <p:txBody>
          <a:bodyPr/>
          <a:lstStyle/>
          <a:p>
            <a:r>
              <a:rPr lang="en-US" altLang="ja-JP" dirty="0" smtClean="0"/>
              <a:t>Mars Aerocapture Demonstrator (1/3)</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96" y="4377788"/>
            <a:ext cx="2842484" cy="234888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40" y="1035152"/>
            <a:ext cx="4020112" cy="3221940"/>
          </a:xfrm>
          <a:prstGeom prst="rect">
            <a:avLst/>
          </a:prstGeom>
        </p:spPr>
      </p:pic>
    </p:spTree>
    <p:extLst>
      <p:ext uri="{BB962C8B-B14F-4D97-AF65-F5344CB8AC3E}">
        <p14:creationId xmlns:p14="http://schemas.microsoft.com/office/powerpoint/2010/main" val="2564756738"/>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777136"/>
          </a:xfrm>
        </p:spPr>
        <p:txBody>
          <a:bodyPr/>
          <a:lstStyle/>
          <a:p>
            <a:pPr algn="just"/>
            <a:r>
              <a:rPr lang="en-US" altLang="ja-JP" dirty="0" smtClean="0"/>
              <a:t>Feasibility assessment</a:t>
            </a:r>
            <a:endParaRPr lang="en-US" altLang="ja-JP" dirty="0"/>
          </a:p>
          <a:p>
            <a:pPr lvl="1" algn="just"/>
            <a:r>
              <a:rPr lang="en-US" altLang="ja-JP" dirty="0" smtClean="0"/>
              <a:t>Aerocapture corridors</a:t>
            </a:r>
            <a:endParaRPr lang="en-US" altLang="ja-JP" dirty="0"/>
          </a:p>
        </p:txBody>
      </p:sp>
      <p:sp>
        <p:nvSpPr>
          <p:cNvPr id="3" name="タイトル 2"/>
          <p:cNvSpPr>
            <a:spLocks noGrp="1"/>
          </p:cNvSpPr>
          <p:nvPr>
            <p:ph type="title"/>
          </p:nvPr>
        </p:nvSpPr>
        <p:spPr/>
        <p:txBody>
          <a:bodyPr/>
          <a:lstStyle/>
          <a:p>
            <a:r>
              <a:rPr lang="en-US" altLang="ja-JP" dirty="0" smtClean="0"/>
              <a:t>Mars Aerocapture Demonstrator (2/3)</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56" y="1695167"/>
            <a:ext cx="2520000" cy="252000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4221368"/>
            <a:ext cx="2520000" cy="2520000"/>
          </a:xfrm>
          <a:prstGeom prst="rect">
            <a:avLst/>
          </a:prstGeom>
        </p:spPr>
      </p:pic>
      <p:pic>
        <p:nvPicPr>
          <p:cNvPr id="12290" name="Picture 2" descr="C:\Users\kazu\アーカイブ\Conference\Thermo2012\Paper\CA-CN-CL-CD-LD-Rs=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2000" y="422136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768" y="1934435"/>
            <a:ext cx="2470463" cy="2041461"/>
          </a:xfrm>
          <a:prstGeom prst="rect">
            <a:avLst/>
          </a:prstGeom>
        </p:spPr>
      </p:pic>
      <p:sp>
        <p:nvSpPr>
          <p:cNvPr id="10" name="コンテンツ プレースホルダー 1"/>
          <p:cNvSpPr txBox="1">
            <a:spLocks/>
          </p:cNvSpPr>
          <p:nvPr/>
        </p:nvSpPr>
        <p:spPr>
          <a:xfrm>
            <a:off x="3203848" y="945788"/>
            <a:ext cx="2628152" cy="777136"/>
          </a:xfrm>
          <a:prstGeom prst="rect">
            <a:avLst/>
          </a:prstGeom>
        </p:spPr>
        <p:txBody>
          <a:bodyPr wrap="square">
            <a:spAutoFit/>
          </a:bodyPr>
          <a:lstStyle>
            <a:lvl1pPr marL="269875" indent="-269875" algn="l" defTabSz="914400" rtl="0" eaLnBrk="1" latinLnBrk="0" hangingPunct="1">
              <a:spcBef>
                <a:spcPts val="600"/>
              </a:spcBef>
              <a:spcAft>
                <a:spcPts val="300"/>
              </a:spcAft>
              <a:buFont typeface="Wingdings" pitchFamily="2" charset="2"/>
              <a:buChar char="n"/>
              <a:defRPr kumimoji="1" sz="2400" kern="1200">
                <a:solidFill>
                  <a:srgbClr val="000099"/>
                </a:solidFill>
                <a:latin typeface="+mn-lt"/>
                <a:ea typeface="+mn-ea"/>
                <a:cs typeface="+mn-cs"/>
              </a:defRPr>
            </a:lvl1pPr>
            <a:lvl2pPr marL="541338" indent="-271463" algn="l" defTabSz="914400" rtl="0" eaLnBrk="1" latinLnBrk="0" hangingPunct="1">
              <a:spcBef>
                <a:spcPts val="0"/>
              </a:spcBef>
              <a:buSzPct val="100000"/>
              <a:buFont typeface="Wingdings" pitchFamily="2" charset="2"/>
              <a:buChar char="l"/>
              <a:defRPr kumimoji="1" sz="1800" kern="1200" baseline="0">
                <a:solidFill>
                  <a:schemeClr val="tx1"/>
                </a:solidFill>
                <a:latin typeface="+mn-lt"/>
                <a:ea typeface="+mn-ea"/>
                <a:cs typeface="+mn-cs"/>
              </a:defRPr>
            </a:lvl2pPr>
            <a:lvl3pPr marL="717550" indent="-179388" algn="l" defTabSz="914400" rtl="0" eaLnBrk="1" latinLnBrk="0" hangingPunct="1">
              <a:spcBef>
                <a:spcPts val="300"/>
              </a:spcBef>
              <a:buFont typeface="Wingdings" pitchFamily="2" charset="2"/>
              <a:buChar char="p"/>
              <a:defRPr kumimoji="1" sz="1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just"/>
            <a:endParaRPr lang="en-US" altLang="ja-JP" dirty="0" smtClean="0"/>
          </a:p>
          <a:p>
            <a:pPr lvl="1" algn="just"/>
            <a:r>
              <a:rPr lang="en-US" altLang="ja-JP" dirty="0" smtClean="0"/>
              <a:t>Design of aeroshell</a:t>
            </a:r>
            <a:endParaRPr lang="en-US" altLang="ja-JP" dirty="0"/>
          </a:p>
        </p:txBody>
      </p:sp>
      <p:sp>
        <p:nvSpPr>
          <p:cNvPr id="11" name="コンテンツ プレースホルダー 1"/>
          <p:cNvSpPr txBox="1">
            <a:spLocks/>
          </p:cNvSpPr>
          <p:nvPr/>
        </p:nvSpPr>
        <p:spPr>
          <a:xfrm>
            <a:off x="6264328" y="945788"/>
            <a:ext cx="2556144" cy="1054135"/>
          </a:xfrm>
          <a:prstGeom prst="rect">
            <a:avLst/>
          </a:prstGeom>
        </p:spPr>
        <p:txBody>
          <a:bodyPr wrap="square">
            <a:spAutoFit/>
          </a:bodyPr>
          <a:lstStyle>
            <a:lvl1pPr marL="269875" indent="-269875" algn="l" defTabSz="914400" rtl="0" eaLnBrk="1" latinLnBrk="0" hangingPunct="1">
              <a:spcBef>
                <a:spcPts val="600"/>
              </a:spcBef>
              <a:spcAft>
                <a:spcPts val="300"/>
              </a:spcAft>
              <a:buFont typeface="Wingdings" pitchFamily="2" charset="2"/>
              <a:buChar char="n"/>
              <a:defRPr kumimoji="1" sz="2400" kern="1200">
                <a:solidFill>
                  <a:srgbClr val="000099"/>
                </a:solidFill>
                <a:latin typeface="+mn-lt"/>
                <a:ea typeface="+mn-ea"/>
                <a:cs typeface="+mn-cs"/>
              </a:defRPr>
            </a:lvl1pPr>
            <a:lvl2pPr marL="541338" indent="-271463" algn="l" defTabSz="914400" rtl="0" eaLnBrk="1" latinLnBrk="0" hangingPunct="1">
              <a:spcBef>
                <a:spcPts val="0"/>
              </a:spcBef>
              <a:buSzPct val="100000"/>
              <a:buFont typeface="Wingdings" pitchFamily="2" charset="2"/>
              <a:buChar char="l"/>
              <a:defRPr kumimoji="1" sz="1800" kern="1200" baseline="0">
                <a:solidFill>
                  <a:schemeClr val="tx1"/>
                </a:solidFill>
                <a:latin typeface="+mn-lt"/>
                <a:ea typeface="+mn-ea"/>
                <a:cs typeface="+mn-cs"/>
              </a:defRPr>
            </a:lvl2pPr>
            <a:lvl3pPr marL="717550" indent="-179388" algn="l" defTabSz="914400" rtl="0" eaLnBrk="1" latinLnBrk="0" hangingPunct="1">
              <a:spcBef>
                <a:spcPts val="300"/>
              </a:spcBef>
              <a:buFont typeface="Wingdings" pitchFamily="2" charset="2"/>
              <a:buChar char="p"/>
              <a:defRPr kumimoji="1" sz="1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just"/>
            <a:endParaRPr lang="en-US" altLang="ja-JP" dirty="0" smtClean="0"/>
          </a:p>
          <a:p>
            <a:pPr lvl="1" algn="just"/>
            <a:r>
              <a:rPr lang="en-US" altLang="ja-JP" dirty="0" smtClean="0"/>
              <a:t>System design</a:t>
            </a:r>
          </a:p>
          <a:p>
            <a:pPr lvl="1" algn="just"/>
            <a:r>
              <a:rPr lang="en-US" altLang="ja-JP" dirty="0" smtClean="0"/>
              <a:t>Operation planning</a:t>
            </a:r>
            <a:endParaRPr lang="en-US" altLang="ja-JP" dirty="0"/>
          </a:p>
        </p:txBody>
      </p:sp>
      <p:sp>
        <p:nvSpPr>
          <p:cNvPr id="12" name="コンテンツ プレースホルダー 1"/>
          <p:cNvSpPr txBox="1">
            <a:spLocks/>
          </p:cNvSpPr>
          <p:nvPr/>
        </p:nvSpPr>
        <p:spPr>
          <a:xfrm>
            <a:off x="6264328" y="3465004"/>
            <a:ext cx="2448132" cy="777136"/>
          </a:xfrm>
          <a:prstGeom prst="rect">
            <a:avLst/>
          </a:prstGeom>
        </p:spPr>
        <p:txBody>
          <a:bodyPr wrap="square">
            <a:spAutoFit/>
          </a:bodyPr>
          <a:lstStyle>
            <a:lvl1pPr marL="269875" indent="-269875" algn="l" defTabSz="914400" rtl="0" eaLnBrk="1" latinLnBrk="0" hangingPunct="1">
              <a:spcBef>
                <a:spcPts val="600"/>
              </a:spcBef>
              <a:spcAft>
                <a:spcPts val="300"/>
              </a:spcAft>
              <a:buFont typeface="Wingdings" pitchFamily="2" charset="2"/>
              <a:buChar char="n"/>
              <a:defRPr kumimoji="1" sz="2400" kern="1200">
                <a:solidFill>
                  <a:srgbClr val="000099"/>
                </a:solidFill>
                <a:latin typeface="+mn-lt"/>
                <a:ea typeface="+mn-ea"/>
                <a:cs typeface="+mn-cs"/>
              </a:defRPr>
            </a:lvl1pPr>
            <a:lvl2pPr marL="541338" indent="-271463" algn="l" defTabSz="914400" rtl="0" eaLnBrk="1" latinLnBrk="0" hangingPunct="1">
              <a:spcBef>
                <a:spcPts val="0"/>
              </a:spcBef>
              <a:buSzPct val="100000"/>
              <a:buFont typeface="Wingdings" pitchFamily="2" charset="2"/>
              <a:buChar char="l"/>
              <a:defRPr kumimoji="1" sz="1800" kern="1200" baseline="0">
                <a:solidFill>
                  <a:schemeClr val="tx1"/>
                </a:solidFill>
                <a:latin typeface="+mn-lt"/>
                <a:ea typeface="+mn-ea"/>
                <a:cs typeface="+mn-cs"/>
              </a:defRPr>
            </a:lvl2pPr>
            <a:lvl3pPr marL="717550" indent="-179388" algn="l" defTabSz="914400" rtl="0" eaLnBrk="1" latinLnBrk="0" hangingPunct="1">
              <a:spcBef>
                <a:spcPts val="300"/>
              </a:spcBef>
              <a:buFont typeface="Wingdings" pitchFamily="2" charset="2"/>
              <a:buChar char="p"/>
              <a:defRPr kumimoji="1" sz="1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just"/>
            <a:endParaRPr lang="en-US" altLang="ja-JP" dirty="0" smtClean="0"/>
          </a:p>
          <a:p>
            <a:pPr lvl="1" algn="just"/>
            <a:r>
              <a:rPr lang="en-US" altLang="ja-JP" dirty="0" smtClean="0"/>
              <a:t>Verification</a:t>
            </a:r>
            <a:endParaRPr lang="en-US" altLang="ja-JP" dirty="0"/>
          </a:p>
        </p:txBody>
      </p:sp>
      <p:pic>
        <p:nvPicPr>
          <p:cNvPr id="13" name="Picture 2" descr="\\10.40.10.24\kazu\Calculation\6-DOF\SDF20\SDF26-007b\Corridor-M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2460" y="422136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kazu\アーカイブ\JSPEC\はや２DD\図面\ATOM\deploy Model9\Picuture\DeployModel2a-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476" t="13587" r="19797" b="12820"/>
          <a:stretch/>
        </p:blipFill>
        <p:spPr bwMode="auto">
          <a:xfrm>
            <a:off x="6301870" y="2053372"/>
            <a:ext cx="2446594" cy="177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809670"/>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2669962"/>
          </a:xfrm>
        </p:spPr>
        <p:txBody>
          <a:bodyPr/>
          <a:lstStyle/>
          <a:p>
            <a:pPr algn="just"/>
            <a:r>
              <a:rPr lang="en-US" altLang="ja-JP" dirty="0" smtClean="0"/>
              <a:t>Frontloading  R &amp; D (common activities for Mars missions)</a:t>
            </a:r>
            <a:endParaRPr lang="en-US" altLang="ja-JP" dirty="0"/>
          </a:p>
          <a:p>
            <a:pPr lvl="1" algn="just"/>
            <a:r>
              <a:rPr lang="en-US" altLang="ja-JP" dirty="0" smtClean="0"/>
              <a:t>Ultra-light-weight aeroshell</a:t>
            </a:r>
          </a:p>
          <a:p>
            <a:pPr lvl="2" algn="just"/>
            <a:r>
              <a:rPr lang="en-US" altLang="ja-JP" dirty="0" smtClean="0"/>
              <a:t>Light-weight ablator (</a:t>
            </a:r>
            <a:r>
              <a:rPr lang="el-GR" altLang="ja-JP" dirty="0" smtClean="0">
                <a:latin typeface="Calibri"/>
                <a:cs typeface="Calibri"/>
              </a:rPr>
              <a:t>ρ</a:t>
            </a:r>
            <a:r>
              <a:rPr lang="en-US" altLang="ja-JP" dirty="0" smtClean="0">
                <a:latin typeface="Calibri"/>
                <a:cs typeface="Calibri"/>
              </a:rPr>
              <a:t> </a:t>
            </a:r>
            <a:r>
              <a:rPr lang="en-US" altLang="ja-JP" dirty="0" smtClean="0">
                <a:latin typeface="Arial Unicode MS" pitchFamily="50" charset="-128"/>
                <a:ea typeface="Arial Unicode MS" pitchFamily="50" charset="-128"/>
                <a:cs typeface="Arial Unicode MS" pitchFamily="50" charset="-128"/>
              </a:rPr>
              <a:t>~ </a:t>
            </a:r>
            <a:r>
              <a:rPr lang="en-US" altLang="ja-JP" dirty="0" smtClean="0">
                <a:latin typeface="Calibri"/>
                <a:cs typeface="Calibri"/>
              </a:rPr>
              <a:t>0.3 g/cc</a:t>
            </a:r>
            <a:r>
              <a:rPr lang="en-US" altLang="ja-JP" dirty="0" smtClean="0"/>
              <a:t>)</a:t>
            </a:r>
          </a:p>
          <a:p>
            <a:pPr lvl="2" algn="just"/>
            <a:r>
              <a:rPr lang="en-US" altLang="ja-JP" dirty="0" smtClean="0"/>
              <a:t>Non-ablative Lightweight TPS (NALT)</a:t>
            </a:r>
          </a:p>
          <a:p>
            <a:pPr lvl="1" algn="just"/>
            <a:endParaRPr lang="en-US" altLang="ja-JP" dirty="0"/>
          </a:p>
          <a:p>
            <a:pPr lvl="1" algn="just"/>
            <a:endParaRPr lang="en-US" altLang="ja-JP" dirty="0" smtClean="0"/>
          </a:p>
          <a:p>
            <a:pPr lvl="1" algn="just"/>
            <a:endParaRPr lang="en-US" altLang="ja-JP" dirty="0"/>
          </a:p>
          <a:p>
            <a:pPr lvl="1" algn="just"/>
            <a:endParaRPr lang="en-US" altLang="ja-JP" dirty="0" smtClean="0"/>
          </a:p>
          <a:p>
            <a:pPr lvl="1" algn="just"/>
            <a:endParaRPr lang="en-US" altLang="ja-JP" dirty="0" smtClean="0"/>
          </a:p>
        </p:txBody>
      </p:sp>
      <p:sp>
        <p:nvSpPr>
          <p:cNvPr id="3" name="タイトル 2"/>
          <p:cNvSpPr>
            <a:spLocks noGrp="1"/>
          </p:cNvSpPr>
          <p:nvPr>
            <p:ph type="title"/>
          </p:nvPr>
        </p:nvSpPr>
        <p:spPr/>
        <p:txBody>
          <a:bodyPr/>
          <a:lstStyle/>
          <a:p>
            <a:r>
              <a:rPr lang="en-US" altLang="ja-JP" dirty="0" smtClean="0"/>
              <a:t>Mars Aerocapture Demonstrator (3/3)</a:t>
            </a:r>
            <a:endParaRPr kumimoji="1" lang="ja-JP" alt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278925"/>
            <a:ext cx="2916324" cy="179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960" y="5409218"/>
            <a:ext cx="1800000" cy="135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563" y="5409219"/>
            <a:ext cx="1800000" cy="135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563" y="4113646"/>
            <a:ext cx="1800000" cy="120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10976"/>
          <a:stretch/>
        </p:blipFill>
        <p:spPr bwMode="auto">
          <a:xfrm>
            <a:off x="2411960" y="4113646"/>
            <a:ext cx="1800000" cy="12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コンテンツ プレースホルダー 1"/>
          <p:cNvSpPr txBox="1">
            <a:spLocks/>
          </p:cNvSpPr>
          <p:nvPr/>
        </p:nvSpPr>
        <p:spPr>
          <a:xfrm>
            <a:off x="4572000" y="944724"/>
            <a:ext cx="4320480" cy="2946961"/>
          </a:xfrm>
          <a:prstGeom prst="rect">
            <a:avLst/>
          </a:prstGeom>
        </p:spPr>
        <p:txBody>
          <a:bodyPr wrap="square">
            <a:spAutoFit/>
          </a:bodyPr>
          <a:lstStyle>
            <a:lvl1pPr marL="269875" indent="-269875" algn="l" defTabSz="914400" rtl="0" eaLnBrk="1" latinLnBrk="0" hangingPunct="1">
              <a:spcBef>
                <a:spcPts val="600"/>
              </a:spcBef>
              <a:spcAft>
                <a:spcPts val="300"/>
              </a:spcAft>
              <a:buFont typeface="Wingdings" pitchFamily="2" charset="2"/>
              <a:buChar char="n"/>
              <a:defRPr kumimoji="1" sz="2400" kern="1200">
                <a:solidFill>
                  <a:srgbClr val="000099"/>
                </a:solidFill>
                <a:latin typeface="+mn-lt"/>
                <a:ea typeface="+mn-ea"/>
                <a:cs typeface="+mn-cs"/>
              </a:defRPr>
            </a:lvl1pPr>
            <a:lvl2pPr marL="541338" indent="-271463" algn="l" defTabSz="914400" rtl="0" eaLnBrk="1" latinLnBrk="0" hangingPunct="1">
              <a:spcBef>
                <a:spcPts val="0"/>
              </a:spcBef>
              <a:buSzPct val="100000"/>
              <a:buFont typeface="Wingdings" pitchFamily="2" charset="2"/>
              <a:buChar char="l"/>
              <a:defRPr kumimoji="1" sz="1800" kern="1200" baseline="0">
                <a:solidFill>
                  <a:schemeClr val="tx1"/>
                </a:solidFill>
                <a:latin typeface="+mn-lt"/>
                <a:ea typeface="+mn-ea"/>
                <a:cs typeface="+mn-cs"/>
              </a:defRPr>
            </a:lvl2pPr>
            <a:lvl3pPr marL="717550" indent="-179388" algn="l" defTabSz="914400" rtl="0" eaLnBrk="1" latinLnBrk="0" hangingPunct="1">
              <a:spcBef>
                <a:spcPts val="300"/>
              </a:spcBef>
              <a:buFont typeface="Wingdings" pitchFamily="2" charset="2"/>
              <a:buChar char="p"/>
              <a:defRPr kumimoji="1" sz="1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just"/>
            <a:endParaRPr lang="en-US" altLang="ja-JP" dirty="0" smtClean="0"/>
          </a:p>
          <a:p>
            <a:pPr lvl="1" algn="just"/>
            <a:r>
              <a:rPr lang="en-US" altLang="ja-JP" dirty="0" smtClean="0"/>
              <a:t>Improvement of accuracy in predicting flight environments</a:t>
            </a:r>
          </a:p>
          <a:p>
            <a:pPr lvl="2" algn="just"/>
            <a:r>
              <a:rPr lang="en-US" altLang="ja-JP" dirty="0" smtClean="0"/>
              <a:t>3D CFD &amp; verification by experiments</a:t>
            </a:r>
          </a:p>
          <a:p>
            <a:pPr lvl="2" algn="just"/>
            <a:r>
              <a:rPr lang="en-US" altLang="ja-JP" dirty="0" smtClean="0"/>
              <a:t>VUV to IR radiation model</a:t>
            </a:r>
          </a:p>
          <a:p>
            <a:pPr lvl="1" algn="just"/>
            <a:endParaRPr lang="en-US" altLang="ja-JP" dirty="0" smtClean="0"/>
          </a:p>
          <a:p>
            <a:pPr lvl="1" algn="just"/>
            <a:endParaRPr lang="en-US" altLang="ja-JP" dirty="0" smtClean="0"/>
          </a:p>
          <a:p>
            <a:pPr lvl="1" algn="just"/>
            <a:endParaRPr lang="en-US" altLang="ja-JP" dirty="0" smtClean="0"/>
          </a:p>
          <a:p>
            <a:pPr lvl="1" algn="just"/>
            <a:endParaRPr lang="en-US" altLang="ja-JP" dirty="0" smtClean="0"/>
          </a:p>
          <a:p>
            <a:pPr lvl="1" algn="just"/>
            <a:endParaRPr lang="en-US" altLang="ja-JP" dirty="0" smtClean="0"/>
          </a:p>
        </p:txBody>
      </p:sp>
      <p:pic>
        <p:nvPicPr>
          <p:cNvPr id="1127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7726" y="2636912"/>
            <a:ext cx="1818490" cy="181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7579" y="2656594"/>
            <a:ext cx="2024881" cy="177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descr="C:\Users\kazu\アーカイブ\Conference\Thermo2012\Paper\no_2_rad_flux_ne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4509120"/>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C:\Users\kazu\アーカイブ\Conference\Thermo2012\Paper\RadDist-P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2070" y="4509120"/>
            <a:ext cx="216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920691"/>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175956" y="944724"/>
            <a:ext cx="4716524" cy="5616922"/>
          </a:xfrm>
        </p:spPr>
        <p:txBody>
          <a:bodyPr/>
          <a:lstStyle/>
          <a:p>
            <a:pPr algn="just"/>
            <a:r>
              <a:rPr lang="en-US" altLang="ja-JP" dirty="0" smtClean="0"/>
              <a:t>Purpose</a:t>
            </a:r>
          </a:p>
          <a:p>
            <a:pPr lvl="1" algn="just"/>
            <a:r>
              <a:rPr lang="en-US" altLang="ja-JP" dirty="0"/>
              <a:t>Proposed as a low-cost, quickly-developed, small-sized demonstration </a:t>
            </a:r>
            <a:r>
              <a:rPr lang="en-US" altLang="ja-JP" dirty="0" smtClean="0"/>
              <a:t>mission</a:t>
            </a:r>
          </a:p>
          <a:p>
            <a:pPr lvl="1" algn="just"/>
            <a:r>
              <a:rPr lang="en-US" altLang="ja-JP" dirty="0" smtClean="0"/>
              <a:t>Scientific aspect : in-situ sensing of Venus</a:t>
            </a:r>
            <a:endParaRPr lang="en-US" altLang="ja-JP" dirty="0"/>
          </a:p>
          <a:p>
            <a:pPr lvl="2" algn="just"/>
            <a:r>
              <a:rPr lang="en-US" altLang="ja-JP" dirty="0"/>
              <a:t>Long-term observation under clouds (alt. 35-40 km &lt; VEGAs flight </a:t>
            </a:r>
            <a:r>
              <a:rPr lang="en-US" altLang="ja-JP" dirty="0" smtClean="0"/>
              <a:t>altitudes</a:t>
            </a:r>
            <a:r>
              <a:rPr lang="en-US" altLang="ja-JP" dirty="0"/>
              <a:t>)</a:t>
            </a:r>
          </a:p>
          <a:p>
            <a:pPr lvl="2" algn="just"/>
            <a:r>
              <a:rPr lang="en-US" altLang="ja-JP" dirty="0"/>
              <a:t>Mechanism of strong equatorial winds (super-rotation),  N-S circulation</a:t>
            </a:r>
            <a:r>
              <a:rPr lang="en-US" altLang="ja-JP" dirty="0" smtClean="0"/>
              <a:t>, observation of aerosol…</a:t>
            </a:r>
            <a:endParaRPr lang="en-US" altLang="ja-JP" dirty="0"/>
          </a:p>
          <a:p>
            <a:pPr lvl="1" algn="just"/>
            <a:r>
              <a:rPr lang="en-US" altLang="ja-JP" dirty="0" smtClean="0"/>
              <a:t>Engineering </a:t>
            </a:r>
            <a:r>
              <a:rPr lang="en-US" altLang="ja-JP" dirty="0"/>
              <a:t>aspect</a:t>
            </a:r>
          </a:p>
          <a:p>
            <a:pPr lvl="2" algn="just"/>
            <a:r>
              <a:rPr lang="en-US" altLang="ja-JP" dirty="0"/>
              <a:t>High temperature </a:t>
            </a:r>
            <a:r>
              <a:rPr lang="en-US" altLang="ja-JP" dirty="0" smtClean="0"/>
              <a:t>electronics, planetary </a:t>
            </a:r>
            <a:r>
              <a:rPr lang="en-US" altLang="ja-JP" dirty="0"/>
              <a:t>balloon </a:t>
            </a:r>
            <a:r>
              <a:rPr lang="en-US" altLang="ja-JP" dirty="0" smtClean="0"/>
              <a:t>technology, entry </a:t>
            </a:r>
            <a:r>
              <a:rPr lang="en-US" altLang="ja-JP" dirty="0"/>
              <a:t>probe </a:t>
            </a:r>
            <a:r>
              <a:rPr lang="en-US" altLang="ja-JP" dirty="0" smtClean="0"/>
              <a:t>technology, VLBI,…</a:t>
            </a:r>
          </a:p>
          <a:p>
            <a:pPr algn="just"/>
            <a:r>
              <a:rPr lang="en-US" altLang="ja-JP" dirty="0" smtClean="0"/>
              <a:t>Mission overview</a:t>
            </a:r>
            <a:endParaRPr kumimoji="1" lang="en-US" altLang="ja-JP" dirty="0" smtClean="0"/>
          </a:p>
          <a:p>
            <a:pPr lvl="1" algn="just"/>
            <a:r>
              <a:rPr lang="en-US" altLang="ja-JP" dirty="0" smtClean="0"/>
              <a:t>A small-sized simple bus system</a:t>
            </a:r>
          </a:p>
          <a:p>
            <a:pPr lvl="2" algn="just"/>
            <a:r>
              <a:rPr lang="en-US" altLang="ja-JP" dirty="0" smtClean="0"/>
              <a:t>Total mass = 160 kg at arrival</a:t>
            </a:r>
          </a:p>
          <a:p>
            <a:pPr lvl="2" algn="just"/>
            <a:r>
              <a:rPr lang="en-US" altLang="ja-JP" dirty="0" smtClean="0"/>
              <a:t>Direct entry of a 35-kg capsule (V</a:t>
            </a:r>
            <a:r>
              <a:rPr lang="en-US" altLang="ja-JP" dirty="0" smtClean="0">
                <a:latin typeface="Arial Unicode MS" pitchFamily="50" charset="-128"/>
                <a:ea typeface="Arial Unicode MS" pitchFamily="50" charset="-128"/>
                <a:cs typeface="Arial Unicode MS" pitchFamily="50" charset="-128"/>
              </a:rPr>
              <a:t>~</a:t>
            </a:r>
            <a:r>
              <a:rPr lang="en-US" altLang="ja-JP" dirty="0" smtClean="0"/>
              <a:t>11km/s)</a:t>
            </a:r>
          </a:p>
          <a:p>
            <a:pPr lvl="2" algn="just">
              <a:spcAft>
                <a:spcPts val="300"/>
              </a:spcAft>
            </a:pPr>
            <a:r>
              <a:rPr lang="en-US" altLang="ja-JP" dirty="0" smtClean="0"/>
              <a:t>Bus system flyby (or VOI by aerocapture)</a:t>
            </a:r>
          </a:p>
          <a:p>
            <a:pPr lvl="1" algn="just"/>
            <a:r>
              <a:rPr lang="en-US" altLang="ja-JP" dirty="0" smtClean="0"/>
              <a:t>A long-term super-pressure balloon</a:t>
            </a:r>
          </a:p>
          <a:p>
            <a:pPr lvl="2" algn="just"/>
            <a:r>
              <a:rPr lang="en-US" altLang="ja-JP" dirty="0" smtClean="0"/>
              <a:t>Lifetime &gt; 30 days</a:t>
            </a:r>
          </a:p>
          <a:p>
            <a:pPr lvl="2" algn="just"/>
            <a:r>
              <a:rPr lang="en-US" altLang="ja-JP" dirty="0" smtClean="0"/>
              <a:t>Inflated &amp; maintained by using water vapor pressure</a:t>
            </a:r>
          </a:p>
          <a:p>
            <a:pPr lvl="2" algn="just"/>
            <a:r>
              <a:rPr lang="en-US" altLang="ja-JP" dirty="0" smtClean="0"/>
              <a:t>Total mass = 10 kg </a:t>
            </a:r>
            <a:endParaRPr lang="en-US" altLang="ja-JP" dirty="0"/>
          </a:p>
        </p:txBody>
      </p:sp>
      <p:sp>
        <p:nvSpPr>
          <p:cNvPr id="3" name="タイトル 2"/>
          <p:cNvSpPr>
            <a:spLocks noGrp="1"/>
          </p:cNvSpPr>
          <p:nvPr>
            <p:ph type="title"/>
          </p:nvPr>
        </p:nvSpPr>
        <p:spPr/>
        <p:txBody>
          <a:bodyPr/>
          <a:lstStyle/>
          <a:p>
            <a:r>
              <a:rPr lang="en-US" altLang="ja-JP" dirty="0" smtClean="0"/>
              <a:t>Venus Balloon (1/2)</a:t>
            </a:r>
            <a:endParaRPr kumimoji="1" lang="ja-JP" altLang="en-US" dirty="0"/>
          </a:p>
        </p:txBody>
      </p:sp>
      <p:pic>
        <p:nvPicPr>
          <p:cNvPr id="7" name="Picture 7" descr="sequence"/>
          <p:cNvPicPr>
            <a:picLocks noChangeAspect="1" noChangeArrowheads="1"/>
          </p:cNvPicPr>
          <p:nvPr/>
        </p:nvPicPr>
        <p:blipFill>
          <a:blip r:embed="rId2" cstate="print">
            <a:extLst>
              <a:ext uri="{28A0092B-C50C-407E-A947-70E740481C1C}">
                <a14:useLocalDpi xmlns:a14="http://schemas.microsoft.com/office/drawing/2010/main" val="0"/>
              </a:ext>
            </a:extLst>
          </a:blip>
          <a:srcRect l="25053" r="21475"/>
          <a:stretch>
            <a:fillRect/>
          </a:stretch>
        </p:blipFill>
        <p:spPr bwMode="auto">
          <a:xfrm>
            <a:off x="179512" y="944724"/>
            <a:ext cx="3987638" cy="576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venusball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546" y="4092436"/>
            <a:ext cx="1012482" cy="208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04" y="5841268"/>
            <a:ext cx="1214487" cy="825791"/>
          </a:xfrm>
          <a:prstGeom prst="rect">
            <a:avLst/>
          </a:prstGeom>
        </p:spPr>
      </p:pic>
    </p:spTree>
    <p:extLst>
      <p:ext uri="{BB962C8B-B14F-4D97-AF65-F5344CB8AC3E}">
        <p14:creationId xmlns:p14="http://schemas.microsoft.com/office/powerpoint/2010/main" val="1183452096"/>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4" descr="capsule"/>
          <p:cNvPicPr>
            <a:picLocks noChangeAspect="1" noChangeArrowheads="1"/>
          </p:cNvPicPr>
          <p:nvPr/>
        </p:nvPicPr>
        <p:blipFill>
          <a:blip r:embed="rId2" cstate="print">
            <a:extLst>
              <a:ext uri="{28A0092B-C50C-407E-A947-70E740481C1C}">
                <a14:useLocalDpi xmlns:a14="http://schemas.microsoft.com/office/drawing/2010/main" val="0"/>
              </a:ext>
            </a:extLst>
          </a:blip>
          <a:srcRect l="-4185" t="-5125" r="-4185" b="-5125"/>
          <a:stretch>
            <a:fillRect/>
          </a:stretch>
        </p:blipFill>
        <p:spPr bwMode="auto">
          <a:xfrm>
            <a:off x="448036" y="2312876"/>
            <a:ext cx="2143744" cy="178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6" descr="Spe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035901"/>
            <a:ext cx="1787940" cy="1589575"/>
          </a:xfrm>
          <a:prstGeom prst="rect">
            <a:avLst/>
          </a:prstGeom>
          <a:noFill/>
          <a:extLst>
            <a:ext uri="{909E8E84-426E-40DD-AFC4-6F175D3DCCD1}">
              <a14:hiddenFill xmlns:a14="http://schemas.microsoft.com/office/drawing/2010/main">
                <a:solidFill>
                  <a:srgbClr val="FFFFFF"/>
                </a:solidFill>
              </a14:hiddenFill>
            </a:ext>
          </a:extLst>
        </p:spPr>
      </p:pic>
      <p:sp>
        <p:nvSpPr>
          <p:cNvPr id="2" name="コンテンツ プレースホルダー 1"/>
          <p:cNvSpPr>
            <a:spLocks noGrp="1"/>
          </p:cNvSpPr>
          <p:nvPr>
            <p:ph idx="1"/>
          </p:nvPr>
        </p:nvSpPr>
        <p:spPr>
          <a:xfrm>
            <a:off x="251520" y="944724"/>
            <a:ext cx="8640960" cy="5724644"/>
          </a:xfrm>
        </p:spPr>
        <p:txBody>
          <a:bodyPr/>
          <a:lstStyle/>
          <a:p>
            <a:r>
              <a:rPr lang="en-US" altLang="ja-JP" dirty="0" smtClean="0"/>
              <a:t>Current status of feasibility assessment</a:t>
            </a:r>
          </a:p>
          <a:p>
            <a:pPr lvl="1"/>
            <a:r>
              <a:rPr lang="en-US" altLang="ja-JP" dirty="0" smtClean="0"/>
              <a:t>Conceptual design of entry system</a:t>
            </a:r>
          </a:p>
          <a:p>
            <a:pPr lvl="2"/>
            <a:r>
              <a:rPr lang="en-US" altLang="ja-JP" dirty="0" smtClean="0"/>
              <a:t>Radiation-coupled flowfield analysis (2006)</a:t>
            </a:r>
          </a:p>
          <a:p>
            <a:pPr lvl="2"/>
            <a:r>
              <a:rPr lang="en-US" altLang="ja-JP" dirty="0" smtClean="0"/>
              <a:t>Trajectory-based TPS design (2007)</a:t>
            </a:r>
          </a:p>
          <a:p>
            <a:pPr lvl="2"/>
            <a:endParaRPr lang="en-US" altLang="ja-JP" dirty="0"/>
          </a:p>
          <a:p>
            <a:pPr lvl="2"/>
            <a:endParaRPr lang="en-US" altLang="ja-JP" dirty="0" smtClean="0"/>
          </a:p>
          <a:p>
            <a:pPr lvl="2"/>
            <a:endParaRPr lang="en-US" altLang="ja-JP" dirty="0"/>
          </a:p>
          <a:p>
            <a:pPr lvl="2"/>
            <a:endParaRPr lang="en-US" altLang="ja-JP" dirty="0" smtClean="0"/>
          </a:p>
          <a:p>
            <a:pPr lvl="2"/>
            <a:endParaRPr lang="en-US" altLang="ja-JP" dirty="0" smtClean="0"/>
          </a:p>
          <a:p>
            <a:pPr lvl="2"/>
            <a:endParaRPr lang="en-US" altLang="ja-JP" dirty="0"/>
          </a:p>
          <a:p>
            <a:pPr lvl="2"/>
            <a:endParaRPr lang="en-US" altLang="ja-JP" dirty="0" smtClean="0"/>
          </a:p>
          <a:p>
            <a:pPr lvl="2"/>
            <a:endParaRPr lang="en-US" altLang="ja-JP" dirty="0" smtClean="0"/>
          </a:p>
          <a:p>
            <a:pPr marL="269875" lvl="1" indent="0">
              <a:buNone/>
            </a:pPr>
            <a:endParaRPr lang="en-US" altLang="ja-JP" dirty="0" smtClean="0"/>
          </a:p>
          <a:p>
            <a:pPr lvl="1"/>
            <a:endParaRPr lang="en-US" altLang="ja-JP" dirty="0"/>
          </a:p>
          <a:p>
            <a:pPr lvl="1"/>
            <a:endParaRPr lang="en-US" altLang="ja-JP" dirty="0" smtClean="0"/>
          </a:p>
          <a:p>
            <a:pPr lvl="1"/>
            <a:endParaRPr lang="en-US" altLang="ja-JP" dirty="0"/>
          </a:p>
          <a:p>
            <a:pPr lvl="1"/>
            <a:endParaRPr lang="en-US" altLang="ja-JP" dirty="0" smtClean="0"/>
          </a:p>
          <a:p>
            <a:pPr lvl="1"/>
            <a:endParaRPr lang="en-US" altLang="ja-JP" dirty="0" smtClean="0"/>
          </a:p>
          <a:p>
            <a:pPr lvl="1"/>
            <a:r>
              <a:rPr lang="en-US" altLang="ja-JP" dirty="0" smtClean="0"/>
              <a:t>Conceptual study of VOI by aerocapture</a:t>
            </a:r>
          </a:p>
          <a:p>
            <a:pPr lvl="2"/>
            <a:r>
              <a:rPr lang="en-US" altLang="ja-JP" dirty="0" smtClean="0"/>
              <a:t>Drag-modulation aerocapture sub-system</a:t>
            </a:r>
            <a:br>
              <a:rPr lang="en-US" altLang="ja-JP" dirty="0" smtClean="0"/>
            </a:br>
            <a:r>
              <a:rPr lang="en-US" altLang="ja-JP" dirty="0" smtClean="0"/>
              <a:t>analysis (2008)</a:t>
            </a:r>
          </a:p>
        </p:txBody>
      </p:sp>
      <p:sp>
        <p:nvSpPr>
          <p:cNvPr id="3" name="タイトル 2"/>
          <p:cNvSpPr>
            <a:spLocks noGrp="1"/>
          </p:cNvSpPr>
          <p:nvPr>
            <p:ph type="title"/>
          </p:nvPr>
        </p:nvSpPr>
        <p:spPr/>
        <p:txBody>
          <a:bodyPr/>
          <a:lstStyle/>
          <a:p>
            <a:r>
              <a:rPr lang="en-US" altLang="ja-JP" dirty="0" smtClean="0"/>
              <a:t>Venus Balloon (2/2)</a:t>
            </a:r>
            <a:endParaRPr kumimoji="1" lang="ja-JP" altLang="en-US" dirty="0"/>
          </a:p>
        </p:txBody>
      </p:sp>
      <p:graphicFrame>
        <p:nvGraphicFramePr>
          <p:cNvPr id="8" name="Group 231"/>
          <p:cNvGraphicFramePr>
            <a:graphicFrameLocks noGrp="1"/>
          </p:cNvGraphicFramePr>
          <p:nvPr>
            <p:extLst>
              <p:ext uri="{D42A27DB-BD31-4B8C-83A1-F6EECF244321}">
                <p14:modId xmlns:p14="http://schemas.microsoft.com/office/powerpoint/2010/main" val="486830126"/>
              </p:ext>
            </p:extLst>
          </p:nvPr>
        </p:nvGraphicFramePr>
        <p:xfrm>
          <a:off x="2627784" y="2344924"/>
          <a:ext cx="2096894" cy="3280320"/>
        </p:xfrm>
        <a:graphic>
          <a:graphicData uri="http://schemas.openxmlformats.org/drawingml/2006/table">
            <a:tbl>
              <a:tblPr/>
              <a:tblGrid>
                <a:gridCol w="697716"/>
                <a:gridCol w="743563"/>
                <a:gridCol w="655615"/>
              </a:tblGrid>
              <a:tr h="20941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Components</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Weight</a:t>
                      </a:r>
                      <a:br>
                        <a:rPr kumimoji="1" lang="en-US" altLang="ja-JP" sz="1200" b="0" i="0" u="none" strike="noStrike" cap="none" normalizeH="0" baseline="0" dirty="0" smtClean="0">
                          <a:ln>
                            <a:noFill/>
                          </a:ln>
                          <a:solidFill>
                            <a:schemeClr val="tx1"/>
                          </a:solidFill>
                          <a:effectLst/>
                          <a:latin typeface="+mn-lt"/>
                          <a:ea typeface="ＭＳ Ｐゴシック" pitchFamily="50" charset="-128"/>
                        </a:rPr>
                      </a:br>
                      <a:r>
                        <a:rPr kumimoji="1" lang="en-US" altLang="ja-JP" sz="1200" b="0" i="0" u="none" strike="noStrike" cap="none" normalizeH="0" baseline="0" dirty="0" smtClean="0">
                          <a:ln>
                            <a:noFill/>
                          </a:ln>
                          <a:solidFill>
                            <a:schemeClr val="tx1"/>
                          </a:solidFill>
                          <a:effectLst/>
                          <a:latin typeface="+mn-lt"/>
                          <a:ea typeface="ＭＳ Ｐゴシック" pitchFamily="50" charset="-128"/>
                        </a:rPr>
                        <a:t>(kg)</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TPS</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Nose</a:t>
                      </a:r>
                    </a:p>
                    <a:p>
                      <a:pPr marL="0" marR="0" lvl="0" indent="0" algn="l"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Side</a:t>
                      </a:r>
                    </a:p>
                    <a:p>
                      <a:pPr marL="0" marR="0" lvl="0" indent="0" algn="l"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Aft body</a:t>
                      </a:r>
                    </a:p>
                  </a:txBody>
                  <a:tcPr marL="90000" marR="90000" marT="36000" marB="3600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6.3</a:t>
                      </a:r>
                    </a:p>
                    <a:p>
                      <a:pPr marL="0" marR="0" lvl="0" indent="0" algn="ctr"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5.8</a:t>
                      </a:r>
                    </a:p>
                    <a:p>
                      <a:pPr marL="0" marR="0" lvl="0" indent="0" algn="ctr"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5.1</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Structure</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3.2</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Mortar</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0.7</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9646">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Pilot chute</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0.4</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1204">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Main chute</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1.1</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Bus electronics</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2.0</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Battery</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0.4</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Payload</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Balloon</a:t>
                      </a:r>
                    </a:p>
                    <a:p>
                      <a:pPr marL="0" marR="0" lvl="0" indent="0" algn="l"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Gondola</a:t>
                      </a:r>
                    </a:p>
                  </a:txBody>
                  <a:tcPr marL="90000" marR="90000" marT="36000" marB="3600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7.8</a:t>
                      </a:r>
                    </a:p>
                    <a:p>
                      <a:pPr marL="0" marR="0" lvl="0" indent="0" algn="ctr" defTabSz="914400" rtl="0" eaLnBrk="1" fontAlgn="base" latinLnBrk="0" hangingPunct="1">
                        <a:lnSpc>
                          <a:spcPct val="1000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2.2</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8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Ｐゴシック" pitchFamily="50" charset="-128"/>
                        </a:rPr>
                        <a:t>Total</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smtClean="0">
                        <a:ln>
                          <a:noFill/>
                        </a:ln>
                        <a:solidFill>
                          <a:schemeClr val="tx1"/>
                        </a:solidFill>
                        <a:effectLst/>
                        <a:latin typeface="+mn-lt"/>
                        <a:ea typeface="ＭＳ Ｐゴシック" pitchFamily="50" charset="-128"/>
                      </a:endParaRPr>
                    </a:p>
                  </a:txBody>
                  <a:tcPr marL="90000" marR="90000" marT="36000" marB="3600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Ｐゴシック" pitchFamily="50" charset="-128"/>
                        </a:rPr>
                        <a:t>35.0</a:t>
                      </a:r>
                    </a:p>
                  </a:txBody>
                  <a:tcPr marL="90000" marR="90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 name="コンテンツ プレースホルダー 1"/>
          <p:cNvSpPr txBox="1">
            <a:spLocks/>
          </p:cNvSpPr>
          <p:nvPr/>
        </p:nvSpPr>
        <p:spPr>
          <a:xfrm>
            <a:off x="4572000" y="944724"/>
            <a:ext cx="4464496" cy="2115964"/>
          </a:xfrm>
          <a:prstGeom prst="rect">
            <a:avLst/>
          </a:prstGeom>
        </p:spPr>
        <p:txBody>
          <a:bodyPr wrap="square">
            <a:spAutoFit/>
          </a:bodyPr>
          <a:lstStyle>
            <a:lvl1pPr marL="269875" indent="-269875" algn="l" defTabSz="914400" rtl="0" eaLnBrk="1" latinLnBrk="0" hangingPunct="1">
              <a:spcBef>
                <a:spcPts val="600"/>
              </a:spcBef>
              <a:spcAft>
                <a:spcPts val="300"/>
              </a:spcAft>
              <a:buFont typeface="Wingdings" pitchFamily="2" charset="2"/>
              <a:buChar char="n"/>
              <a:defRPr kumimoji="1" sz="2400" kern="1200">
                <a:solidFill>
                  <a:srgbClr val="000099"/>
                </a:solidFill>
                <a:latin typeface="+mn-lt"/>
                <a:ea typeface="+mn-ea"/>
                <a:cs typeface="+mn-cs"/>
              </a:defRPr>
            </a:lvl1pPr>
            <a:lvl2pPr marL="541338" indent="-271463" algn="l" defTabSz="914400" rtl="0" eaLnBrk="1" latinLnBrk="0" hangingPunct="1">
              <a:spcBef>
                <a:spcPts val="0"/>
              </a:spcBef>
              <a:buSzPct val="100000"/>
              <a:buFont typeface="Wingdings" pitchFamily="2" charset="2"/>
              <a:buChar char="l"/>
              <a:defRPr kumimoji="1" sz="1800" kern="1200" baseline="0">
                <a:solidFill>
                  <a:schemeClr val="tx1"/>
                </a:solidFill>
                <a:latin typeface="+mn-lt"/>
                <a:ea typeface="+mn-ea"/>
                <a:cs typeface="+mn-cs"/>
              </a:defRPr>
            </a:lvl2pPr>
            <a:lvl3pPr marL="717550" indent="-179388" algn="l" defTabSz="914400" rtl="0" eaLnBrk="1" latinLnBrk="0" hangingPunct="1">
              <a:spcBef>
                <a:spcPts val="300"/>
              </a:spcBef>
              <a:buFont typeface="Wingdings" pitchFamily="2" charset="2"/>
              <a:buChar char="p"/>
              <a:defRPr kumimoji="1" sz="1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en-US" altLang="ja-JP" dirty="0" smtClean="0"/>
          </a:p>
          <a:p>
            <a:pPr lvl="1"/>
            <a:r>
              <a:rPr lang="en-US" altLang="ja-JP" dirty="0" smtClean="0"/>
              <a:t>Balloon inflation demonstration (2007)</a:t>
            </a:r>
          </a:p>
          <a:p>
            <a:pPr lvl="2"/>
            <a:r>
              <a:rPr lang="en-US" altLang="ja-JP" dirty="0" smtClean="0"/>
              <a:t>Vertical low-speed hi-temp. WT (</a:t>
            </a:r>
            <a:r>
              <a:rPr lang="en-US" altLang="ja-JP" dirty="0" smtClean="0">
                <a:latin typeface="Arial Unicode MS" pitchFamily="50" charset="-128"/>
                <a:ea typeface="Arial Unicode MS" pitchFamily="50" charset="-128"/>
                <a:cs typeface="Arial Unicode MS" pitchFamily="50" charset="-128"/>
              </a:rPr>
              <a:t>~</a:t>
            </a:r>
            <a:r>
              <a:rPr lang="en-US" altLang="ja-JP" dirty="0" smtClean="0"/>
              <a:t>150</a:t>
            </a:r>
            <a:r>
              <a:rPr lang="en-US" altLang="ja-JP" dirty="0" smtClean="0">
                <a:latin typeface="Calibri"/>
                <a:cs typeface="Calibri"/>
              </a:rPr>
              <a:t>⁰</a:t>
            </a:r>
            <a:r>
              <a:rPr lang="en-US" altLang="ja-JP" dirty="0" smtClean="0"/>
              <a:t>C)</a:t>
            </a:r>
          </a:p>
          <a:p>
            <a:pPr lvl="2"/>
            <a:r>
              <a:rPr lang="en-US" altLang="ja-JP" dirty="0" smtClean="0"/>
              <a:t>0.16x1.88 m test balloons</a:t>
            </a:r>
          </a:p>
          <a:p>
            <a:pPr lvl="1"/>
            <a:endParaRPr lang="en-US" altLang="ja-JP" dirty="0" smtClean="0"/>
          </a:p>
          <a:p>
            <a:pPr lvl="1"/>
            <a:endParaRPr lang="en-US" altLang="ja-JP" dirty="0" smtClean="0"/>
          </a:p>
          <a:p>
            <a:pPr lvl="1"/>
            <a:endParaRPr lang="en-US" altLang="ja-JP" dirty="0" smtClean="0"/>
          </a:p>
        </p:txBody>
      </p:sp>
      <p:pic>
        <p:nvPicPr>
          <p:cNvPr id="11"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r="75670" b="55426"/>
          <a:stretch/>
        </p:blipFill>
        <p:spPr bwMode="auto">
          <a:xfrm>
            <a:off x="5004886" y="4581360"/>
            <a:ext cx="1187426" cy="20882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75266" t="50571" r="404" b="4854"/>
          <a:stretch/>
        </p:blipFill>
        <p:spPr bwMode="auto">
          <a:xfrm>
            <a:off x="7561170" y="4581360"/>
            <a:ext cx="1187294" cy="208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50994" r="75670" b="4431"/>
          <a:stretch/>
        </p:blipFill>
        <p:spPr bwMode="auto">
          <a:xfrm>
            <a:off x="6268235" y="4581128"/>
            <a:ext cx="1187426" cy="20882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6" descr="P323006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8011" y="2229660"/>
            <a:ext cx="1673832" cy="22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P32401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2229660"/>
            <a:ext cx="1674000" cy="22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487639"/>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4985980"/>
          </a:xfrm>
        </p:spPr>
        <p:txBody>
          <a:bodyPr/>
          <a:lstStyle/>
          <a:p>
            <a:pPr algn="just"/>
            <a:r>
              <a:rPr lang="en-US" altLang="ja-JP" dirty="0" smtClean="0"/>
              <a:t>An overview of Japan’s planetary probe mission planning is presented from a scheduled mission (HAYABUSA-2) to concept-level researches</a:t>
            </a:r>
          </a:p>
          <a:p>
            <a:pPr algn="just"/>
            <a:r>
              <a:rPr lang="en-US" altLang="ja-JP" dirty="0" smtClean="0"/>
              <a:t>In the next mid-term program, JSPEC concentrates its effort on success of HAYABUSA-2, and initiation of SELENE-2 mission</a:t>
            </a:r>
          </a:p>
          <a:p>
            <a:pPr algn="just"/>
            <a:r>
              <a:rPr lang="en-US" altLang="ja-JP" dirty="0" smtClean="0"/>
              <a:t>In the preliminary feasibility studies, technically challenging missions such as Mars aerocapture, MASC, and Venus balloon have been entertained </a:t>
            </a:r>
          </a:p>
          <a:p>
            <a:pPr algn="just"/>
            <a:r>
              <a:rPr lang="en-US" altLang="ja-JP" dirty="0" smtClean="0"/>
              <a:t>Because of limited budget and resources, JAXA is looking for chances for international collaboration/cooperation for deep space missions</a:t>
            </a:r>
          </a:p>
          <a:p>
            <a:pPr algn="just"/>
            <a:endParaRPr kumimoji="1" lang="ja-JP" altLang="en-US" dirty="0"/>
          </a:p>
        </p:txBody>
      </p:sp>
      <p:sp>
        <p:nvSpPr>
          <p:cNvPr id="3" name="タイトル 2"/>
          <p:cNvSpPr>
            <a:spLocks noGrp="1"/>
          </p:cNvSpPr>
          <p:nvPr>
            <p:ph type="title"/>
          </p:nvPr>
        </p:nvSpPr>
        <p:spPr>
          <a:xfrm>
            <a:off x="251520" y="379630"/>
            <a:ext cx="8640960" cy="503590"/>
          </a:xfrm>
        </p:spPr>
        <p:txBody>
          <a:bodyPr/>
          <a:lstStyle/>
          <a:p>
            <a:r>
              <a:rPr lang="en-US" altLang="ja-JP" dirty="0" smtClean="0"/>
              <a:t>Summary</a:t>
            </a:r>
            <a:endParaRPr kumimoji="1" lang="ja-JP" altLang="en-US" dirty="0"/>
          </a:p>
        </p:txBody>
      </p:sp>
    </p:spTree>
    <p:extLst>
      <p:ext uri="{BB962C8B-B14F-4D97-AF65-F5344CB8AC3E}">
        <p14:creationId xmlns:p14="http://schemas.microsoft.com/office/powerpoint/2010/main" val="3136129516"/>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51520" y="944724"/>
            <a:ext cx="8640960" cy="461665"/>
          </a:xfrm>
        </p:spPr>
        <p:txBody>
          <a:bodyPr/>
          <a:lstStyle/>
          <a:p>
            <a:r>
              <a:rPr lang="en-US" altLang="ja-JP" dirty="0"/>
              <a:t>Primitive </a:t>
            </a:r>
            <a:r>
              <a:rPr lang="en-US" altLang="ja-JP" dirty="0" smtClean="0"/>
              <a:t>body exploration </a:t>
            </a:r>
            <a:r>
              <a:rPr lang="en-US" altLang="ja-JP" dirty="0"/>
              <a:t>p</a:t>
            </a:r>
            <a:r>
              <a:rPr lang="en-US" altLang="ja-JP" dirty="0" smtClean="0"/>
              <a:t>rogram proposed </a:t>
            </a:r>
            <a:r>
              <a:rPr lang="en-US" altLang="ja-JP" dirty="0"/>
              <a:t>in </a:t>
            </a:r>
            <a:r>
              <a:rPr lang="en-US" altLang="ja-JP" dirty="0" smtClean="0"/>
              <a:t>JAXA</a:t>
            </a:r>
          </a:p>
        </p:txBody>
      </p:sp>
      <p:sp>
        <p:nvSpPr>
          <p:cNvPr id="3" name="タイトル 2"/>
          <p:cNvSpPr>
            <a:spLocks noGrp="1"/>
          </p:cNvSpPr>
          <p:nvPr>
            <p:ph type="title"/>
          </p:nvPr>
        </p:nvSpPr>
        <p:spPr>
          <a:xfrm>
            <a:off x="251520" y="379630"/>
            <a:ext cx="8640960" cy="503590"/>
          </a:xfrm>
        </p:spPr>
        <p:txBody>
          <a:bodyPr/>
          <a:lstStyle/>
          <a:p>
            <a:r>
              <a:rPr lang="en-US" altLang="ja-JP" dirty="0" smtClean="0"/>
              <a:t>HAYABUSA-2  (1/5)</a:t>
            </a:r>
            <a:endParaRPr kumimoji="1" lang="ja-JP" altLang="en-US"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797486"/>
            <a:ext cx="56388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表 22"/>
          <p:cNvGraphicFramePr>
            <a:graphicFrameLocks noGrp="1"/>
          </p:cNvGraphicFramePr>
          <p:nvPr>
            <p:extLst>
              <p:ext uri="{D42A27DB-BD31-4B8C-83A1-F6EECF244321}">
                <p14:modId xmlns:p14="http://schemas.microsoft.com/office/powerpoint/2010/main" val="650518753"/>
              </p:ext>
            </p:extLst>
          </p:nvPr>
        </p:nvGraphicFramePr>
        <p:xfrm>
          <a:off x="455558" y="1468016"/>
          <a:ext cx="8184894" cy="304800"/>
        </p:xfrm>
        <a:graphic>
          <a:graphicData uri="http://schemas.openxmlformats.org/drawingml/2006/table">
            <a:tbl>
              <a:tblPr firstRow="1" bandRow="1">
                <a:tableStyleId>{F5AB1C69-6EDB-4FF4-983F-18BD219EF322}</a:tableStyleId>
              </a:tblPr>
              <a:tblGrid>
                <a:gridCol w="276030"/>
                <a:gridCol w="276030"/>
                <a:gridCol w="276030"/>
                <a:gridCol w="276030"/>
                <a:gridCol w="276030"/>
                <a:gridCol w="276030"/>
                <a:gridCol w="276030"/>
                <a:gridCol w="276030"/>
                <a:gridCol w="276030"/>
                <a:gridCol w="276030"/>
                <a:gridCol w="276030"/>
                <a:gridCol w="276030"/>
                <a:gridCol w="276030"/>
                <a:gridCol w="276030"/>
                <a:gridCol w="276030"/>
                <a:gridCol w="276030"/>
                <a:gridCol w="276030"/>
                <a:gridCol w="276030"/>
                <a:gridCol w="276030"/>
                <a:gridCol w="276030"/>
                <a:gridCol w="2664294"/>
              </a:tblGrid>
              <a:tr h="144018">
                <a:tc>
                  <a:txBody>
                    <a:bodyPr/>
                    <a:lstStyle/>
                    <a:p>
                      <a:r>
                        <a:rPr kumimoji="1" lang="en-US" altLang="ja-JP" sz="1400" b="1" dirty="0" smtClean="0"/>
                        <a:t>03</a:t>
                      </a:r>
                      <a:endParaRPr kumimoji="1" lang="ja-JP" altLang="en-US" sz="1400" b="1" dirty="0"/>
                    </a:p>
                  </a:txBody>
                  <a:tcPr marL="36000" marR="36000" anchor="ctr" anchorCtr="1"/>
                </a:tc>
                <a:tc>
                  <a:txBody>
                    <a:bodyPr/>
                    <a:lstStyle/>
                    <a:p>
                      <a:r>
                        <a:rPr kumimoji="1" lang="en-US" altLang="ja-JP" sz="1400" b="1" dirty="0" smtClean="0"/>
                        <a:t>04</a:t>
                      </a:r>
                      <a:endParaRPr kumimoji="1" lang="ja-JP" altLang="en-US" sz="1400" b="1" dirty="0"/>
                    </a:p>
                  </a:txBody>
                  <a:tcPr marL="36000" marR="36000" anchor="ctr" anchorCtr="1"/>
                </a:tc>
                <a:tc>
                  <a:txBody>
                    <a:bodyPr/>
                    <a:lstStyle/>
                    <a:p>
                      <a:r>
                        <a:rPr kumimoji="1" lang="en-US" altLang="ja-JP" sz="1400" b="1" dirty="0" smtClean="0"/>
                        <a:t>05</a:t>
                      </a:r>
                      <a:endParaRPr kumimoji="1" lang="ja-JP" altLang="en-US" sz="1400" b="1" dirty="0"/>
                    </a:p>
                  </a:txBody>
                  <a:tcPr marL="36000" marR="36000" anchor="ctr" anchorCtr="1"/>
                </a:tc>
                <a:tc>
                  <a:txBody>
                    <a:bodyPr/>
                    <a:lstStyle/>
                    <a:p>
                      <a:r>
                        <a:rPr kumimoji="1" lang="en-US" altLang="ja-JP" sz="1400" b="1" dirty="0" smtClean="0"/>
                        <a:t>06</a:t>
                      </a:r>
                      <a:endParaRPr kumimoji="1" lang="ja-JP" altLang="en-US" sz="1400" b="1" dirty="0"/>
                    </a:p>
                  </a:txBody>
                  <a:tcPr marL="36000" marR="36000" anchor="ctr" anchorCtr="1"/>
                </a:tc>
                <a:tc>
                  <a:txBody>
                    <a:bodyPr/>
                    <a:lstStyle/>
                    <a:p>
                      <a:r>
                        <a:rPr kumimoji="1" lang="en-US" altLang="ja-JP" sz="1400" b="1" dirty="0" smtClean="0"/>
                        <a:t>07</a:t>
                      </a:r>
                      <a:endParaRPr kumimoji="1" lang="ja-JP" altLang="en-US" sz="1400" b="1" dirty="0"/>
                    </a:p>
                  </a:txBody>
                  <a:tcPr marL="36000" marR="36000" anchor="ctr" anchorCtr="1"/>
                </a:tc>
                <a:tc>
                  <a:txBody>
                    <a:bodyPr/>
                    <a:lstStyle/>
                    <a:p>
                      <a:r>
                        <a:rPr kumimoji="1" lang="en-US" altLang="ja-JP" sz="1400" b="1" dirty="0" smtClean="0"/>
                        <a:t>08</a:t>
                      </a:r>
                      <a:endParaRPr kumimoji="1" lang="ja-JP" altLang="en-US" sz="1400" b="1" dirty="0"/>
                    </a:p>
                  </a:txBody>
                  <a:tcPr marL="36000" marR="36000" anchor="ctr" anchorCtr="1"/>
                </a:tc>
                <a:tc>
                  <a:txBody>
                    <a:bodyPr/>
                    <a:lstStyle/>
                    <a:p>
                      <a:r>
                        <a:rPr kumimoji="1" lang="en-US" altLang="ja-JP" sz="1400" b="1" dirty="0" smtClean="0"/>
                        <a:t>09</a:t>
                      </a:r>
                      <a:endParaRPr kumimoji="1" lang="ja-JP" altLang="en-US" sz="1400" b="1" dirty="0"/>
                    </a:p>
                  </a:txBody>
                  <a:tcPr marL="36000" marR="36000" anchor="ctr" anchorCtr="1"/>
                </a:tc>
                <a:tc>
                  <a:txBody>
                    <a:bodyPr/>
                    <a:lstStyle/>
                    <a:p>
                      <a:r>
                        <a:rPr kumimoji="1" lang="en-US" altLang="ja-JP" sz="1400" b="1" dirty="0" smtClean="0"/>
                        <a:t>10</a:t>
                      </a:r>
                      <a:endParaRPr kumimoji="1" lang="ja-JP" altLang="en-US" sz="1400" b="1" dirty="0"/>
                    </a:p>
                  </a:txBody>
                  <a:tcPr marL="36000" marR="36000" anchor="ctr" anchorCtr="1"/>
                </a:tc>
                <a:tc>
                  <a:txBody>
                    <a:bodyPr/>
                    <a:lstStyle/>
                    <a:p>
                      <a:r>
                        <a:rPr kumimoji="1" lang="en-US" altLang="ja-JP" sz="1400" b="1" dirty="0" smtClean="0"/>
                        <a:t>11</a:t>
                      </a:r>
                      <a:endParaRPr kumimoji="1" lang="ja-JP" altLang="en-US" sz="1400" b="1" dirty="0"/>
                    </a:p>
                  </a:txBody>
                  <a:tcPr marL="36000" marR="36000" anchor="ctr" anchorCtr="1"/>
                </a:tc>
                <a:tc>
                  <a:txBody>
                    <a:bodyPr/>
                    <a:lstStyle/>
                    <a:p>
                      <a:r>
                        <a:rPr kumimoji="1" lang="en-US" altLang="ja-JP" sz="1400" b="1" dirty="0" smtClean="0"/>
                        <a:t>12</a:t>
                      </a:r>
                      <a:endParaRPr kumimoji="1" lang="ja-JP" altLang="en-US" sz="1400" b="1" dirty="0"/>
                    </a:p>
                  </a:txBody>
                  <a:tcPr marL="36000" marR="36000" anchor="ctr" anchorCtr="1"/>
                </a:tc>
                <a:tc>
                  <a:txBody>
                    <a:bodyPr/>
                    <a:lstStyle/>
                    <a:p>
                      <a:r>
                        <a:rPr kumimoji="1" lang="en-US" altLang="ja-JP" sz="1400" b="1" dirty="0" smtClean="0"/>
                        <a:t>13</a:t>
                      </a:r>
                      <a:endParaRPr kumimoji="1" lang="ja-JP" altLang="en-US" sz="1400" b="1" dirty="0"/>
                    </a:p>
                  </a:txBody>
                  <a:tcPr marL="36000" marR="36000" anchor="ctr" anchorCtr="1"/>
                </a:tc>
                <a:tc>
                  <a:txBody>
                    <a:bodyPr/>
                    <a:lstStyle/>
                    <a:p>
                      <a:r>
                        <a:rPr kumimoji="1" lang="en-US" altLang="ja-JP" sz="1400" b="1" dirty="0" smtClean="0"/>
                        <a:t>14</a:t>
                      </a:r>
                      <a:endParaRPr kumimoji="1" lang="ja-JP" altLang="en-US" sz="1400" b="1" dirty="0"/>
                    </a:p>
                  </a:txBody>
                  <a:tcPr marL="36000" marR="36000" anchor="ctr" anchorCtr="1"/>
                </a:tc>
                <a:tc>
                  <a:txBody>
                    <a:bodyPr/>
                    <a:lstStyle/>
                    <a:p>
                      <a:r>
                        <a:rPr kumimoji="1" lang="en-US" altLang="ja-JP" sz="1400" b="1" dirty="0" smtClean="0"/>
                        <a:t>15</a:t>
                      </a:r>
                      <a:endParaRPr kumimoji="1" lang="ja-JP" altLang="en-US" sz="1400" b="1" dirty="0"/>
                    </a:p>
                  </a:txBody>
                  <a:tcPr marL="36000" marR="36000" anchor="ctr" anchorCtr="1"/>
                </a:tc>
                <a:tc>
                  <a:txBody>
                    <a:bodyPr/>
                    <a:lstStyle/>
                    <a:p>
                      <a:r>
                        <a:rPr kumimoji="1" lang="en-US" altLang="ja-JP" sz="1400" b="1" dirty="0" smtClean="0"/>
                        <a:t>16</a:t>
                      </a:r>
                      <a:endParaRPr kumimoji="1" lang="ja-JP" altLang="en-US" sz="1400" b="1" dirty="0"/>
                    </a:p>
                  </a:txBody>
                  <a:tcPr marL="36000" marR="36000" anchor="ctr" anchorCtr="1"/>
                </a:tc>
                <a:tc>
                  <a:txBody>
                    <a:bodyPr/>
                    <a:lstStyle/>
                    <a:p>
                      <a:r>
                        <a:rPr kumimoji="1" lang="en-US" altLang="ja-JP" sz="1400" b="1" dirty="0" smtClean="0"/>
                        <a:t>17</a:t>
                      </a:r>
                      <a:endParaRPr kumimoji="1" lang="ja-JP" altLang="en-US" sz="1400" b="1" dirty="0"/>
                    </a:p>
                  </a:txBody>
                  <a:tcPr marL="36000" marR="36000" anchor="ctr" anchorCtr="1"/>
                </a:tc>
                <a:tc>
                  <a:txBody>
                    <a:bodyPr/>
                    <a:lstStyle/>
                    <a:p>
                      <a:r>
                        <a:rPr kumimoji="1" lang="en-US" altLang="ja-JP" sz="1400" b="1" dirty="0" smtClean="0"/>
                        <a:t>18</a:t>
                      </a:r>
                      <a:endParaRPr kumimoji="1" lang="ja-JP" altLang="en-US" sz="1400" b="1" dirty="0"/>
                    </a:p>
                  </a:txBody>
                  <a:tcPr marL="36000" marR="36000" anchor="ctr" anchorCtr="1"/>
                </a:tc>
                <a:tc>
                  <a:txBody>
                    <a:bodyPr/>
                    <a:lstStyle/>
                    <a:p>
                      <a:r>
                        <a:rPr kumimoji="1" lang="en-US" altLang="ja-JP" sz="1400" b="1" dirty="0" smtClean="0"/>
                        <a:t>19</a:t>
                      </a:r>
                      <a:endParaRPr kumimoji="1" lang="ja-JP" altLang="en-US" sz="1400" b="1" dirty="0"/>
                    </a:p>
                  </a:txBody>
                  <a:tcPr marL="36000" marR="36000" anchor="ctr" anchorCtr="1"/>
                </a:tc>
                <a:tc>
                  <a:txBody>
                    <a:bodyPr/>
                    <a:lstStyle/>
                    <a:p>
                      <a:r>
                        <a:rPr kumimoji="1" lang="en-US" altLang="ja-JP" sz="1400" b="1" dirty="0" smtClean="0"/>
                        <a:t>20</a:t>
                      </a:r>
                      <a:endParaRPr kumimoji="1" lang="ja-JP" altLang="en-US" sz="1400" b="1" dirty="0"/>
                    </a:p>
                  </a:txBody>
                  <a:tcPr marL="36000" marR="36000" anchor="ctr" anchorCtr="1"/>
                </a:tc>
                <a:tc>
                  <a:txBody>
                    <a:bodyPr/>
                    <a:lstStyle/>
                    <a:p>
                      <a:r>
                        <a:rPr kumimoji="1" lang="en-US" altLang="ja-JP" sz="1400" b="1" dirty="0" smtClean="0"/>
                        <a:t>21</a:t>
                      </a:r>
                      <a:endParaRPr kumimoji="1" lang="ja-JP" altLang="en-US" sz="1400" b="1" dirty="0"/>
                    </a:p>
                  </a:txBody>
                  <a:tcPr marL="36000" marR="36000" anchor="ctr" anchorCtr="1"/>
                </a:tc>
                <a:tc>
                  <a:txBody>
                    <a:bodyPr/>
                    <a:lstStyle/>
                    <a:p>
                      <a:r>
                        <a:rPr kumimoji="1" lang="en-US" altLang="ja-JP" sz="1400" b="1" dirty="0" smtClean="0"/>
                        <a:t>22</a:t>
                      </a:r>
                      <a:endParaRPr kumimoji="1" lang="ja-JP" altLang="en-US" sz="1400" b="1" dirty="0"/>
                    </a:p>
                  </a:txBody>
                  <a:tcPr marL="36000" marR="36000" anchor="ctr" anchorCtr="1"/>
                </a:tc>
                <a:tc>
                  <a:txBody>
                    <a:bodyPr/>
                    <a:lstStyle/>
                    <a:p>
                      <a:pPr algn="l"/>
                      <a:r>
                        <a:rPr kumimoji="1" lang="en-US" altLang="ja-JP" sz="1400" b="1" dirty="0" smtClean="0"/>
                        <a:t>…                 </a:t>
                      </a:r>
                      <a:r>
                        <a:rPr kumimoji="1" lang="ja-JP" altLang="en-US" sz="1400" b="1" dirty="0" smtClean="0"/>
                        <a:t>　　</a:t>
                      </a:r>
                      <a:r>
                        <a:rPr kumimoji="1" lang="en-US" altLang="ja-JP" sz="1400" b="1" dirty="0" smtClean="0"/>
                        <a:t> future                  </a:t>
                      </a:r>
                      <a:endParaRPr kumimoji="1" lang="ja-JP" altLang="en-US" sz="1400" b="1" dirty="0"/>
                    </a:p>
                  </a:txBody>
                  <a:tcPr marL="36000" marR="36000" anchor="ctr"/>
                </a:tc>
              </a:tr>
            </a:tbl>
          </a:graphicData>
        </a:graphic>
      </p:graphicFrame>
      <p:sp>
        <p:nvSpPr>
          <p:cNvPr id="24" name="テキスト ボックス 23"/>
          <p:cNvSpPr txBox="1"/>
          <p:nvPr/>
        </p:nvSpPr>
        <p:spPr>
          <a:xfrm>
            <a:off x="1713696" y="5949612"/>
            <a:ext cx="1490152" cy="307777"/>
          </a:xfrm>
          <a:prstGeom prst="rect">
            <a:avLst/>
          </a:prstGeom>
          <a:solidFill>
            <a:schemeClr val="bg1"/>
          </a:solidFill>
        </p:spPr>
        <p:txBody>
          <a:bodyPr wrap="none" rtlCol="0">
            <a:spAutoFit/>
          </a:bodyPr>
          <a:lstStyle/>
          <a:p>
            <a:r>
              <a:rPr lang="en-US" altLang="ja-JP" sz="1400" dirty="0" smtClean="0">
                <a:solidFill>
                  <a:srgbClr val="0000FF"/>
                </a:solidFill>
              </a:rPr>
              <a:t>S-type (ITOKAWA)</a:t>
            </a:r>
            <a:endParaRPr kumimoji="1" lang="ja-JP" altLang="en-US" sz="1400" dirty="0">
              <a:solidFill>
                <a:srgbClr val="0000FF"/>
              </a:solidFill>
            </a:endParaRPr>
          </a:p>
        </p:txBody>
      </p:sp>
      <p:sp>
        <p:nvSpPr>
          <p:cNvPr id="25" name="テキスト ボックス 24"/>
          <p:cNvSpPr txBox="1"/>
          <p:nvPr/>
        </p:nvSpPr>
        <p:spPr>
          <a:xfrm>
            <a:off x="935596" y="3607886"/>
            <a:ext cx="1440160" cy="646331"/>
          </a:xfrm>
          <a:prstGeom prst="wedgeRectCallout">
            <a:avLst>
              <a:gd name="adj1" fmla="val 101207"/>
              <a:gd name="adj2" fmla="val 294119"/>
            </a:avLst>
          </a:prstGeom>
          <a:solidFill>
            <a:schemeClr val="tx1"/>
          </a:solidFill>
          <a:ln w="12700">
            <a:solidFill>
              <a:schemeClr val="bg1"/>
            </a:solidFill>
          </a:ln>
        </p:spPr>
        <p:txBody>
          <a:bodyPr wrap="square" rtlCol="0">
            <a:spAutoFit/>
          </a:bodyPr>
          <a:lstStyle/>
          <a:p>
            <a:r>
              <a:rPr kumimoji="1" lang="en-US" altLang="ja-JP" dirty="0" smtClean="0"/>
              <a:t>S-type</a:t>
            </a:r>
          </a:p>
          <a:p>
            <a:r>
              <a:rPr lang="en-US" altLang="ja-JP" dirty="0" smtClean="0"/>
              <a:t>Itokawa</a:t>
            </a:r>
            <a:endParaRPr kumimoji="1" lang="ja-JP"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627" y="2277205"/>
            <a:ext cx="1890522" cy="223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3323371" y="3502749"/>
            <a:ext cx="1284633" cy="646331"/>
          </a:xfrm>
          <a:prstGeom prst="wedgeRectCallout">
            <a:avLst>
              <a:gd name="adj1" fmla="val -11162"/>
              <a:gd name="adj2" fmla="val 310395"/>
            </a:avLst>
          </a:prstGeom>
          <a:solidFill>
            <a:schemeClr val="tx1"/>
          </a:solidFill>
          <a:ln w="12700">
            <a:solidFill>
              <a:schemeClr val="bg1"/>
            </a:solidFill>
          </a:ln>
        </p:spPr>
        <p:txBody>
          <a:bodyPr wrap="square" rtlCol="0">
            <a:spAutoFit/>
          </a:bodyPr>
          <a:lstStyle/>
          <a:p>
            <a:r>
              <a:rPr kumimoji="1" lang="en-US" altLang="ja-JP" dirty="0" smtClean="0"/>
              <a:t>S-type</a:t>
            </a:r>
          </a:p>
          <a:p>
            <a:r>
              <a:rPr lang="en-US" altLang="ja-JP" dirty="0" smtClean="0"/>
              <a:t>Itokawa</a:t>
            </a:r>
            <a:endParaRPr kumimoji="1" lang="ja-JP" altLang="en-US" dirty="0"/>
          </a:p>
        </p:txBody>
      </p:sp>
      <p:sp>
        <p:nvSpPr>
          <p:cNvPr id="27" name="テキスト ボックス 26"/>
          <p:cNvSpPr txBox="1"/>
          <p:nvPr/>
        </p:nvSpPr>
        <p:spPr>
          <a:xfrm>
            <a:off x="3347864" y="5949615"/>
            <a:ext cx="1481496" cy="307777"/>
          </a:xfrm>
          <a:prstGeom prst="rect">
            <a:avLst/>
          </a:prstGeom>
          <a:solidFill>
            <a:schemeClr val="bg1"/>
          </a:solidFill>
        </p:spPr>
        <p:txBody>
          <a:bodyPr wrap="none" rtlCol="0">
            <a:spAutoFit/>
          </a:bodyPr>
          <a:lstStyle/>
          <a:p>
            <a:r>
              <a:rPr lang="en-US" altLang="ja-JP" sz="1400" dirty="0">
                <a:solidFill>
                  <a:srgbClr val="0000FF"/>
                </a:solidFill>
              </a:rPr>
              <a:t>C</a:t>
            </a:r>
            <a:r>
              <a:rPr lang="en-US" altLang="ja-JP" sz="1400" dirty="0" smtClean="0">
                <a:solidFill>
                  <a:srgbClr val="0000FF"/>
                </a:solidFill>
              </a:rPr>
              <a:t>-type (1999 JU3)</a:t>
            </a:r>
            <a:endParaRPr kumimoji="1" lang="ja-JP" altLang="en-US" sz="1400" dirty="0">
              <a:solidFill>
                <a:srgbClr val="0000FF"/>
              </a:solidFill>
            </a:endParaRPr>
          </a:p>
        </p:txBody>
      </p:sp>
      <p:sp>
        <p:nvSpPr>
          <p:cNvPr id="28" name="テキスト ボックス 27"/>
          <p:cNvSpPr txBox="1"/>
          <p:nvPr/>
        </p:nvSpPr>
        <p:spPr>
          <a:xfrm>
            <a:off x="4968044" y="5949613"/>
            <a:ext cx="1311193" cy="307777"/>
          </a:xfrm>
          <a:prstGeom prst="rect">
            <a:avLst/>
          </a:prstGeom>
          <a:solidFill>
            <a:schemeClr val="bg1"/>
          </a:solidFill>
        </p:spPr>
        <p:txBody>
          <a:bodyPr wrap="none" rtlCol="0">
            <a:spAutoFit/>
          </a:bodyPr>
          <a:lstStyle/>
          <a:p>
            <a:r>
              <a:rPr lang="en-US" altLang="ja-JP" sz="1400" dirty="0" smtClean="0">
                <a:solidFill>
                  <a:srgbClr val="0000FF"/>
                </a:solidFill>
              </a:rPr>
              <a:t>D-type asteroid</a:t>
            </a:r>
            <a:endParaRPr kumimoji="1" lang="ja-JP" altLang="en-US" sz="1400" dirty="0">
              <a:solidFill>
                <a:srgbClr val="0000FF"/>
              </a:solidFill>
            </a:endParaRPr>
          </a:p>
        </p:txBody>
      </p:sp>
      <p:sp>
        <p:nvSpPr>
          <p:cNvPr id="29" name="テキスト ボックス 28"/>
          <p:cNvSpPr txBox="1"/>
          <p:nvPr/>
        </p:nvSpPr>
        <p:spPr>
          <a:xfrm>
            <a:off x="5976155" y="3449775"/>
            <a:ext cx="1334207" cy="646331"/>
          </a:xfrm>
          <a:prstGeom prst="wedgeRectCallout">
            <a:avLst>
              <a:gd name="adj1" fmla="val -122302"/>
              <a:gd name="adj2" fmla="val 315403"/>
            </a:avLst>
          </a:prstGeom>
          <a:solidFill>
            <a:schemeClr val="tx1"/>
          </a:solidFill>
          <a:ln w="12700">
            <a:solidFill>
              <a:schemeClr val="bg1"/>
            </a:solidFill>
          </a:ln>
        </p:spPr>
        <p:txBody>
          <a:bodyPr wrap="square" rtlCol="0">
            <a:spAutoFit/>
          </a:bodyPr>
          <a:lstStyle/>
          <a:p>
            <a:r>
              <a:rPr kumimoji="1" lang="en-US" altLang="ja-JP" dirty="0" smtClean="0"/>
              <a:t>S-type</a:t>
            </a:r>
          </a:p>
          <a:p>
            <a:r>
              <a:rPr lang="en-US" altLang="ja-JP" dirty="0" smtClean="0"/>
              <a:t>Itokawa</a:t>
            </a:r>
            <a:endParaRPr kumimoji="1" lang="ja-JP" altLang="en-US"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4147" y="2277205"/>
            <a:ext cx="2812433"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0152" y="2277205"/>
            <a:ext cx="2799960"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ホームベース 29"/>
          <p:cNvSpPr/>
          <p:nvPr/>
        </p:nvSpPr>
        <p:spPr>
          <a:xfrm>
            <a:off x="586707" y="1845627"/>
            <a:ext cx="2005073" cy="306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HAYABUSA</a:t>
            </a:r>
            <a:endParaRPr kumimoji="1" lang="ja-JP" altLang="en-US" dirty="0"/>
          </a:p>
        </p:txBody>
      </p:sp>
      <p:sp>
        <p:nvSpPr>
          <p:cNvPr id="31" name="ホームベース 30"/>
          <p:cNvSpPr/>
          <p:nvPr/>
        </p:nvSpPr>
        <p:spPr>
          <a:xfrm>
            <a:off x="3635881" y="1845627"/>
            <a:ext cx="1764196" cy="306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HAYABUSA-2</a:t>
            </a:r>
            <a:endParaRPr kumimoji="1" lang="ja-JP" altLang="en-US" dirty="0"/>
          </a:p>
        </p:txBody>
      </p:sp>
      <p:sp>
        <p:nvSpPr>
          <p:cNvPr id="32" name="ホームベース 31"/>
          <p:cNvSpPr/>
          <p:nvPr/>
        </p:nvSpPr>
        <p:spPr>
          <a:xfrm>
            <a:off x="6428264" y="1845627"/>
            <a:ext cx="1764196" cy="306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HAYABUSA-Mk2</a:t>
            </a:r>
            <a:endParaRPr kumimoji="1" lang="ja-JP" altLang="en-US" dirty="0"/>
          </a:p>
        </p:txBody>
      </p:sp>
      <p:sp>
        <p:nvSpPr>
          <p:cNvPr id="6" name="テキスト ボックス 5"/>
          <p:cNvSpPr txBox="1"/>
          <p:nvPr/>
        </p:nvSpPr>
        <p:spPr>
          <a:xfrm>
            <a:off x="6715054" y="4269716"/>
            <a:ext cx="1997406" cy="276999"/>
          </a:xfrm>
          <a:prstGeom prst="rect">
            <a:avLst/>
          </a:prstGeom>
          <a:noFill/>
        </p:spPr>
        <p:txBody>
          <a:bodyPr wrap="none" rtlCol="0">
            <a:spAutoFit/>
          </a:bodyPr>
          <a:lstStyle/>
          <a:p>
            <a:r>
              <a:rPr lang="en-US" altLang="ja-JP" sz="1200" dirty="0" smtClean="0"/>
              <a:t>Propelled by Solar Power Sail</a:t>
            </a:r>
            <a:endParaRPr kumimoji="1" lang="ja-JP" altLang="en-US" sz="1200" dirty="0"/>
          </a:p>
        </p:txBody>
      </p:sp>
      <p:sp>
        <p:nvSpPr>
          <p:cNvPr id="35" name="テキスト ボックス 34"/>
          <p:cNvSpPr txBox="1"/>
          <p:nvPr/>
        </p:nvSpPr>
        <p:spPr>
          <a:xfrm>
            <a:off x="6886970" y="5059689"/>
            <a:ext cx="1994047" cy="1323439"/>
          </a:xfrm>
          <a:prstGeom prst="rect">
            <a:avLst/>
          </a:prstGeom>
          <a:noFill/>
        </p:spPr>
        <p:txBody>
          <a:bodyPr wrap="square" rtlCol="0">
            <a:spAutoFit/>
          </a:bodyPr>
          <a:lstStyle/>
          <a:p>
            <a:pPr algn="just"/>
            <a:r>
              <a:rPr lang="en-US" altLang="ja-JP" sz="1600" dirty="0" smtClean="0"/>
              <a:t>Sample return from </a:t>
            </a:r>
            <a:r>
              <a:rPr kumimoji="1" lang="en-US" altLang="ja-JP" sz="1600" dirty="0" smtClean="0"/>
              <a:t>more primitive </a:t>
            </a:r>
            <a:r>
              <a:rPr lang="en-US" altLang="ja-JP" sz="1600" dirty="0" smtClean="0"/>
              <a:t>aster-</a:t>
            </a:r>
            <a:r>
              <a:rPr lang="en-US" altLang="ja-JP" sz="1600" dirty="0" err="1" smtClean="0"/>
              <a:t>oids</a:t>
            </a:r>
            <a:r>
              <a:rPr lang="en-US" altLang="ja-JP" sz="1600" dirty="0" smtClean="0"/>
              <a:t> located at a fur-</a:t>
            </a:r>
            <a:r>
              <a:rPr lang="en-US" altLang="ja-JP" sz="1600" dirty="0" err="1" smtClean="0"/>
              <a:t>ther</a:t>
            </a:r>
            <a:r>
              <a:rPr lang="en-US" altLang="ja-JP" sz="1600" dirty="0" smtClean="0"/>
              <a:t> d</a:t>
            </a:r>
            <a:r>
              <a:rPr kumimoji="1" lang="en-US" altLang="ja-JP" sz="1600" dirty="0" smtClean="0"/>
              <a:t>istance, </a:t>
            </a:r>
            <a:r>
              <a:rPr lang="en-US" altLang="ja-JP" sz="1600" dirty="0" smtClean="0"/>
              <a:t>using </a:t>
            </a:r>
            <a:r>
              <a:rPr lang="en-US" altLang="ja-JP" sz="1600" dirty="0"/>
              <a:t>h</a:t>
            </a:r>
            <a:r>
              <a:rPr lang="en-US" altLang="ja-JP" sz="1600" dirty="0" smtClean="0"/>
              <a:t>igher technologies</a:t>
            </a:r>
            <a:endParaRPr kumimoji="1" lang="en-US" altLang="ja-JP" sz="1600" dirty="0" smtClean="0"/>
          </a:p>
        </p:txBody>
      </p:sp>
      <p:sp>
        <p:nvSpPr>
          <p:cNvPr id="36" name="テキスト ボックス 35"/>
          <p:cNvSpPr txBox="1"/>
          <p:nvPr/>
        </p:nvSpPr>
        <p:spPr>
          <a:xfrm>
            <a:off x="3908170" y="4269715"/>
            <a:ext cx="1715470" cy="276999"/>
          </a:xfrm>
          <a:prstGeom prst="rect">
            <a:avLst/>
          </a:prstGeom>
          <a:noFill/>
        </p:spPr>
        <p:txBody>
          <a:bodyPr wrap="none" rtlCol="0">
            <a:spAutoFit/>
          </a:bodyPr>
          <a:lstStyle/>
          <a:p>
            <a:r>
              <a:rPr lang="en-US" altLang="ja-JP" sz="1200" dirty="0" smtClean="0"/>
              <a:t>Propelled by ion engines</a:t>
            </a:r>
            <a:endParaRPr kumimoji="1" lang="ja-JP" altLang="en-US" sz="1200" dirty="0"/>
          </a:p>
        </p:txBody>
      </p:sp>
    </p:spTree>
    <p:extLst>
      <p:ext uri="{BB962C8B-B14F-4D97-AF65-F5344CB8AC3E}">
        <p14:creationId xmlns:p14="http://schemas.microsoft.com/office/powerpoint/2010/main" val="3290981653"/>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51520" y="944724"/>
            <a:ext cx="8640960" cy="5109091"/>
          </a:xfrm>
        </p:spPr>
        <p:txBody>
          <a:bodyPr/>
          <a:lstStyle/>
          <a:p>
            <a:r>
              <a:rPr lang="en-US" altLang="ja-JP" dirty="0" smtClean="0"/>
              <a:t>Purpose of HAYABUSA-2</a:t>
            </a:r>
          </a:p>
          <a:p>
            <a:pPr marL="727075" lvl="1" indent="-457200">
              <a:buFont typeface="+mj-lt"/>
              <a:buAutoNum type="arabicPeriod"/>
            </a:pPr>
            <a:r>
              <a:rPr lang="en-US" altLang="ja-JP" sz="2400" b="1" dirty="0" smtClean="0"/>
              <a:t>Science</a:t>
            </a:r>
          </a:p>
          <a:p>
            <a:pPr marL="723900" lvl="1" indent="0">
              <a:buNone/>
            </a:pPr>
            <a:r>
              <a:rPr lang="en-US" altLang="ja-JP" sz="2000" dirty="0" smtClean="0"/>
              <a:t>To answer “Where did we come from?”</a:t>
            </a:r>
          </a:p>
          <a:p>
            <a:pPr marL="987425" lvl="2" indent="-266700"/>
            <a:r>
              <a:rPr lang="en-US" altLang="ja-JP" sz="2000" dirty="0" smtClean="0"/>
              <a:t>The origin and evolution of the solar system</a:t>
            </a:r>
          </a:p>
          <a:p>
            <a:pPr marL="987425" lvl="2" indent="-266700"/>
            <a:r>
              <a:rPr lang="en-US" altLang="ja-JP" sz="2000" dirty="0" smtClean="0"/>
              <a:t>The original material of life</a:t>
            </a:r>
          </a:p>
          <a:p>
            <a:pPr marL="987425" lvl="2" indent="-266700">
              <a:spcAft>
                <a:spcPts val="600"/>
              </a:spcAft>
            </a:pPr>
            <a:r>
              <a:rPr lang="en-US" altLang="ja-JP" sz="2000" dirty="0" smtClean="0"/>
              <a:t>The origin of the water of the ocean</a:t>
            </a:r>
          </a:p>
          <a:p>
            <a:pPr marL="727075" lvl="1" indent="-457200">
              <a:buFont typeface="+mj-lt"/>
              <a:buAutoNum type="arabicPeriod" startAt="2"/>
            </a:pPr>
            <a:r>
              <a:rPr lang="en-US" altLang="ja-JP" sz="2400" b="1" dirty="0" smtClean="0"/>
              <a:t>Engineering</a:t>
            </a:r>
            <a:endParaRPr lang="en-US" altLang="ja-JP" sz="2400" b="1" dirty="0"/>
          </a:p>
          <a:p>
            <a:pPr marL="723900" lvl="1" indent="0">
              <a:buNone/>
            </a:pPr>
            <a:r>
              <a:rPr lang="en-US" altLang="ja-JP" sz="2000" dirty="0" smtClean="0"/>
              <a:t>To develop original and unique technologies for exploration of solar system</a:t>
            </a:r>
            <a:endParaRPr lang="en-US" altLang="ja-JP" sz="2000" dirty="0"/>
          </a:p>
          <a:p>
            <a:pPr marL="987425" lvl="2" indent="-266700"/>
            <a:r>
              <a:rPr lang="en-US" altLang="ja-JP" sz="2000" dirty="0" smtClean="0"/>
              <a:t>New technology used for Hayabusa </a:t>
            </a:r>
            <a:r>
              <a:rPr lang="en-US" altLang="ja-JP" sz="2000" dirty="0" smtClean="0">
                <a:latin typeface="Calibri"/>
                <a:cs typeface="Calibri"/>
              </a:rPr>
              <a:t>→ more reliable and robust</a:t>
            </a:r>
            <a:endParaRPr lang="en-US" altLang="ja-JP" sz="2000" dirty="0"/>
          </a:p>
          <a:p>
            <a:pPr marL="987425" lvl="2" indent="-266700">
              <a:spcAft>
                <a:spcPts val="600"/>
              </a:spcAft>
            </a:pPr>
            <a:r>
              <a:rPr lang="en-US" altLang="ja-JP" sz="2000" dirty="0" smtClean="0"/>
              <a:t>New challenges : ex) impactor, small rover, … </a:t>
            </a:r>
            <a:endParaRPr lang="en-US" altLang="ja-JP" sz="2000" dirty="0"/>
          </a:p>
          <a:p>
            <a:pPr marL="727075" lvl="1" indent="-457200">
              <a:buFont typeface="+mj-lt"/>
              <a:buAutoNum type="arabicPeriod" startAt="3"/>
            </a:pPr>
            <a:r>
              <a:rPr lang="en-US" altLang="ja-JP" sz="2400" b="1" dirty="0"/>
              <a:t>Exploration</a:t>
            </a:r>
          </a:p>
          <a:p>
            <a:pPr marL="723900" lvl="1" indent="0">
              <a:buNone/>
            </a:pPr>
            <a:r>
              <a:rPr lang="en-US" altLang="ja-JP" sz="2000" dirty="0" smtClean="0"/>
              <a:t>To extend the area that human being can reach</a:t>
            </a:r>
            <a:endParaRPr lang="en-US" altLang="ja-JP" sz="2000" dirty="0"/>
          </a:p>
          <a:p>
            <a:pPr marL="987425" lvl="2" indent="-266700"/>
            <a:r>
              <a:rPr lang="en-US" altLang="ja-JP" sz="2000" dirty="0"/>
              <a:t>R</a:t>
            </a:r>
            <a:r>
              <a:rPr lang="en-US" altLang="ja-JP" sz="2000" dirty="0" smtClean="0"/>
              <a:t>eturn trip</a:t>
            </a:r>
            <a:endParaRPr lang="en-US" altLang="ja-JP" sz="2000" dirty="0"/>
          </a:p>
          <a:p>
            <a:pPr marL="987425" lvl="2" indent="-266700"/>
            <a:r>
              <a:rPr lang="en-US" altLang="ja-JP" sz="2000" dirty="0" smtClean="0"/>
              <a:t>Space-guard, Resources, Research for manned missions, etc.</a:t>
            </a:r>
          </a:p>
        </p:txBody>
      </p:sp>
      <p:sp>
        <p:nvSpPr>
          <p:cNvPr id="3" name="タイトル 2"/>
          <p:cNvSpPr>
            <a:spLocks noGrp="1"/>
          </p:cNvSpPr>
          <p:nvPr>
            <p:ph type="title"/>
          </p:nvPr>
        </p:nvSpPr>
        <p:spPr>
          <a:xfrm>
            <a:off x="251520" y="379630"/>
            <a:ext cx="8640960" cy="503590"/>
          </a:xfrm>
        </p:spPr>
        <p:txBody>
          <a:bodyPr/>
          <a:lstStyle/>
          <a:p>
            <a:r>
              <a:rPr lang="en-US" altLang="ja-JP" dirty="0" smtClean="0"/>
              <a:t>HAYABUSA-2  (2/5)</a:t>
            </a:r>
            <a:endParaRPr kumimoji="1" lang="ja-JP" altLang="en-US" dirty="0"/>
          </a:p>
        </p:txBody>
      </p:sp>
      <p:sp>
        <p:nvSpPr>
          <p:cNvPr id="21" name="テキスト ボックス 20"/>
          <p:cNvSpPr txBox="1"/>
          <p:nvPr/>
        </p:nvSpPr>
        <p:spPr>
          <a:xfrm>
            <a:off x="6840252" y="6192262"/>
            <a:ext cx="2132315" cy="584775"/>
          </a:xfrm>
          <a:prstGeom prst="rect">
            <a:avLst/>
          </a:prstGeom>
          <a:noFill/>
          <a:ln>
            <a:solidFill>
              <a:schemeClr val="tx1"/>
            </a:solidFill>
          </a:ln>
        </p:spPr>
        <p:txBody>
          <a:bodyPr wrap="none" rtlCol="0">
            <a:spAutoFit/>
          </a:bodyPr>
          <a:lstStyle/>
          <a:p>
            <a:r>
              <a:rPr kumimoji="1" lang="en-US" altLang="ja-JP" sz="800" dirty="0" smtClean="0"/>
              <a:t>Reproduced </a:t>
            </a:r>
            <a:r>
              <a:rPr lang="en-US" altLang="ja-JP" sz="800" dirty="0"/>
              <a:t>from </a:t>
            </a:r>
            <a:endParaRPr lang="en-US" altLang="ja-JP" sz="800" dirty="0" smtClean="0"/>
          </a:p>
          <a:p>
            <a:r>
              <a:rPr lang="en-US" altLang="ja-JP" sz="800" dirty="0" smtClean="0"/>
              <a:t>“</a:t>
            </a:r>
            <a:r>
              <a:rPr lang="en-US" altLang="ja-JP" sz="800" dirty="0"/>
              <a:t>The Hayabusa2 Mission of </a:t>
            </a:r>
            <a:r>
              <a:rPr lang="en-US" altLang="ja-JP" sz="800" dirty="0" smtClean="0"/>
              <a:t>JAXA”</a:t>
            </a:r>
          </a:p>
          <a:p>
            <a:r>
              <a:rPr lang="en-US" altLang="ja-JP" sz="800" dirty="0"/>
              <a:t>COSPAR </a:t>
            </a:r>
            <a:r>
              <a:rPr lang="en-US" altLang="ja-JP" sz="800" dirty="0" smtClean="0"/>
              <a:t>Planetary Protection Colloquium 2012</a:t>
            </a:r>
          </a:p>
          <a:p>
            <a:r>
              <a:rPr lang="en-US" altLang="ja-JP" sz="800" dirty="0" smtClean="0"/>
              <a:t>Alpbach</a:t>
            </a:r>
            <a:r>
              <a:rPr lang="en-US" altLang="ja-JP" sz="800" dirty="0"/>
              <a:t>, Austria, 31 May 2012</a:t>
            </a:r>
            <a:endParaRPr kumimoji="1" lang="ja-JP" altLang="en-US" sz="800" dirty="0"/>
          </a:p>
        </p:txBody>
      </p:sp>
    </p:spTree>
    <p:extLst>
      <p:ext uri="{BB962C8B-B14F-4D97-AF65-F5344CB8AC3E}">
        <p14:creationId xmlns:p14="http://schemas.microsoft.com/office/powerpoint/2010/main" val="1591368333"/>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5891083" y="5016476"/>
            <a:ext cx="1380828" cy="16920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9532" y="3610836"/>
            <a:ext cx="5531551" cy="309823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コンテンツ プレースホルダー 10"/>
          <p:cNvSpPr>
            <a:spLocks noGrp="1"/>
          </p:cNvSpPr>
          <p:nvPr>
            <p:ph idx="1"/>
          </p:nvPr>
        </p:nvSpPr>
        <p:spPr>
          <a:xfrm>
            <a:off x="251520" y="944724"/>
            <a:ext cx="8640960" cy="461665"/>
          </a:xfrm>
        </p:spPr>
        <p:txBody>
          <a:bodyPr/>
          <a:lstStyle/>
          <a:p>
            <a:r>
              <a:rPr lang="en-US" altLang="ja-JP" dirty="0" smtClean="0"/>
              <a:t>Mission Outline</a:t>
            </a:r>
          </a:p>
        </p:txBody>
      </p:sp>
      <p:sp>
        <p:nvSpPr>
          <p:cNvPr id="3" name="タイトル 2"/>
          <p:cNvSpPr>
            <a:spLocks noGrp="1"/>
          </p:cNvSpPr>
          <p:nvPr>
            <p:ph type="title"/>
          </p:nvPr>
        </p:nvSpPr>
        <p:spPr/>
        <p:txBody>
          <a:bodyPr/>
          <a:lstStyle/>
          <a:p>
            <a:r>
              <a:rPr lang="en-US" altLang="ja-JP" dirty="0" smtClean="0"/>
              <a:t>HAYABUSA-2  (3/5)</a:t>
            </a:r>
            <a:endParaRPr kumimoji="1" lang="ja-JP" altLang="en-US" dirty="0"/>
          </a:p>
        </p:txBody>
      </p:sp>
      <p:sp>
        <p:nvSpPr>
          <p:cNvPr id="4" name="正方形/長方形 3"/>
          <p:cNvSpPr/>
          <p:nvPr/>
        </p:nvSpPr>
        <p:spPr>
          <a:xfrm>
            <a:off x="8568444" y="6381328"/>
            <a:ext cx="434752" cy="395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8172400" y="6381328"/>
            <a:ext cx="504056" cy="384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484784"/>
            <a:ext cx="2279280" cy="161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67544" y="1880752"/>
            <a:ext cx="1077539" cy="461665"/>
          </a:xfrm>
          <a:prstGeom prst="rect">
            <a:avLst/>
          </a:prstGeom>
          <a:noFill/>
          <a:ln w="19050">
            <a:solidFill>
              <a:schemeClr val="tx1"/>
            </a:solidFill>
          </a:ln>
        </p:spPr>
        <p:txBody>
          <a:bodyPr wrap="none" rtlCol="0">
            <a:spAutoFit/>
          </a:bodyPr>
          <a:lstStyle/>
          <a:p>
            <a:r>
              <a:rPr kumimoji="1" lang="en-US" altLang="ja-JP" sz="2400" dirty="0" smtClean="0"/>
              <a:t>Launch</a:t>
            </a:r>
            <a:endParaRPr kumimoji="1" lang="ja-JP" altLang="en-US" sz="2400" dirty="0"/>
          </a:p>
        </p:txBody>
      </p:sp>
      <p:sp>
        <p:nvSpPr>
          <p:cNvPr id="10" name="テキスト ボックス 9"/>
          <p:cNvSpPr txBox="1"/>
          <p:nvPr/>
        </p:nvSpPr>
        <p:spPr>
          <a:xfrm>
            <a:off x="359532" y="2370366"/>
            <a:ext cx="1784463" cy="338554"/>
          </a:xfrm>
          <a:prstGeom prst="rect">
            <a:avLst/>
          </a:prstGeom>
          <a:noFill/>
          <a:ln w="19050">
            <a:solidFill>
              <a:schemeClr val="bg1"/>
            </a:solidFill>
          </a:ln>
        </p:spPr>
        <p:txBody>
          <a:bodyPr wrap="none" rtlCol="0">
            <a:spAutoFit/>
          </a:bodyPr>
          <a:lstStyle/>
          <a:p>
            <a:r>
              <a:rPr kumimoji="1" lang="en-US" altLang="ja-JP" sz="1600" dirty="0" smtClean="0">
                <a:solidFill>
                  <a:schemeClr val="accent3">
                    <a:lumMod val="50000"/>
                  </a:schemeClr>
                </a:solidFill>
              </a:rPr>
              <a:t>Dec.2014 </a:t>
            </a:r>
            <a:r>
              <a:rPr lang="en-US" altLang="ja-JP" sz="1600" dirty="0" smtClean="0">
                <a:solidFill>
                  <a:schemeClr val="accent3">
                    <a:lumMod val="50000"/>
                  </a:schemeClr>
                </a:solidFill>
              </a:rPr>
              <a:t>(or 2015)</a:t>
            </a:r>
            <a:endParaRPr kumimoji="1" lang="ja-JP" altLang="en-US" sz="1600" dirty="0">
              <a:solidFill>
                <a:schemeClr val="accent3">
                  <a:lumMod val="50000"/>
                </a:schemeClr>
              </a:solidFill>
            </a:endParaRPr>
          </a:p>
        </p:txBody>
      </p:sp>
      <p:sp>
        <p:nvSpPr>
          <p:cNvPr id="7" name="右矢印 6"/>
          <p:cNvSpPr/>
          <p:nvPr/>
        </p:nvSpPr>
        <p:spPr>
          <a:xfrm>
            <a:off x="1602469" y="1974102"/>
            <a:ext cx="684076" cy="274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680012" y="1988839"/>
            <a:ext cx="1031051" cy="338554"/>
          </a:xfrm>
          <a:prstGeom prst="rect">
            <a:avLst/>
          </a:prstGeom>
          <a:noFill/>
          <a:ln w="19050">
            <a:solidFill>
              <a:schemeClr val="bg1"/>
            </a:solidFill>
          </a:ln>
        </p:spPr>
        <p:txBody>
          <a:bodyPr wrap="none" rtlCol="0">
            <a:spAutoFit/>
          </a:bodyPr>
          <a:lstStyle/>
          <a:p>
            <a:r>
              <a:rPr kumimoji="1" lang="en-US" altLang="ja-JP" sz="1600" dirty="0" smtClean="0">
                <a:solidFill>
                  <a:schemeClr val="accent3">
                    <a:lumMod val="50000"/>
                  </a:schemeClr>
                </a:solidFill>
              </a:rPr>
              <a:t>June 2018</a:t>
            </a:r>
            <a:endParaRPr kumimoji="1" lang="ja-JP" altLang="en-US" sz="1600" dirty="0">
              <a:solidFill>
                <a:schemeClr val="accent3">
                  <a:lumMod val="50000"/>
                </a:schemeClr>
              </a:solidFill>
            </a:endParaRPr>
          </a:p>
        </p:txBody>
      </p:sp>
      <p:sp>
        <p:nvSpPr>
          <p:cNvPr id="13" name="テキスト ボックス 12"/>
          <p:cNvSpPr txBox="1"/>
          <p:nvPr/>
        </p:nvSpPr>
        <p:spPr>
          <a:xfrm>
            <a:off x="4680012" y="1484784"/>
            <a:ext cx="2527295" cy="461665"/>
          </a:xfrm>
          <a:prstGeom prst="rect">
            <a:avLst/>
          </a:prstGeom>
          <a:noFill/>
          <a:ln w="19050">
            <a:solidFill>
              <a:schemeClr val="tx1"/>
            </a:solidFill>
          </a:ln>
        </p:spPr>
        <p:txBody>
          <a:bodyPr wrap="none" rtlCol="0">
            <a:spAutoFit/>
          </a:bodyPr>
          <a:lstStyle/>
          <a:p>
            <a:r>
              <a:rPr kumimoji="1" lang="en-US" altLang="ja-JP" sz="2400" dirty="0" smtClean="0"/>
              <a:t>Arrival at 1999 JU3</a:t>
            </a:r>
            <a:endParaRPr kumimoji="1" lang="ja-JP" altLang="en-US" sz="2400" dirty="0"/>
          </a:p>
        </p:txBody>
      </p:sp>
      <p:sp>
        <p:nvSpPr>
          <p:cNvPr id="14" name="テキスト ボックス 13"/>
          <p:cNvSpPr txBox="1"/>
          <p:nvPr/>
        </p:nvSpPr>
        <p:spPr>
          <a:xfrm>
            <a:off x="4680012" y="2263805"/>
            <a:ext cx="3132974" cy="830997"/>
          </a:xfrm>
          <a:prstGeom prst="rect">
            <a:avLst/>
          </a:prstGeom>
          <a:noFill/>
          <a:ln w="19050">
            <a:noFill/>
          </a:ln>
        </p:spPr>
        <p:txBody>
          <a:bodyPr wrap="none" rtlCol="0">
            <a:spAutoFit/>
          </a:bodyPr>
          <a:lstStyle/>
          <a:p>
            <a:r>
              <a:rPr lang="en-US" altLang="ja-JP" sz="1600" dirty="0" smtClean="0"/>
              <a:t>HAYABUSA-2 observes 1999 U3,</a:t>
            </a:r>
          </a:p>
          <a:p>
            <a:r>
              <a:rPr lang="en-US" altLang="ja-JP" sz="1600" dirty="0" smtClean="0"/>
              <a:t>releases small rovers and a lander,</a:t>
            </a:r>
          </a:p>
          <a:p>
            <a:r>
              <a:rPr lang="en-US" altLang="ja-JP" sz="1600" dirty="0" smtClean="0"/>
              <a:t>and executes multiple samplings</a:t>
            </a:r>
            <a:endParaRPr kumimoji="1" lang="ja-JP" altLang="en-US" sz="1600" dirty="0"/>
          </a:p>
        </p:txBody>
      </p:sp>
      <p:sp>
        <p:nvSpPr>
          <p:cNvPr id="15" name="テキスト ボックス 14"/>
          <p:cNvSpPr txBox="1"/>
          <p:nvPr/>
        </p:nvSpPr>
        <p:spPr>
          <a:xfrm>
            <a:off x="441153" y="4245953"/>
            <a:ext cx="1188132" cy="830997"/>
          </a:xfrm>
          <a:prstGeom prst="rect">
            <a:avLst/>
          </a:prstGeom>
          <a:noFill/>
          <a:ln w="19050">
            <a:noFill/>
          </a:ln>
        </p:spPr>
        <p:txBody>
          <a:bodyPr wrap="square" rtlCol="0">
            <a:spAutoFit/>
          </a:bodyPr>
          <a:lstStyle/>
          <a:p>
            <a:pPr algn="dist"/>
            <a:r>
              <a:rPr lang="en-US" altLang="ja-JP" sz="1600" dirty="0" smtClean="0"/>
              <a:t>HAYABUSA2 </a:t>
            </a:r>
            <a:br>
              <a:rPr lang="en-US" altLang="ja-JP" sz="1600" dirty="0" smtClean="0"/>
            </a:br>
            <a:r>
              <a:rPr lang="en-US" altLang="ja-JP" sz="1600" dirty="0" smtClean="0"/>
              <a:t>carries  an</a:t>
            </a:r>
          </a:p>
          <a:p>
            <a:r>
              <a:rPr lang="en-US" altLang="ja-JP" sz="1600" dirty="0" smtClean="0"/>
              <a:t>impactor</a:t>
            </a:r>
            <a:endParaRPr kumimoji="1" lang="ja-JP" altLang="en-US" sz="1600" dirty="0"/>
          </a:p>
        </p:txBody>
      </p:sp>
      <p:sp>
        <p:nvSpPr>
          <p:cNvPr id="17" name="テキスト ボックス 16"/>
          <p:cNvSpPr txBox="1"/>
          <p:nvPr/>
        </p:nvSpPr>
        <p:spPr>
          <a:xfrm>
            <a:off x="5267545" y="3742589"/>
            <a:ext cx="601447" cy="338554"/>
          </a:xfrm>
          <a:prstGeom prst="rect">
            <a:avLst/>
          </a:prstGeom>
          <a:noFill/>
          <a:ln w="19050">
            <a:noFill/>
          </a:ln>
        </p:spPr>
        <p:txBody>
          <a:bodyPr wrap="none" rtlCol="0">
            <a:spAutoFit/>
          </a:bodyPr>
          <a:lstStyle/>
          <a:p>
            <a:r>
              <a:rPr kumimoji="1" lang="en-US" altLang="ja-JP" sz="1600" dirty="0" smtClean="0">
                <a:solidFill>
                  <a:schemeClr val="accent3">
                    <a:lumMod val="50000"/>
                  </a:schemeClr>
                </a:solidFill>
              </a:rPr>
              <a:t>2019</a:t>
            </a:r>
            <a:endParaRPr kumimoji="1" lang="ja-JP" altLang="en-US" sz="1600" dirty="0">
              <a:solidFill>
                <a:schemeClr val="accent3">
                  <a:lumMod val="50000"/>
                </a:schemeClr>
              </a:solidFill>
            </a:endParaRP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5090191"/>
            <a:ext cx="2196939" cy="155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7476652" y="4200352"/>
            <a:ext cx="968535" cy="338554"/>
          </a:xfrm>
          <a:prstGeom prst="rect">
            <a:avLst/>
          </a:prstGeom>
          <a:noFill/>
          <a:ln w="19050">
            <a:solidFill>
              <a:schemeClr val="bg1"/>
            </a:solidFill>
          </a:ln>
        </p:spPr>
        <p:txBody>
          <a:bodyPr wrap="none" rtlCol="0">
            <a:spAutoFit/>
          </a:bodyPr>
          <a:lstStyle/>
          <a:p>
            <a:r>
              <a:rPr kumimoji="1" lang="en-US" altLang="ja-JP" sz="1600" dirty="0" smtClean="0">
                <a:solidFill>
                  <a:schemeClr val="accent3">
                    <a:lumMod val="50000"/>
                  </a:schemeClr>
                </a:solidFill>
              </a:rPr>
              <a:t>Dec.2019</a:t>
            </a:r>
            <a:endParaRPr kumimoji="1" lang="ja-JP" altLang="en-US" sz="1600" dirty="0">
              <a:solidFill>
                <a:schemeClr val="accent3">
                  <a:lumMod val="50000"/>
                </a:schemeClr>
              </a:solidFill>
            </a:endParaRPr>
          </a:p>
        </p:txBody>
      </p:sp>
      <p:sp>
        <p:nvSpPr>
          <p:cNvPr id="20" name="テキスト ボックス 19"/>
          <p:cNvSpPr txBox="1"/>
          <p:nvPr/>
        </p:nvSpPr>
        <p:spPr>
          <a:xfrm>
            <a:off x="6021448" y="4138797"/>
            <a:ext cx="1466235" cy="461665"/>
          </a:xfrm>
          <a:prstGeom prst="rect">
            <a:avLst/>
          </a:prstGeom>
          <a:noFill/>
          <a:ln w="19050">
            <a:solidFill>
              <a:schemeClr val="tx1"/>
            </a:solidFill>
          </a:ln>
        </p:spPr>
        <p:txBody>
          <a:bodyPr wrap="none" rtlCol="0">
            <a:spAutoFit/>
          </a:bodyPr>
          <a:lstStyle/>
          <a:p>
            <a:r>
              <a:rPr kumimoji="1" lang="en-US" altLang="ja-JP" sz="2400" dirty="0" smtClean="0"/>
              <a:t>Departure</a:t>
            </a:r>
            <a:endParaRPr kumimoji="1" lang="ja-JP" altLang="en-US" sz="2400" dirty="0"/>
          </a:p>
        </p:txBody>
      </p:sp>
      <p:sp>
        <p:nvSpPr>
          <p:cNvPr id="21" name="テキスト ボックス 20"/>
          <p:cNvSpPr txBox="1"/>
          <p:nvPr/>
        </p:nvSpPr>
        <p:spPr>
          <a:xfrm>
            <a:off x="1035220" y="6082006"/>
            <a:ext cx="3968828" cy="584775"/>
          </a:xfrm>
          <a:prstGeom prst="rect">
            <a:avLst/>
          </a:prstGeom>
          <a:noFill/>
          <a:ln w="19050">
            <a:noFill/>
          </a:ln>
        </p:spPr>
        <p:txBody>
          <a:bodyPr wrap="square" rtlCol="0">
            <a:spAutoFit/>
          </a:bodyPr>
          <a:lstStyle/>
          <a:p>
            <a:pPr algn="dist"/>
            <a:r>
              <a:rPr lang="en-US" altLang="ja-JP" sz="1600" dirty="0" smtClean="0"/>
              <a:t>Samples not weathered by cosmic radiation  will  be  collected from a </a:t>
            </a:r>
            <a:r>
              <a:rPr lang="en-US" altLang="ja-JP" sz="1600" dirty="0"/>
              <a:t>newly created crater</a:t>
            </a:r>
            <a:endParaRPr kumimoji="1" lang="ja-JP" altLang="en-US" sz="1600" dirty="0"/>
          </a:p>
        </p:txBody>
      </p:sp>
      <p:sp>
        <p:nvSpPr>
          <p:cNvPr id="22" name="テキスト ボックス 21"/>
          <p:cNvSpPr txBox="1"/>
          <p:nvPr/>
        </p:nvSpPr>
        <p:spPr>
          <a:xfrm>
            <a:off x="1727684" y="5682734"/>
            <a:ext cx="3428412" cy="338554"/>
          </a:xfrm>
          <a:prstGeom prst="rect">
            <a:avLst/>
          </a:prstGeom>
          <a:noFill/>
          <a:ln w="19050">
            <a:noFill/>
          </a:ln>
        </p:spPr>
        <p:txBody>
          <a:bodyPr wrap="square" rtlCol="0">
            <a:spAutoFit/>
          </a:bodyPr>
          <a:lstStyle/>
          <a:p>
            <a:r>
              <a:rPr lang="en-US" altLang="ja-JP" sz="1600" dirty="0"/>
              <a:t>The impactor </a:t>
            </a:r>
            <a:r>
              <a:rPr lang="en-US" altLang="ja-JP" sz="1600" dirty="0" smtClean="0"/>
              <a:t>collides with 1999 JU3</a:t>
            </a:r>
            <a:endParaRPr kumimoji="1" lang="ja-JP" altLang="en-US" sz="1600" dirty="0"/>
          </a:p>
        </p:txBody>
      </p:sp>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04" y="4396936"/>
            <a:ext cx="1872208" cy="1318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5472" y="3798660"/>
            <a:ext cx="1133304" cy="172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7704348" y="3296678"/>
            <a:ext cx="968535" cy="338554"/>
          </a:xfrm>
          <a:prstGeom prst="rect">
            <a:avLst/>
          </a:prstGeom>
          <a:noFill/>
          <a:ln w="19050">
            <a:solidFill>
              <a:schemeClr val="bg1"/>
            </a:solidFill>
          </a:ln>
        </p:spPr>
        <p:txBody>
          <a:bodyPr wrap="none" rtlCol="0">
            <a:spAutoFit/>
          </a:bodyPr>
          <a:lstStyle/>
          <a:p>
            <a:r>
              <a:rPr kumimoji="1" lang="en-US" altLang="ja-JP" sz="1600" dirty="0" smtClean="0">
                <a:solidFill>
                  <a:schemeClr val="accent3">
                    <a:lumMod val="50000"/>
                  </a:schemeClr>
                </a:solidFill>
              </a:rPr>
              <a:t>Dec.2020</a:t>
            </a:r>
            <a:endParaRPr kumimoji="1" lang="ja-JP" altLang="en-US" sz="1600" dirty="0">
              <a:solidFill>
                <a:schemeClr val="accent3">
                  <a:lumMod val="50000"/>
                </a:schemeClr>
              </a:solidFill>
            </a:endParaRPr>
          </a:p>
        </p:txBody>
      </p:sp>
      <p:sp>
        <p:nvSpPr>
          <p:cNvPr id="25" name="テキスト ボックス 24"/>
          <p:cNvSpPr txBox="1"/>
          <p:nvPr/>
        </p:nvSpPr>
        <p:spPr>
          <a:xfrm>
            <a:off x="6012160" y="3235123"/>
            <a:ext cx="1707903" cy="461665"/>
          </a:xfrm>
          <a:prstGeom prst="rect">
            <a:avLst/>
          </a:prstGeom>
          <a:noFill/>
          <a:ln w="19050">
            <a:solidFill>
              <a:schemeClr val="tx1"/>
            </a:solidFill>
          </a:ln>
        </p:spPr>
        <p:txBody>
          <a:bodyPr wrap="none" rtlCol="0">
            <a:spAutoFit/>
          </a:bodyPr>
          <a:lstStyle/>
          <a:p>
            <a:r>
              <a:rPr kumimoji="1" lang="en-US" altLang="ja-JP" sz="2400" dirty="0" smtClean="0"/>
              <a:t>Earth return</a:t>
            </a:r>
            <a:endParaRPr kumimoji="1" lang="ja-JP" altLang="en-US" sz="2400" dirty="0"/>
          </a:p>
        </p:txBody>
      </p:sp>
      <p:sp>
        <p:nvSpPr>
          <p:cNvPr id="16" name="テキスト ボックス 15"/>
          <p:cNvSpPr txBox="1"/>
          <p:nvPr/>
        </p:nvSpPr>
        <p:spPr>
          <a:xfrm>
            <a:off x="2915816" y="3687415"/>
            <a:ext cx="2381358" cy="461665"/>
          </a:xfrm>
          <a:prstGeom prst="rect">
            <a:avLst/>
          </a:prstGeom>
          <a:noFill/>
          <a:ln w="19050">
            <a:solidFill>
              <a:schemeClr val="tx1"/>
            </a:solidFill>
          </a:ln>
        </p:spPr>
        <p:txBody>
          <a:bodyPr wrap="none" rtlCol="0">
            <a:spAutoFit/>
          </a:bodyPr>
          <a:lstStyle/>
          <a:p>
            <a:r>
              <a:rPr lang="en-US" altLang="ja-JP" sz="2400" dirty="0" smtClean="0"/>
              <a:t>New experiments</a:t>
            </a:r>
            <a:endParaRPr kumimoji="1" lang="ja-JP" altLang="en-US" sz="2400" dirty="0"/>
          </a:p>
        </p:txBody>
      </p:sp>
      <p:sp>
        <p:nvSpPr>
          <p:cNvPr id="28" name="右矢印 27"/>
          <p:cNvSpPr/>
          <p:nvPr/>
        </p:nvSpPr>
        <p:spPr>
          <a:xfrm rot="5400000">
            <a:off x="3582712" y="3233594"/>
            <a:ext cx="479519" cy="274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rot="16200000">
            <a:off x="6563126" y="4674186"/>
            <a:ext cx="331006" cy="274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rot="16200000">
            <a:off x="6563126" y="3774086"/>
            <a:ext cx="331006" cy="274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7408560" y="6069486"/>
            <a:ext cx="1616763" cy="707886"/>
          </a:xfrm>
          <a:prstGeom prst="rect">
            <a:avLst/>
          </a:prstGeom>
          <a:noFill/>
          <a:ln>
            <a:solidFill>
              <a:schemeClr val="tx1"/>
            </a:solidFill>
          </a:ln>
        </p:spPr>
        <p:txBody>
          <a:bodyPr wrap="square" rtlCol="0">
            <a:spAutoFit/>
          </a:bodyPr>
          <a:lstStyle/>
          <a:p>
            <a:r>
              <a:rPr lang="en-US" altLang="ja-JP" sz="800" dirty="0" smtClean="0"/>
              <a:t>Reproduced from </a:t>
            </a:r>
          </a:p>
          <a:p>
            <a:r>
              <a:rPr lang="en-US" altLang="ja-JP" sz="800" dirty="0" smtClean="0"/>
              <a:t>“</a:t>
            </a:r>
            <a:r>
              <a:rPr lang="en-US" altLang="ja-JP" sz="800" dirty="0"/>
              <a:t>The Hayabusa2 Mission of </a:t>
            </a:r>
            <a:r>
              <a:rPr lang="en-US" altLang="ja-JP" sz="800" dirty="0" smtClean="0"/>
              <a:t>JAXA”</a:t>
            </a:r>
          </a:p>
          <a:p>
            <a:r>
              <a:rPr lang="en-US" altLang="ja-JP" sz="800" dirty="0"/>
              <a:t>COSPAR </a:t>
            </a:r>
            <a:r>
              <a:rPr lang="en-US" altLang="ja-JP" sz="800" dirty="0" smtClean="0"/>
              <a:t>Planetary Protection Colloquium 2012</a:t>
            </a:r>
          </a:p>
          <a:p>
            <a:r>
              <a:rPr lang="en-US" altLang="ja-JP" sz="800" dirty="0" smtClean="0"/>
              <a:t>Alpbach</a:t>
            </a:r>
            <a:r>
              <a:rPr lang="en-US" altLang="ja-JP" sz="800" dirty="0"/>
              <a:t>, Austria, 31 May 2012</a:t>
            </a:r>
            <a:endParaRPr kumimoji="1" lang="ja-JP" altLang="en-US" sz="800" dirty="0"/>
          </a:p>
        </p:txBody>
      </p:sp>
    </p:spTree>
    <p:extLst>
      <p:ext uri="{BB962C8B-B14F-4D97-AF65-F5344CB8AC3E}">
        <p14:creationId xmlns:p14="http://schemas.microsoft.com/office/powerpoint/2010/main" val="4125614144"/>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a:xfrm>
            <a:off x="251520" y="944724"/>
            <a:ext cx="8640960" cy="461665"/>
          </a:xfrm>
        </p:spPr>
        <p:txBody>
          <a:bodyPr/>
          <a:lstStyle/>
          <a:p>
            <a:r>
              <a:rPr lang="en-US" altLang="ja-JP" dirty="0" smtClean="0"/>
              <a:t>Mission instruments</a:t>
            </a:r>
          </a:p>
        </p:txBody>
      </p:sp>
      <p:sp>
        <p:nvSpPr>
          <p:cNvPr id="3" name="タイトル 2"/>
          <p:cNvSpPr>
            <a:spLocks noGrp="1"/>
          </p:cNvSpPr>
          <p:nvPr>
            <p:ph type="title"/>
          </p:nvPr>
        </p:nvSpPr>
        <p:spPr/>
        <p:txBody>
          <a:bodyPr/>
          <a:lstStyle/>
          <a:p>
            <a:r>
              <a:rPr lang="en-US" altLang="ja-JP" dirty="0" smtClean="0"/>
              <a:t>HAYABUSA-2  (4/5)</a:t>
            </a:r>
            <a:endParaRPr kumimoji="1" lang="ja-JP" altLang="en-US" dirty="0"/>
          </a:p>
        </p:txBody>
      </p:sp>
      <p:pic>
        <p:nvPicPr>
          <p:cNvPr id="3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96" b="-395"/>
          <a:stretch/>
        </p:blipFill>
        <p:spPr bwMode="auto">
          <a:xfrm>
            <a:off x="629562" y="1440000"/>
            <a:ext cx="7884876" cy="52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p:cNvSpPr txBox="1"/>
          <p:nvPr/>
        </p:nvSpPr>
        <p:spPr>
          <a:xfrm>
            <a:off x="6936536" y="6201308"/>
            <a:ext cx="2132315" cy="584775"/>
          </a:xfrm>
          <a:prstGeom prst="rect">
            <a:avLst/>
          </a:prstGeom>
          <a:solidFill>
            <a:schemeClr val="bg1"/>
          </a:solidFill>
          <a:ln>
            <a:solidFill>
              <a:schemeClr val="tx1"/>
            </a:solidFill>
          </a:ln>
        </p:spPr>
        <p:txBody>
          <a:bodyPr wrap="none" rtlCol="0">
            <a:spAutoFit/>
          </a:bodyPr>
          <a:lstStyle/>
          <a:p>
            <a:r>
              <a:rPr kumimoji="1" lang="en-US" altLang="ja-JP" sz="800" dirty="0" smtClean="0"/>
              <a:t>Taken </a:t>
            </a:r>
            <a:r>
              <a:rPr lang="en-US" altLang="ja-JP" sz="800" dirty="0"/>
              <a:t>from </a:t>
            </a:r>
            <a:endParaRPr lang="en-US" altLang="ja-JP" sz="800" dirty="0" smtClean="0"/>
          </a:p>
          <a:p>
            <a:r>
              <a:rPr lang="en-US" altLang="ja-JP" sz="800" dirty="0" smtClean="0"/>
              <a:t>“</a:t>
            </a:r>
            <a:r>
              <a:rPr lang="en-US" altLang="ja-JP" sz="800" dirty="0"/>
              <a:t>The Hayabusa2 Mission of </a:t>
            </a:r>
            <a:r>
              <a:rPr lang="en-US" altLang="ja-JP" sz="800" dirty="0" smtClean="0"/>
              <a:t>JAXA”</a:t>
            </a:r>
          </a:p>
          <a:p>
            <a:r>
              <a:rPr lang="en-US" altLang="ja-JP" sz="800" dirty="0"/>
              <a:t>COSPAR </a:t>
            </a:r>
            <a:r>
              <a:rPr lang="en-US" altLang="ja-JP" sz="800" dirty="0" smtClean="0"/>
              <a:t>Planetary Protection Colloquium 2012</a:t>
            </a:r>
          </a:p>
          <a:p>
            <a:r>
              <a:rPr lang="en-US" altLang="ja-JP" sz="800" dirty="0" smtClean="0"/>
              <a:t>Alpbach</a:t>
            </a:r>
            <a:r>
              <a:rPr lang="en-US" altLang="ja-JP" sz="800" dirty="0"/>
              <a:t>, Austria, 31 May 2012</a:t>
            </a:r>
            <a:endParaRPr kumimoji="1" lang="ja-JP" altLang="en-US" sz="800" dirty="0"/>
          </a:p>
        </p:txBody>
      </p:sp>
    </p:spTree>
    <p:extLst>
      <p:ext uri="{BB962C8B-B14F-4D97-AF65-F5344CB8AC3E}">
        <p14:creationId xmlns:p14="http://schemas.microsoft.com/office/powerpoint/2010/main" val="819670640"/>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278" r="3605"/>
          <a:stretch/>
        </p:blipFill>
        <p:spPr bwMode="auto">
          <a:xfrm>
            <a:off x="4320472" y="1885554"/>
            <a:ext cx="4752028" cy="364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コンテンツ プレースホルダー 10"/>
          <p:cNvSpPr>
            <a:spLocks noGrp="1"/>
          </p:cNvSpPr>
          <p:nvPr>
            <p:ph idx="1"/>
          </p:nvPr>
        </p:nvSpPr>
        <p:spPr>
          <a:xfrm>
            <a:off x="251520" y="944724"/>
            <a:ext cx="8640960" cy="3162404"/>
          </a:xfrm>
        </p:spPr>
        <p:txBody>
          <a:bodyPr/>
          <a:lstStyle/>
          <a:p>
            <a:r>
              <a:rPr lang="en-US" altLang="ja-JP" dirty="0" smtClean="0"/>
              <a:t>Current Status</a:t>
            </a:r>
          </a:p>
          <a:p>
            <a:pPr lvl="1"/>
            <a:endParaRPr lang="en-US" altLang="ja-JP" dirty="0"/>
          </a:p>
          <a:p>
            <a:endParaRPr lang="en-US" altLang="ja-JP" dirty="0" smtClean="0"/>
          </a:p>
          <a:p>
            <a:endParaRPr lang="en-US" altLang="ja-JP" dirty="0"/>
          </a:p>
          <a:p>
            <a:endParaRPr lang="en-US" altLang="ja-JP" dirty="0" smtClean="0"/>
          </a:p>
          <a:p>
            <a:endParaRPr lang="en-US" altLang="ja-JP" dirty="0"/>
          </a:p>
          <a:p>
            <a:endParaRPr lang="en-US" altLang="ja-JP" dirty="0" smtClean="0"/>
          </a:p>
        </p:txBody>
      </p:sp>
      <p:sp>
        <p:nvSpPr>
          <p:cNvPr id="3" name="タイトル 2"/>
          <p:cNvSpPr>
            <a:spLocks noGrp="1"/>
          </p:cNvSpPr>
          <p:nvPr>
            <p:ph type="title"/>
          </p:nvPr>
        </p:nvSpPr>
        <p:spPr/>
        <p:txBody>
          <a:bodyPr/>
          <a:lstStyle/>
          <a:p>
            <a:r>
              <a:rPr lang="en-US" altLang="ja-JP" dirty="0" smtClean="0"/>
              <a:t>HAYABUSA-2  (5/5)</a:t>
            </a:r>
            <a:endParaRPr kumimoji="1" lang="ja-JP" altLang="en-US" dirty="0"/>
          </a:p>
        </p:txBody>
      </p:sp>
      <p:sp>
        <p:nvSpPr>
          <p:cNvPr id="4" name="正方形/長方形 3"/>
          <p:cNvSpPr/>
          <p:nvPr/>
        </p:nvSpPr>
        <p:spPr>
          <a:xfrm>
            <a:off x="8568444" y="6381328"/>
            <a:ext cx="434752" cy="395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936536" y="6201308"/>
            <a:ext cx="2132315" cy="584775"/>
          </a:xfrm>
          <a:prstGeom prst="rect">
            <a:avLst/>
          </a:prstGeom>
          <a:noFill/>
          <a:ln>
            <a:solidFill>
              <a:schemeClr val="tx1"/>
            </a:solidFill>
          </a:ln>
        </p:spPr>
        <p:txBody>
          <a:bodyPr wrap="none" rtlCol="0">
            <a:spAutoFit/>
          </a:bodyPr>
          <a:lstStyle/>
          <a:p>
            <a:r>
              <a:rPr kumimoji="1" lang="en-US" altLang="ja-JP" sz="800" dirty="0" smtClean="0"/>
              <a:t>Taken </a:t>
            </a:r>
            <a:r>
              <a:rPr lang="en-US" altLang="ja-JP" sz="800" dirty="0"/>
              <a:t>from </a:t>
            </a:r>
            <a:endParaRPr lang="en-US" altLang="ja-JP" sz="800" dirty="0" smtClean="0"/>
          </a:p>
          <a:p>
            <a:r>
              <a:rPr lang="en-US" altLang="ja-JP" sz="800" dirty="0" smtClean="0"/>
              <a:t>“</a:t>
            </a:r>
            <a:r>
              <a:rPr lang="en-US" altLang="ja-JP" sz="800" dirty="0"/>
              <a:t>The Hayabusa2 Mission of </a:t>
            </a:r>
            <a:r>
              <a:rPr lang="en-US" altLang="ja-JP" sz="800" dirty="0" smtClean="0"/>
              <a:t>JAXA”</a:t>
            </a:r>
          </a:p>
          <a:p>
            <a:r>
              <a:rPr lang="en-US" altLang="ja-JP" sz="800" dirty="0"/>
              <a:t>COSPAR </a:t>
            </a:r>
            <a:r>
              <a:rPr lang="en-US" altLang="ja-JP" sz="800" dirty="0" smtClean="0"/>
              <a:t>Planetary Protection Colloquium 2012</a:t>
            </a:r>
          </a:p>
          <a:p>
            <a:r>
              <a:rPr lang="en-US" altLang="ja-JP" sz="800" dirty="0" smtClean="0"/>
              <a:t>Alpbach</a:t>
            </a:r>
            <a:r>
              <a:rPr lang="en-US" altLang="ja-JP" sz="800" dirty="0"/>
              <a:t>, Austria, 31 May 2012</a:t>
            </a:r>
            <a:endParaRPr kumimoji="1" lang="ja-JP" altLang="en-US" sz="800" dirty="0"/>
          </a:p>
        </p:txBody>
      </p:sp>
      <p:graphicFrame>
        <p:nvGraphicFramePr>
          <p:cNvPr id="2" name="表 1"/>
          <p:cNvGraphicFramePr>
            <a:graphicFrameLocks noGrp="1"/>
          </p:cNvGraphicFramePr>
          <p:nvPr>
            <p:extLst>
              <p:ext uri="{D42A27DB-BD31-4B8C-83A1-F6EECF244321}">
                <p14:modId xmlns:p14="http://schemas.microsoft.com/office/powerpoint/2010/main" val="3056274326"/>
              </p:ext>
            </p:extLst>
          </p:nvPr>
        </p:nvGraphicFramePr>
        <p:xfrm>
          <a:off x="323528" y="1448780"/>
          <a:ext cx="3836162" cy="5257800"/>
        </p:xfrm>
        <a:graphic>
          <a:graphicData uri="http://schemas.openxmlformats.org/drawingml/2006/table">
            <a:tbl>
              <a:tblPr firstRow="1" bandRow="1">
                <a:tableStyleId>{F2DE63D5-997A-4646-A377-4702673A728D}</a:tableStyleId>
              </a:tblPr>
              <a:tblGrid>
                <a:gridCol w="1202055"/>
                <a:gridCol w="2634107"/>
              </a:tblGrid>
              <a:tr h="370840">
                <a:tc>
                  <a:txBody>
                    <a:bodyPr/>
                    <a:lstStyle/>
                    <a:p>
                      <a:r>
                        <a:rPr kumimoji="1" lang="en-US" altLang="ja-JP" dirty="0" smtClean="0"/>
                        <a:t>Date</a:t>
                      </a:r>
                      <a:endParaRPr kumimoji="1" lang="ja-JP" altLang="en-US" dirty="0"/>
                    </a:p>
                  </a:txBody>
                  <a:tcP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Events</a:t>
                      </a:r>
                      <a:endParaRPr kumimoji="1" lang="ja-JP" altLang="en-US" dirty="0"/>
                    </a:p>
                  </a:txBody>
                  <a:tcP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May 2011</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Phase-B started</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Jul.</a:t>
                      </a:r>
                      <a:r>
                        <a:rPr kumimoji="1" lang="en-US" altLang="ja-JP" baseline="0" dirty="0" smtClean="0"/>
                        <a:t> 2011</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Phase-C started</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Mar. 2012</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CDR completed</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02970">
                <a:tc>
                  <a:txBody>
                    <a:bodyPr/>
                    <a:lstStyle/>
                    <a:p>
                      <a:r>
                        <a:rPr kumimoji="1" lang="en-US" altLang="ja-JP" dirty="0" smtClean="0"/>
                        <a:t>Present</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solidFill>
                      <a:schemeClr val="accent3">
                        <a:lumMod val="40000"/>
                        <a:lumOff val="60000"/>
                      </a:schemeClr>
                    </a:solidFill>
                  </a:tcPr>
                </a:tc>
                <a:tc>
                  <a:txBody>
                    <a:bodyPr/>
                    <a:lstStyle/>
                    <a:p>
                      <a:r>
                        <a:rPr kumimoji="1" lang="en-US" altLang="ja-JP" dirty="0" smtClean="0"/>
                        <a:t>Phase-D</a:t>
                      </a:r>
                    </a:p>
                    <a:p>
                      <a:r>
                        <a:rPr kumimoji="1" lang="en-US" altLang="ja-JP" dirty="0" smtClean="0"/>
                        <a:t>Manufacture is</a:t>
                      </a:r>
                      <a:r>
                        <a:rPr kumimoji="1" lang="en-US" altLang="ja-JP" baseline="0" dirty="0" smtClean="0"/>
                        <a:t> going on</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solidFill>
                      <a:schemeClr val="accent3">
                        <a:lumMod val="40000"/>
                        <a:lumOff val="60000"/>
                      </a:schemeClr>
                    </a:solidFill>
                  </a:tcPr>
                </a:tc>
              </a:tr>
              <a:tr h="370840">
                <a:tc>
                  <a:txBody>
                    <a:bodyPr/>
                    <a:lstStyle/>
                    <a:p>
                      <a:r>
                        <a:rPr kumimoji="1" lang="en-US" altLang="ja-JP" dirty="0" smtClean="0"/>
                        <a:t>Jan. 2013-Apr. 2013</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1</a:t>
                      </a:r>
                      <a:r>
                        <a:rPr kumimoji="1" lang="en-US" altLang="ja-JP" baseline="30000" dirty="0" smtClean="0"/>
                        <a:t>st</a:t>
                      </a:r>
                      <a:r>
                        <a:rPr kumimoji="1" lang="en-US" altLang="ja-JP" dirty="0" smtClean="0"/>
                        <a:t> I/F test will be done</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Oct. 2013-</a:t>
                      </a:r>
                    </a:p>
                    <a:p>
                      <a:r>
                        <a:rPr kumimoji="1" lang="en-US" altLang="ja-JP" dirty="0" smtClean="0"/>
                        <a:t>Sep. 2014</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FM test will be conducted</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Dec. 2014</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Phase-E / Launch</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Dec. 2015</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Earth swing-by</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Jun.</a:t>
                      </a:r>
                      <a:r>
                        <a:rPr kumimoji="1" lang="en-US" altLang="ja-JP" baseline="0" dirty="0" smtClean="0"/>
                        <a:t> 2018</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Arrival at 1999 JU3</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Dec. 2019</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Departure from 1999 JU3</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r h="370840">
                <a:tc>
                  <a:txBody>
                    <a:bodyPr/>
                    <a:lstStyle/>
                    <a:p>
                      <a:r>
                        <a:rPr kumimoji="1" lang="en-US" altLang="ja-JP" dirty="0" smtClean="0"/>
                        <a:t>Dec. 2020</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c>
                  <a:txBody>
                    <a:bodyPr/>
                    <a:lstStyle/>
                    <a:p>
                      <a:r>
                        <a:rPr kumimoji="1" lang="en-US" altLang="ja-JP" dirty="0" smtClean="0"/>
                        <a:t>Return</a:t>
                      </a:r>
                      <a:r>
                        <a:rPr kumimoji="1" lang="en-US" altLang="ja-JP" baseline="0" dirty="0" smtClean="0"/>
                        <a:t> to earth</a:t>
                      </a:r>
                      <a:endParaRPr kumimoji="1" lang="ja-JP" altLang="en-US" dirty="0"/>
                    </a:p>
                  </a:txBody>
                  <a:tcPr anchor="ctr">
                    <a:lnL w="19050" cap="flat" cmpd="sng" algn="ctr">
                      <a:solidFill>
                        <a:schemeClr val="accent3">
                          <a:lumMod val="60000"/>
                          <a:lumOff val="40000"/>
                        </a:schemeClr>
                      </a:solidFill>
                      <a:prstDash val="solid"/>
                      <a:round/>
                      <a:headEnd type="none" w="med" len="med"/>
                      <a:tailEnd type="none" w="med" len="med"/>
                    </a:lnL>
                    <a:lnR w="19050" cap="flat" cmpd="sng" algn="ctr">
                      <a:solidFill>
                        <a:schemeClr val="accent3">
                          <a:lumMod val="60000"/>
                          <a:lumOff val="40000"/>
                        </a:schemeClr>
                      </a:solidFill>
                      <a:prstDash val="solid"/>
                      <a:round/>
                      <a:headEnd type="none" w="med" len="med"/>
                      <a:tailEnd type="none" w="med" len="med"/>
                    </a:lnR>
                    <a:lnT w="19050" cap="flat" cmpd="sng" algn="ctr">
                      <a:solidFill>
                        <a:schemeClr val="accent3">
                          <a:lumMod val="60000"/>
                          <a:lumOff val="40000"/>
                        </a:schemeClr>
                      </a:solidFill>
                      <a:prstDash val="solid"/>
                      <a:round/>
                      <a:headEnd type="none" w="med" len="med"/>
                      <a:tailEnd type="none" w="med" len="med"/>
                    </a:lnT>
                    <a:lnB w="19050" cap="flat" cmpd="sng" algn="ctr">
                      <a:solidFill>
                        <a:schemeClr val="accent3">
                          <a:lumMod val="60000"/>
                          <a:lumOff val="40000"/>
                        </a:schemeClr>
                      </a:solidFill>
                      <a:prstDash val="solid"/>
                      <a:round/>
                      <a:headEnd type="none" w="med" len="med"/>
                      <a:tailEnd type="none" w="med" len="med"/>
                    </a:lnB>
                  </a:tcPr>
                </a:tc>
              </a:tr>
            </a:tbl>
          </a:graphicData>
        </a:graphic>
      </p:graphicFrame>
      <p:sp>
        <p:nvSpPr>
          <p:cNvPr id="12" name="コンテンツ プレースホルダー 10"/>
          <p:cNvSpPr txBox="1">
            <a:spLocks/>
          </p:cNvSpPr>
          <p:nvPr/>
        </p:nvSpPr>
        <p:spPr>
          <a:xfrm>
            <a:off x="4572000" y="944724"/>
            <a:ext cx="3744416" cy="3162404"/>
          </a:xfrm>
          <a:prstGeom prst="rect">
            <a:avLst/>
          </a:prstGeom>
        </p:spPr>
        <p:txBody>
          <a:bodyPr wrap="square">
            <a:spAutoFit/>
          </a:bodyPr>
          <a:lstStyle>
            <a:lvl1pPr marL="269875" indent="-269875" algn="l" defTabSz="914400" rtl="0" eaLnBrk="1" latinLnBrk="0" hangingPunct="1">
              <a:spcBef>
                <a:spcPts val="600"/>
              </a:spcBef>
              <a:spcAft>
                <a:spcPts val="300"/>
              </a:spcAft>
              <a:buFont typeface="Wingdings" pitchFamily="2" charset="2"/>
              <a:buChar char="n"/>
              <a:defRPr kumimoji="1" sz="2400" kern="1200">
                <a:solidFill>
                  <a:srgbClr val="000099"/>
                </a:solidFill>
                <a:latin typeface="+mn-lt"/>
                <a:ea typeface="+mn-ea"/>
                <a:cs typeface="+mn-cs"/>
              </a:defRPr>
            </a:lvl1pPr>
            <a:lvl2pPr marL="541338" indent="-271463" algn="l" defTabSz="914400" rtl="0" eaLnBrk="1" latinLnBrk="0" hangingPunct="1">
              <a:spcBef>
                <a:spcPts val="0"/>
              </a:spcBef>
              <a:buSzPct val="100000"/>
              <a:buFont typeface="Wingdings" pitchFamily="2" charset="2"/>
              <a:buChar char="l"/>
              <a:defRPr kumimoji="1" sz="1800" kern="1200" baseline="0">
                <a:solidFill>
                  <a:schemeClr val="tx1"/>
                </a:solidFill>
                <a:latin typeface="+mn-lt"/>
                <a:ea typeface="+mn-ea"/>
                <a:cs typeface="+mn-cs"/>
              </a:defRPr>
            </a:lvl2pPr>
            <a:lvl3pPr marL="717550" indent="-179388" algn="l" defTabSz="914400" rtl="0" eaLnBrk="1" latinLnBrk="0" hangingPunct="1">
              <a:spcBef>
                <a:spcPts val="300"/>
              </a:spcBef>
              <a:buFont typeface="Wingdings" pitchFamily="2" charset="2"/>
              <a:buChar char="p"/>
              <a:defRPr kumimoji="1" sz="1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smtClean="0"/>
              <a:t>EM test results</a:t>
            </a:r>
          </a:p>
          <a:p>
            <a:pPr lvl="1"/>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p:txBody>
      </p:sp>
      <p:sp>
        <p:nvSpPr>
          <p:cNvPr id="7" name="正方形/長方形 6"/>
          <p:cNvSpPr/>
          <p:nvPr/>
        </p:nvSpPr>
        <p:spPr>
          <a:xfrm>
            <a:off x="8557690" y="5373216"/>
            <a:ext cx="493743" cy="32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97377048"/>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3931846"/>
          </a:xfrm>
        </p:spPr>
        <p:txBody>
          <a:bodyPr/>
          <a:lstStyle/>
          <a:p>
            <a:r>
              <a:rPr kumimoji="1" lang="en-US" altLang="ja-JP" dirty="0" smtClean="0"/>
              <a:t>Lunar exploration strategy proposed at JAXA</a:t>
            </a:r>
          </a:p>
          <a:p>
            <a:endParaRPr lang="en-US" altLang="ja-JP" dirty="0"/>
          </a:p>
          <a:p>
            <a:endParaRPr kumimoji="1" lang="en-US" altLang="ja-JP" dirty="0" smtClean="0"/>
          </a:p>
          <a:p>
            <a:pPr lvl="1"/>
            <a:r>
              <a:rPr lang="en-US" altLang="ja-JP" sz="2000" dirty="0" smtClean="0"/>
              <a:t>Robotic lunar exploration</a:t>
            </a:r>
          </a:p>
          <a:p>
            <a:pPr lvl="1"/>
            <a:endParaRPr kumimoji="1" lang="en-US" altLang="ja-JP" sz="2000" dirty="0"/>
          </a:p>
          <a:p>
            <a:pPr lvl="1"/>
            <a:endParaRPr lang="en-US" altLang="ja-JP" sz="2000" dirty="0" smtClean="0"/>
          </a:p>
          <a:p>
            <a:pPr lvl="1"/>
            <a:endParaRPr kumimoji="1" lang="en-US" altLang="ja-JP" sz="2000" dirty="0"/>
          </a:p>
          <a:p>
            <a:pPr lvl="1"/>
            <a:endParaRPr lang="en-US" altLang="ja-JP" sz="2000" dirty="0" smtClean="0"/>
          </a:p>
          <a:p>
            <a:pPr marL="269875" lvl="1" indent="0">
              <a:buNone/>
            </a:pPr>
            <a:endParaRPr lang="en-US" altLang="ja-JP" sz="2000" dirty="0" smtClean="0"/>
          </a:p>
          <a:p>
            <a:pPr marL="269875" lvl="1" indent="0">
              <a:buNone/>
            </a:pPr>
            <a:endParaRPr lang="en-US" altLang="ja-JP" sz="2000" dirty="0" smtClean="0"/>
          </a:p>
          <a:p>
            <a:pPr lvl="1"/>
            <a:r>
              <a:rPr lang="en-US" altLang="ja-JP" sz="2000" dirty="0" smtClean="0"/>
              <a:t>Human lunar exploration</a:t>
            </a:r>
            <a:endParaRPr kumimoji="1" lang="en-US" altLang="ja-JP" sz="2000" dirty="0"/>
          </a:p>
        </p:txBody>
      </p:sp>
      <p:sp>
        <p:nvSpPr>
          <p:cNvPr id="3" name="タイトル 2"/>
          <p:cNvSpPr>
            <a:spLocks noGrp="1"/>
          </p:cNvSpPr>
          <p:nvPr>
            <p:ph type="title"/>
          </p:nvPr>
        </p:nvSpPr>
        <p:spPr/>
        <p:txBody>
          <a:bodyPr/>
          <a:lstStyle/>
          <a:p>
            <a:r>
              <a:rPr lang="en-US" altLang="ja-JP" dirty="0" smtClean="0"/>
              <a:t>SELENE-2  (1/4)</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294706963"/>
              </p:ext>
            </p:extLst>
          </p:nvPr>
        </p:nvGraphicFramePr>
        <p:xfrm>
          <a:off x="539552" y="1468016"/>
          <a:ext cx="7784457" cy="304800"/>
        </p:xfrm>
        <a:graphic>
          <a:graphicData uri="http://schemas.openxmlformats.org/drawingml/2006/table">
            <a:tbl>
              <a:tblPr firstRow="1" bandRow="1">
                <a:tableStyleId>{F5AB1C69-6EDB-4FF4-983F-18BD219EF322}</a:tableStyleId>
              </a:tblPr>
              <a:tblGrid>
                <a:gridCol w="342876"/>
                <a:gridCol w="342876"/>
                <a:gridCol w="342876"/>
                <a:gridCol w="342876"/>
                <a:gridCol w="342876"/>
                <a:gridCol w="342876"/>
                <a:gridCol w="342876"/>
                <a:gridCol w="342876"/>
                <a:gridCol w="342876"/>
                <a:gridCol w="342876"/>
                <a:gridCol w="342876"/>
                <a:gridCol w="342876"/>
                <a:gridCol w="342876"/>
                <a:gridCol w="342876"/>
                <a:gridCol w="342876"/>
                <a:gridCol w="342876"/>
                <a:gridCol w="342876"/>
                <a:gridCol w="342876"/>
                <a:gridCol w="342876"/>
                <a:gridCol w="1269813"/>
              </a:tblGrid>
              <a:tr h="144018">
                <a:tc>
                  <a:txBody>
                    <a:bodyPr/>
                    <a:lstStyle/>
                    <a:p>
                      <a:r>
                        <a:rPr kumimoji="1" lang="en-US" altLang="ja-JP" sz="1400" b="1" dirty="0" smtClean="0"/>
                        <a:t>07</a:t>
                      </a:r>
                      <a:endParaRPr kumimoji="1" lang="ja-JP" altLang="en-US" sz="1400" b="1" dirty="0"/>
                    </a:p>
                  </a:txBody>
                  <a:tcPr marL="36000" marR="36000" anchor="ctr" anchorCtr="1"/>
                </a:tc>
                <a:tc>
                  <a:txBody>
                    <a:bodyPr/>
                    <a:lstStyle/>
                    <a:p>
                      <a:r>
                        <a:rPr kumimoji="1" lang="en-US" altLang="ja-JP" sz="1400" b="1" dirty="0" smtClean="0"/>
                        <a:t>08</a:t>
                      </a:r>
                      <a:endParaRPr kumimoji="1" lang="ja-JP" altLang="en-US" sz="1400" b="1" dirty="0"/>
                    </a:p>
                  </a:txBody>
                  <a:tcPr marL="36000" marR="36000" anchor="ctr" anchorCtr="1"/>
                </a:tc>
                <a:tc>
                  <a:txBody>
                    <a:bodyPr/>
                    <a:lstStyle/>
                    <a:p>
                      <a:r>
                        <a:rPr kumimoji="1" lang="en-US" altLang="ja-JP" sz="1400" b="1" dirty="0" smtClean="0"/>
                        <a:t>09</a:t>
                      </a:r>
                      <a:endParaRPr kumimoji="1" lang="ja-JP" altLang="en-US" sz="1400" b="1" dirty="0"/>
                    </a:p>
                  </a:txBody>
                  <a:tcPr marL="36000" marR="36000" anchor="ctr" anchorCtr="1"/>
                </a:tc>
                <a:tc>
                  <a:txBody>
                    <a:bodyPr/>
                    <a:lstStyle/>
                    <a:p>
                      <a:r>
                        <a:rPr kumimoji="1" lang="en-US" altLang="ja-JP" sz="1400" b="1" dirty="0" smtClean="0"/>
                        <a:t>10</a:t>
                      </a:r>
                      <a:endParaRPr kumimoji="1" lang="ja-JP" altLang="en-US" sz="1400" b="1" dirty="0"/>
                    </a:p>
                  </a:txBody>
                  <a:tcPr marL="36000" marR="36000" anchor="ctr" anchorCtr="1"/>
                </a:tc>
                <a:tc>
                  <a:txBody>
                    <a:bodyPr/>
                    <a:lstStyle/>
                    <a:p>
                      <a:r>
                        <a:rPr kumimoji="1" lang="en-US" altLang="ja-JP" sz="1400" b="1" dirty="0" smtClean="0"/>
                        <a:t>11</a:t>
                      </a:r>
                      <a:endParaRPr kumimoji="1" lang="ja-JP" altLang="en-US" sz="1400" b="1" dirty="0"/>
                    </a:p>
                  </a:txBody>
                  <a:tcPr marL="36000" marR="36000" anchor="ctr" anchorCtr="1"/>
                </a:tc>
                <a:tc>
                  <a:txBody>
                    <a:bodyPr/>
                    <a:lstStyle/>
                    <a:p>
                      <a:r>
                        <a:rPr kumimoji="1" lang="en-US" altLang="ja-JP" sz="1400" b="1" dirty="0" smtClean="0"/>
                        <a:t>12</a:t>
                      </a:r>
                      <a:endParaRPr kumimoji="1" lang="ja-JP" altLang="en-US" sz="1400" b="1" dirty="0"/>
                    </a:p>
                  </a:txBody>
                  <a:tcPr marL="36000" marR="36000" anchor="ctr" anchorCtr="1"/>
                </a:tc>
                <a:tc>
                  <a:txBody>
                    <a:bodyPr/>
                    <a:lstStyle/>
                    <a:p>
                      <a:r>
                        <a:rPr kumimoji="1" lang="en-US" altLang="ja-JP" sz="1400" b="1" dirty="0" smtClean="0"/>
                        <a:t>13</a:t>
                      </a:r>
                      <a:endParaRPr kumimoji="1" lang="ja-JP" altLang="en-US" sz="1400" b="1" dirty="0"/>
                    </a:p>
                  </a:txBody>
                  <a:tcPr marL="36000" marR="36000" anchor="ctr" anchorCtr="1"/>
                </a:tc>
                <a:tc>
                  <a:txBody>
                    <a:bodyPr/>
                    <a:lstStyle/>
                    <a:p>
                      <a:r>
                        <a:rPr kumimoji="1" lang="en-US" altLang="ja-JP" sz="1400" b="1" dirty="0" smtClean="0"/>
                        <a:t>14</a:t>
                      </a:r>
                      <a:endParaRPr kumimoji="1" lang="ja-JP" altLang="en-US" sz="1400" b="1" dirty="0"/>
                    </a:p>
                  </a:txBody>
                  <a:tcPr marL="36000" marR="36000" anchor="ctr" anchorCtr="1"/>
                </a:tc>
                <a:tc>
                  <a:txBody>
                    <a:bodyPr/>
                    <a:lstStyle/>
                    <a:p>
                      <a:r>
                        <a:rPr kumimoji="1" lang="en-US" altLang="ja-JP" sz="1400" b="1" dirty="0" smtClean="0"/>
                        <a:t>15</a:t>
                      </a:r>
                      <a:endParaRPr kumimoji="1" lang="ja-JP" altLang="en-US" sz="1400" b="1" dirty="0"/>
                    </a:p>
                  </a:txBody>
                  <a:tcPr marL="36000" marR="36000" anchor="ctr" anchorCtr="1"/>
                </a:tc>
                <a:tc>
                  <a:txBody>
                    <a:bodyPr/>
                    <a:lstStyle/>
                    <a:p>
                      <a:r>
                        <a:rPr kumimoji="1" lang="en-US" altLang="ja-JP" sz="1400" b="1" dirty="0" smtClean="0"/>
                        <a:t>16</a:t>
                      </a:r>
                      <a:endParaRPr kumimoji="1" lang="ja-JP" altLang="en-US" sz="1400" b="1" dirty="0"/>
                    </a:p>
                  </a:txBody>
                  <a:tcPr marL="36000" marR="36000" anchor="ctr" anchorCtr="1"/>
                </a:tc>
                <a:tc>
                  <a:txBody>
                    <a:bodyPr/>
                    <a:lstStyle/>
                    <a:p>
                      <a:r>
                        <a:rPr kumimoji="1" lang="en-US" altLang="ja-JP" sz="1400" b="1" dirty="0" smtClean="0"/>
                        <a:t>17</a:t>
                      </a:r>
                      <a:endParaRPr kumimoji="1" lang="ja-JP" altLang="en-US" sz="1400" b="1" dirty="0"/>
                    </a:p>
                  </a:txBody>
                  <a:tcPr marL="36000" marR="36000" anchor="ctr" anchorCtr="1"/>
                </a:tc>
                <a:tc>
                  <a:txBody>
                    <a:bodyPr/>
                    <a:lstStyle/>
                    <a:p>
                      <a:r>
                        <a:rPr kumimoji="1" lang="en-US" altLang="ja-JP" sz="1400" b="1" dirty="0" smtClean="0"/>
                        <a:t>18</a:t>
                      </a:r>
                      <a:endParaRPr kumimoji="1" lang="ja-JP" altLang="en-US" sz="1400" b="1" dirty="0"/>
                    </a:p>
                  </a:txBody>
                  <a:tcPr marL="36000" marR="36000" anchor="ctr" anchorCtr="1"/>
                </a:tc>
                <a:tc>
                  <a:txBody>
                    <a:bodyPr/>
                    <a:lstStyle/>
                    <a:p>
                      <a:r>
                        <a:rPr kumimoji="1" lang="en-US" altLang="ja-JP" sz="1400" b="1" dirty="0" smtClean="0"/>
                        <a:t>19</a:t>
                      </a:r>
                      <a:endParaRPr kumimoji="1" lang="ja-JP" altLang="en-US" sz="1400" b="1" dirty="0"/>
                    </a:p>
                  </a:txBody>
                  <a:tcPr marL="36000" marR="36000" anchor="ctr" anchorCtr="1"/>
                </a:tc>
                <a:tc>
                  <a:txBody>
                    <a:bodyPr/>
                    <a:lstStyle/>
                    <a:p>
                      <a:r>
                        <a:rPr kumimoji="1" lang="en-US" altLang="ja-JP" sz="1400" b="1" dirty="0" smtClean="0"/>
                        <a:t>20</a:t>
                      </a:r>
                      <a:endParaRPr kumimoji="1" lang="ja-JP" altLang="en-US" sz="1400" b="1" dirty="0"/>
                    </a:p>
                  </a:txBody>
                  <a:tcPr marL="36000" marR="36000" anchor="ctr" anchorCtr="1"/>
                </a:tc>
                <a:tc>
                  <a:txBody>
                    <a:bodyPr/>
                    <a:lstStyle/>
                    <a:p>
                      <a:r>
                        <a:rPr kumimoji="1" lang="en-US" altLang="ja-JP" sz="1400" b="1" dirty="0" smtClean="0"/>
                        <a:t>21</a:t>
                      </a:r>
                      <a:endParaRPr kumimoji="1" lang="ja-JP" altLang="en-US" sz="1400" b="1" dirty="0"/>
                    </a:p>
                  </a:txBody>
                  <a:tcPr marL="36000" marR="36000" anchor="ctr" anchorCtr="1"/>
                </a:tc>
                <a:tc>
                  <a:txBody>
                    <a:bodyPr/>
                    <a:lstStyle/>
                    <a:p>
                      <a:r>
                        <a:rPr kumimoji="1" lang="en-US" altLang="ja-JP" sz="1400" b="1" dirty="0" smtClean="0"/>
                        <a:t>22</a:t>
                      </a:r>
                      <a:endParaRPr kumimoji="1" lang="ja-JP" altLang="en-US" sz="1400" b="1" dirty="0"/>
                    </a:p>
                  </a:txBody>
                  <a:tcPr marL="36000" marR="36000" anchor="ctr" anchorCtr="1"/>
                </a:tc>
                <a:tc>
                  <a:txBody>
                    <a:bodyPr/>
                    <a:lstStyle/>
                    <a:p>
                      <a:r>
                        <a:rPr kumimoji="1" lang="en-US" altLang="ja-JP" sz="1400" b="1" dirty="0" smtClean="0"/>
                        <a:t>23</a:t>
                      </a:r>
                      <a:endParaRPr kumimoji="1" lang="ja-JP" altLang="en-US" sz="1400" b="1" dirty="0"/>
                    </a:p>
                  </a:txBody>
                  <a:tcPr marL="36000" marR="36000" anchor="ctr" anchorCtr="1"/>
                </a:tc>
                <a:tc>
                  <a:txBody>
                    <a:bodyPr/>
                    <a:lstStyle/>
                    <a:p>
                      <a:r>
                        <a:rPr kumimoji="1" lang="en-US" altLang="ja-JP" sz="1400" b="1" dirty="0" smtClean="0"/>
                        <a:t>24</a:t>
                      </a:r>
                      <a:endParaRPr kumimoji="1" lang="ja-JP" altLang="en-US" sz="1400" b="1" dirty="0"/>
                    </a:p>
                  </a:txBody>
                  <a:tcPr marL="36000" marR="36000" anchor="ctr" anchorCtr="1"/>
                </a:tc>
                <a:tc>
                  <a:txBody>
                    <a:bodyPr/>
                    <a:lstStyle/>
                    <a:p>
                      <a:r>
                        <a:rPr kumimoji="1" lang="en-US" altLang="ja-JP" sz="1400" b="1" dirty="0" smtClean="0"/>
                        <a:t>25</a:t>
                      </a:r>
                      <a:endParaRPr kumimoji="1" lang="ja-JP" altLang="en-US" sz="1400" b="1" dirty="0"/>
                    </a:p>
                  </a:txBody>
                  <a:tcPr marL="36000" marR="36000" anchor="ctr" anchorCtr="1"/>
                </a:tc>
                <a:tc>
                  <a:txBody>
                    <a:bodyPr/>
                    <a:lstStyle/>
                    <a:p>
                      <a:pPr algn="l"/>
                      <a:r>
                        <a:rPr kumimoji="1" lang="en-US" altLang="ja-JP" sz="1400" b="1" dirty="0" smtClean="0"/>
                        <a:t>…      future</a:t>
                      </a:r>
                      <a:endParaRPr kumimoji="1" lang="ja-JP" altLang="en-US" sz="1400" b="1" dirty="0"/>
                    </a:p>
                  </a:txBody>
                  <a:tcPr marL="36000" marR="36000" anchor="ctr"/>
                </a:tc>
              </a:tr>
            </a:tbl>
          </a:graphicData>
        </a:graphic>
      </p:graphicFrame>
      <p:sp>
        <p:nvSpPr>
          <p:cNvPr id="6" name="ホームベース 5"/>
          <p:cNvSpPr/>
          <p:nvPr/>
        </p:nvSpPr>
        <p:spPr>
          <a:xfrm>
            <a:off x="622711" y="1845627"/>
            <a:ext cx="1032965" cy="306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KAGUYA</a:t>
            </a:r>
            <a:endParaRPr kumimoji="1" lang="ja-JP" altLang="en-US" dirty="0"/>
          </a:p>
        </p:txBody>
      </p:sp>
      <p:sp>
        <p:nvSpPr>
          <p:cNvPr id="7" name="ホームベース 6"/>
          <p:cNvSpPr/>
          <p:nvPr/>
        </p:nvSpPr>
        <p:spPr>
          <a:xfrm>
            <a:off x="3977934" y="1845627"/>
            <a:ext cx="1188132" cy="306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SELENE-2</a:t>
            </a:r>
            <a:endParaRPr kumimoji="1" lang="ja-JP" altLang="en-US" dirty="0"/>
          </a:p>
        </p:txBody>
      </p:sp>
      <p:sp>
        <p:nvSpPr>
          <p:cNvPr id="8" name="ホームベース 7"/>
          <p:cNvSpPr/>
          <p:nvPr/>
        </p:nvSpPr>
        <p:spPr>
          <a:xfrm>
            <a:off x="5400092" y="1845627"/>
            <a:ext cx="1548172" cy="306000"/>
          </a:xfrm>
          <a:prstGeom prst="homePlate">
            <a:avLst>
              <a:gd name="adj" fmla="val 18738"/>
            </a:avLst>
          </a:prstGeom>
          <a:gradFill>
            <a:gsLst>
              <a:gs pos="0">
                <a:srgbClr val="0000FF">
                  <a:lumMod val="100000"/>
                </a:srgbClr>
              </a:gs>
              <a:gs pos="100000">
                <a:srgbClr val="0000FF"/>
              </a:gs>
              <a:gs pos="100000">
                <a:srgbClr val="0000FF">
                  <a:lumMod val="100000"/>
                  <a:alpha val="67000"/>
                </a:srgbClr>
              </a:gs>
              <a:gs pos="100000">
                <a:srgbClr val="0000FF">
                  <a:lumMod val="100000"/>
                  <a:alpha val="67000"/>
                </a:srgbClr>
              </a:gs>
              <a:gs pos="100000">
                <a:srgbClr val="0000FF">
                  <a:alpha val="34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SELENE-X</a:t>
            </a:r>
            <a:endParaRPr kumimoji="1" lang="ja-JP" altLang="en-US" dirty="0"/>
          </a:p>
        </p:txBody>
      </p:sp>
      <p:sp>
        <p:nvSpPr>
          <p:cNvPr id="10" name="テキスト ボックス 9"/>
          <p:cNvSpPr txBox="1"/>
          <p:nvPr/>
        </p:nvSpPr>
        <p:spPr>
          <a:xfrm>
            <a:off x="886057" y="4856921"/>
            <a:ext cx="2848252" cy="738664"/>
          </a:xfrm>
          <a:prstGeom prst="rect">
            <a:avLst/>
          </a:prstGeom>
          <a:noFill/>
          <a:ln w="19050">
            <a:solidFill>
              <a:schemeClr val="tx1"/>
            </a:solidFill>
          </a:ln>
        </p:spPr>
        <p:txBody>
          <a:bodyPr wrap="square" rtlCol="0">
            <a:spAutoFit/>
          </a:bodyPr>
          <a:lstStyle/>
          <a:p>
            <a:pPr algn="just"/>
            <a:r>
              <a:rPr lang="en-US" altLang="ja-JP" sz="1400" dirty="0" smtClean="0"/>
              <a:t>With operation &amp; utilization of ISS &amp; HTV, fundamental technologies for human exploration will be gained</a:t>
            </a:r>
            <a:endParaRPr kumimoji="1" lang="ja-JP" altLang="en-US" sz="1400" dirty="0"/>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757" y="5710784"/>
            <a:ext cx="1562159" cy="1030584"/>
          </a:xfrm>
          <a:prstGeom prst="rect">
            <a:avLst/>
          </a:prstGeom>
        </p:spPr>
      </p:pic>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12156" t="18370" r="34151" b="29141"/>
          <a:stretch/>
        </p:blipFill>
        <p:spPr>
          <a:xfrm>
            <a:off x="805897" y="5710784"/>
            <a:ext cx="1404209" cy="1029600"/>
          </a:xfrm>
          <a:prstGeom prst="rect">
            <a:avLst/>
          </a:prstGeom>
        </p:spPr>
      </p:pic>
      <p:sp>
        <p:nvSpPr>
          <p:cNvPr id="16" name="テキスト ボックス 15"/>
          <p:cNvSpPr txBox="1"/>
          <p:nvPr/>
        </p:nvSpPr>
        <p:spPr>
          <a:xfrm>
            <a:off x="6268894" y="2744924"/>
            <a:ext cx="1890344" cy="738664"/>
          </a:xfrm>
          <a:prstGeom prst="rect">
            <a:avLst/>
          </a:prstGeom>
          <a:noFill/>
          <a:ln w="19050">
            <a:solidFill>
              <a:schemeClr val="tx1"/>
            </a:solidFill>
          </a:ln>
        </p:spPr>
        <p:txBody>
          <a:bodyPr wrap="square" rtlCol="0">
            <a:spAutoFit/>
          </a:bodyPr>
          <a:lstStyle/>
          <a:p>
            <a:pPr algn="just"/>
            <a:r>
              <a:rPr lang="en-US" altLang="ja-JP" sz="1400" dirty="0" smtClean="0"/>
              <a:t>Science exploration &amp; moon utilization  by Japanese astronauts</a:t>
            </a:r>
            <a:endParaRPr kumimoji="1" lang="ja-JP" altLang="en-US" sz="1400" dirty="0"/>
          </a:p>
        </p:txBody>
      </p:sp>
      <p:sp>
        <p:nvSpPr>
          <p:cNvPr id="17" name="テキスト ボックス 16"/>
          <p:cNvSpPr txBox="1"/>
          <p:nvPr/>
        </p:nvSpPr>
        <p:spPr>
          <a:xfrm>
            <a:off x="886057" y="2744924"/>
            <a:ext cx="1561707" cy="1600438"/>
          </a:xfrm>
          <a:prstGeom prst="rect">
            <a:avLst/>
          </a:prstGeom>
          <a:noFill/>
          <a:ln w="19050">
            <a:solidFill>
              <a:schemeClr val="tx1"/>
            </a:solidFill>
          </a:ln>
        </p:spPr>
        <p:txBody>
          <a:bodyPr wrap="square" rtlCol="0">
            <a:spAutoFit/>
          </a:bodyPr>
          <a:lstStyle/>
          <a:p>
            <a:pPr algn="just"/>
            <a:r>
              <a:rPr lang="en-US" altLang="ja-JP" sz="1400" dirty="0" smtClean="0"/>
              <a:t>KAGUYA (SELENE) :</a:t>
            </a:r>
          </a:p>
          <a:p>
            <a:pPr algn="just"/>
            <a:r>
              <a:rPr lang="en-US" altLang="ja-JP" sz="1400" dirty="0" smtClean="0"/>
              <a:t>Orbiter for global remote sensing</a:t>
            </a:r>
          </a:p>
          <a:p>
            <a:pPr algn="just"/>
            <a:endParaRPr lang="en-US" altLang="ja-JP" sz="1400" dirty="0" smtClean="0"/>
          </a:p>
          <a:p>
            <a:pPr algn="just"/>
            <a:endParaRPr kumimoji="1" lang="en-US" altLang="ja-JP" sz="1400" dirty="0"/>
          </a:p>
          <a:p>
            <a:pPr algn="just"/>
            <a:endParaRPr lang="en-US" altLang="ja-JP" sz="1400" dirty="0" smtClean="0"/>
          </a:p>
          <a:p>
            <a:pPr algn="just"/>
            <a:endParaRPr kumimoji="1" lang="ja-JP" altLang="en-US" sz="1400" dirty="0"/>
          </a:p>
        </p:txBody>
      </p:sp>
      <p:sp>
        <p:nvSpPr>
          <p:cNvPr id="18" name="テキスト ボックス 17"/>
          <p:cNvSpPr txBox="1"/>
          <p:nvPr/>
        </p:nvSpPr>
        <p:spPr>
          <a:xfrm>
            <a:off x="2735796" y="2744924"/>
            <a:ext cx="1476164" cy="1600438"/>
          </a:xfrm>
          <a:prstGeom prst="rect">
            <a:avLst/>
          </a:prstGeom>
          <a:noFill/>
          <a:ln w="19050">
            <a:solidFill>
              <a:schemeClr val="tx1"/>
            </a:solidFill>
          </a:ln>
        </p:spPr>
        <p:txBody>
          <a:bodyPr wrap="square" rtlCol="0">
            <a:spAutoFit/>
          </a:bodyPr>
          <a:lstStyle/>
          <a:p>
            <a:pPr algn="just"/>
            <a:r>
              <a:rPr lang="en-US" altLang="ja-JP" sz="1400" dirty="0" smtClean="0"/>
              <a:t>SELENE-2 :</a:t>
            </a:r>
          </a:p>
          <a:p>
            <a:pPr algn="just"/>
            <a:r>
              <a:rPr lang="en-US" altLang="ja-JP" sz="1400" dirty="0" smtClean="0"/>
              <a:t>Lander for in-situ observation</a:t>
            </a:r>
          </a:p>
          <a:p>
            <a:pPr algn="just"/>
            <a:endParaRPr kumimoji="1" lang="en-US" altLang="ja-JP" sz="1400" dirty="0"/>
          </a:p>
          <a:p>
            <a:pPr algn="just"/>
            <a:endParaRPr lang="en-US" altLang="ja-JP" sz="1400" dirty="0" smtClean="0"/>
          </a:p>
          <a:p>
            <a:pPr algn="just"/>
            <a:endParaRPr kumimoji="1" lang="en-US" altLang="ja-JP" sz="1400" dirty="0"/>
          </a:p>
          <a:p>
            <a:pPr algn="just"/>
            <a:endParaRPr kumimoji="1" lang="ja-JP" altLang="en-US" sz="1400" dirty="0"/>
          </a:p>
        </p:txBody>
      </p:sp>
      <p:sp>
        <p:nvSpPr>
          <p:cNvPr id="19" name="テキスト ボックス 18"/>
          <p:cNvSpPr txBox="1"/>
          <p:nvPr/>
        </p:nvSpPr>
        <p:spPr>
          <a:xfrm>
            <a:off x="4499992" y="2744924"/>
            <a:ext cx="1476164" cy="1600438"/>
          </a:xfrm>
          <a:prstGeom prst="rect">
            <a:avLst/>
          </a:prstGeom>
          <a:noFill/>
          <a:ln w="19050">
            <a:solidFill>
              <a:schemeClr val="tx1"/>
            </a:solidFill>
          </a:ln>
        </p:spPr>
        <p:txBody>
          <a:bodyPr wrap="square" rtlCol="0">
            <a:spAutoFit/>
          </a:bodyPr>
          <a:lstStyle/>
          <a:p>
            <a:pPr algn="just"/>
            <a:r>
              <a:rPr lang="en-US" altLang="ja-JP" sz="1400" dirty="0" smtClean="0"/>
              <a:t>SELENE-X :</a:t>
            </a:r>
          </a:p>
          <a:p>
            <a:pPr algn="just"/>
            <a:r>
              <a:rPr lang="en-US" altLang="ja-JP" sz="1400" dirty="0" smtClean="0"/>
              <a:t>Next generation Landing mission</a:t>
            </a:r>
          </a:p>
          <a:p>
            <a:pPr algn="just"/>
            <a:endParaRPr kumimoji="1" lang="en-US" altLang="ja-JP" sz="1400" dirty="0"/>
          </a:p>
          <a:p>
            <a:pPr algn="just"/>
            <a:endParaRPr lang="en-US" altLang="ja-JP" sz="1400" dirty="0" smtClean="0"/>
          </a:p>
          <a:p>
            <a:pPr algn="just"/>
            <a:endParaRPr kumimoji="1" lang="en-US" altLang="ja-JP" sz="1400" dirty="0"/>
          </a:p>
          <a:p>
            <a:pPr algn="just"/>
            <a:endParaRPr kumimoji="1" lang="ja-JP" altLang="en-US" sz="1400" dirty="0"/>
          </a:p>
        </p:txBody>
      </p:sp>
      <p:sp>
        <p:nvSpPr>
          <p:cNvPr id="14" name="右矢印 13"/>
          <p:cNvSpPr/>
          <p:nvPr/>
        </p:nvSpPr>
        <p:spPr>
          <a:xfrm>
            <a:off x="2447764" y="3006244"/>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a:off x="4211960" y="3006244"/>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a:off x="5976156" y="3006244"/>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曲折矢印 14"/>
          <p:cNvSpPr/>
          <p:nvPr/>
        </p:nvSpPr>
        <p:spPr>
          <a:xfrm rot="16200000" flipV="1">
            <a:off x="3667647" y="4493631"/>
            <a:ext cx="1880714" cy="1584176"/>
          </a:xfrm>
          <a:prstGeom prst="bentArrow">
            <a:avLst>
              <a:gd name="adj1" fmla="val 7580"/>
              <a:gd name="adj2" fmla="val 9184"/>
              <a:gd name="adj3" fmla="val 11681"/>
              <a:gd name="adj4" fmla="val 232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188" y="3617431"/>
            <a:ext cx="1890344" cy="126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299" y="3483587"/>
            <a:ext cx="956754" cy="76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383" y="3483587"/>
            <a:ext cx="730533" cy="7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1314" y="3498220"/>
            <a:ext cx="1073520" cy="7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28"/>
          <p:cNvSpPr txBox="1"/>
          <p:nvPr/>
        </p:nvSpPr>
        <p:spPr>
          <a:xfrm>
            <a:off x="7308304" y="6201308"/>
            <a:ext cx="1729961" cy="584775"/>
          </a:xfrm>
          <a:prstGeom prst="rect">
            <a:avLst/>
          </a:prstGeom>
          <a:noFill/>
          <a:ln>
            <a:solidFill>
              <a:schemeClr val="tx1"/>
            </a:solidFill>
          </a:ln>
        </p:spPr>
        <p:txBody>
          <a:bodyPr wrap="none" rtlCol="0">
            <a:spAutoFit/>
          </a:bodyPr>
          <a:lstStyle/>
          <a:p>
            <a:r>
              <a:rPr kumimoji="1" lang="en-US" altLang="ja-JP" sz="800" dirty="0" smtClean="0"/>
              <a:t>Reproduced </a:t>
            </a:r>
            <a:r>
              <a:rPr lang="en-US" altLang="ja-JP" sz="800" dirty="0" smtClean="0"/>
              <a:t>from </a:t>
            </a:r>
          </a:p>
          <a:p>
            <a:r>
              <a:rPr lang="en-US" altLang="ja-JP" sz="800" dirty="0"/>
              <a:t>“JAPANESE MOON LANDER SELENE-2</a:t>
            </a:r>
          </a:p>
          <a:p>
            <a:r>
              <a:rPr lang="en-US" altLang="ja-JP" sz="800" dirty="0"/>
              <a:t>AS A ROBOTIC PRECURSOR </a:t>
            </a:r>
            <a:r>
              <a:rPr lang="en-US" altLang="ja-JP" sz="800" dirty="0" smtClean="0"/>
              <a:t>MISSION”</a:t>
            </a:r>
            <a:endParaRPr lang="en-US" altLang="ja-JP" sz="800" dirty="0"/>
          </a:p>
          <a:p>
            <a:r>
              <a:rPr lang="en-US" altLang="ja-JP" sz="800" dirty="0"/>
              <a:t>GLEX-2012.03.1.7x12702</a:t>
            </a:r>
            <a:endParaRPr kumimoji="1" lang="ja-JP" altLang="en-US" sz="800" dirty="0"/>
          </a:p>
        </p:txBody>
      </p:sp>
    </p:spTree>
    <p:extLst>
      <p:ext uri="{BB962C8B-B14F-4D97-AF65-F5344CB8AC3E}">
        <p14:creationId xmlns:p14="http://schemas.microsoft.com/office/powerpoint/2010/main" val="1131161860"/>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944724"/>
            <a:ext cx="8640960" cy="1331134"/>
          </a:xfrm>
        </p:spPr>
        <p:txBody>
          <a:bodyPr/>
          <a:lstStyle/>
          <a:p>
            <a:r>
              <a:rPr kumimoji="1" lang="en-US" altLang="ja-JP" dirty="0" smtClean="0"/>
              <a:t>Purpose of SELENE-2</a:t>
            </a:r>
          </a:p>
          <a:p>
            <a:pPr lvl="1"/>
            <a:r>
              <a:rPr lang="en-US" altLang="ja-JP" dirty="0" smtClean="0"/>
              <a:t>Demonstration of technologies required for future planetary explorations</a:t>
            </a:r>
          </a:p>
          <a:p>
            <a:pPr lvl="1"/>
            <a:r>
              <a:rPr kumimoji="1" lang="en-US" altLang="ja-JP" dirty="0" smtClean="0"/>
              <a:t>Scientific research and utilizablity examination by in-situ sensing</a:t>
            </a:r>
          </a:p>
          <a:p>
            <a:pPr lvl="1"/>
            <a:r>
              <a:rPr lang="en-US" altLang="ja-JP" dirty="0" smtClean="0"/>
              <a:t>International contribution &amp; collaboration</a:t>
            </a:r>
            <a:endParaRPr kumimoji="1" lang="ja-JP" altLang="en-US" dirty="0"/>
          </a:p>
        </p:txBody>
      </p:sp>
      <p:sp>
        <p:nvSpPr>
          <p:cNvPr id="3" name="タイトル 2"/>
          <p:cNvSpPr>
            <a:spLocks noGrp="1"/>
          </p:cNvSpPr>
          <p:nvPr>
            <p:ph type="title"/>
          </p:nvPr>
        </p:nvSpPr>
        <p:spPr/>
        <p:txBody>
          <a:bodyPr/>
          <a:lstStyle/>
          <a:p>
            <a:r>
              <a:rPr lang="en-US" altLang="ja-JP" dirty="0" smtClean="0"/>
              <a:t>SELENE-2  (2/4)</a:t>
            </a:r>
            <a:endParaRPr kumimoji="1" lang="ja-JP"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42" y="2492896"/>
            <a:ext cx="8511830" cy="413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7308304" y="6201308"/>
            <a:ext cx="1729961" cy="584775"/>
          </a:xfrm>
          <a:prstGeom prst="rect">
            <a:avLst/>
          </a:prstGeom>
          <a:solidFill>
            <a:schemeClr val="bg1"/>
          </a:solidFill>
          <a:ln>
            <a:solidFill>
              <a:schemeClr val="tx1"/>
            </a:solidFill>
          </a:ln>
        </p:spPr>
        <p:txBody>
          <a:bodyPr wrap="none" rtlCol="0">
            <a:spAutoFit/>
          </a:bodyPr>
          <a:lstStyle/>
          <a:p>
            <a:r>
              <a:rPr kumimoji="1" lang="en-US" altLang="ja-JP" sz="800" dirty="0" smtClean="0"/>
              <a:t>Taken f</a:t>
            </a:r>
            <a:r>
              <a:rPr lang="en-US" altLang="ja-JP" sz="800" dirty="0" smtClean="0"/>
              <a:t>rom </a:t>
            </a:r>
          </a:p>
          <a:p>
            <a:r>
              <a:rPr lang="en-US" altLang="ja-JP" sz="800" dirty="0"/>
              <a:t>“JAPANESE MOON LANDER SELENE-2</a:t>
            </a:r>
          </a:p>
          <a:p>
            <a:r>
              <a:rPr lang="en-US" altLang="ja-JP" sz="800" dirty="0"/>
              <a:t>AS A ROBOTIC PRECURSOR </a:t>
            </a:r>
            <a:r>
              <a:rPr lang="en-US" altLang="ja-JP" sz="800" dirty="0" smtClean="0"/>
              <a:t>MISSION”</a:t>
            </a:r>
            <a:endParaRPr lang="en-US" altLang="ja-JP" sz="800" dirty="0"/>
          </a:p>
          <a:p>
            <a:r>
              <a:rPr lang="en-US" altLang="ja-JP" sz="800" dirty="0"/>
              <a:t>GLEX-2012.03.1.7x12702</a:t>
            </a:r>
            <a:endParaRPr kumimoji="1" lang="ja-JP" altLang="en-US" sz="800" dirty="0"/>
          </a:p>
        </p:txBody>
      </p:sp>
    </p:spTree>
    <p:extLst>
      <p:ext uri="{BB962C8B-B14F-4D97-AF65-F5344CB8AC3E}">
        <p14:creationId xmlns:p14="http://schemas.microsoft.com/office/powerpoint/2010/main" val="1662104790"/>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技術資料様式１">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12559</TotalTime>
  <Words>3121</Words>
  <Application>Microsoft Office PowerPoint</Application>
  <PresentationFormat>画面に合わせる (4:3)</PresentationFormat>
  <Paragraphs>609</Paragraphs>
  <Slides>25</Slides>
  <Notes>6</Notes>
  <HiddenSlides>0</HiddenSlides>
  <MMClips>0</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技術資料様式１</vt:lpstr>
      <vt:lpstr>An Overview of Japan’s Planetary Probe  Mission Planning</vt:lpstr>
      <vt:lpstr>JAXA’s Planetary Exploration Mission Roadmap</vt:lpstr>
      <vt:lpstr>HAYABUSA-2  (1/5)</vt:lpstr>
      <vt:lpstr>HAYABUSA-2  (2/5)</vt:lpstr>
      <vt:lpstr>HAYABUSA-2  (3/5)</vt:lpstr>
      <vt:lpstr>HAYABUSA-2  (4/5)</vt:lpstr>
      <vt:lpstr>HAYABUSA-2  (5/5)</vt:lpstr>
      <vt:lpstr>SELENE-2  (1/4)</vt:lpstr>
      <vt:lpstr>SELENE-2  (2/4)</vt:lpstr>
      <vt:lpstr>SELENE-2  (3/4)</vt:lpstr>
      <vt:lpstr>SELENE-2  (4/4)</vt:lpstr>
      <vt:lpstr>MELOS  (1/4) </vt:lpstr>
      <vt:lpstr>MELOS  (2/4) </vt:lpstr>
      <vt:lpstr>MELOS  (3/4) </vt:lpstr>
      <vt:lpstr>MELOS  (4/4)</vt:lpstr>
      <vt:lpstr>MASC  (1/4)</vt:lpstr>
      <vt:lpstr>MASC  (2/4)</vt:lpstr>
      <vt:lpstr>MASC  (3/4)</vt:lpstr>
      <vt:lpstr>MASC  (4/4)</vt:lpstr>
      <vt:lpstr>Mars Aerocapture Demonstrator (1/3)</vt:lpstr>
      <vt:lpstr>Mars Aerocapture Demonstrator (2/3)</vt:lpstr>
      <vt:lpstr>Mars Aerocapture Demonstrator (3/3)</vt:lpstr>
      <vt:lpstr>Venus Balloon (1/2)</vt:lpstr>
      <vt:lpstr>Venus Balloon (2/2)</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kazu</dc:creator>
  <cp:lastModifiedBy>Kazuhisa Fujita</cp:lastModifiedBy>
  <cp:revision>563</cp:revision>
  <cp:lastPrinted>2012-06-18T04:30:59Z</cp:lastPrinted>
  <dcterms:created xsi:type="dcterms:W3CDTF">2011-02-24T05:37:31Z</dcterms:created>
  <dcterms:modified xsi:type="dcterms:W3CDTF">2012-06-18T04:35:38Z</dcterms:modified>
</cp:coreProperties>
</file>