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67" r:id="rId3"/>
    <p:sldId id="324" r:id="rId4"/>
    <p:sldId id="354" r:id="rId5"/>
    <p:sldId id="279" r:id="rId6"/>
    <p:sldId id="328" r:id="rId7"/>
    <p:sldId id="360" r:id="rId8"/>
    <p:sldId id="355" r:id="rId9"/>
    <p:sldId id="331" r:id="rId10"/>
    <p:sldId id="334" r:id="rId11"/>
    <p:sldId id="359" r:id="rId12"/>
    <p:sldId id="337" r:id="rId13"/>
    <p:sldId id="358" r:id="rId14"/>
    <p:sldId id="339" r:id="rId15"/>
    <p:sldId id="340" r:id="rId16"/>
    <p:sldId id="356" r:id="rId17"/>
    <p:sldId id="347" r:id="rId18"/>
    <p:sldId id="325" r:id="rId19"/>
    <p:sldId id="348" r:id="rId20"/>
    <p:sldId id="302" r:id="rId21"/>
    <p:sldId id="350" r:id="rId22"/>
    <p:sldId id="357" r:id="rId23"/>
    <p:sldId id="289" r:id="rId24"/>
    <p:sldId id="326" r:id="rId25"/>
    <p:sldId id="352" r:id="rId26"/>
    <p:sldId id="353" r:id="rId27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193B5A"/>
    <a:srgbClr val="FAFBFC"/>
    <a:srgbClr val="FF0000"/>
    <a:srgbClr val="C1D1E1"/>
    <a:srgbClr val="B1C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53" autoAdjust="0"/>
    <p:restoredTop sz="95637" autoAdjust="0"/>
  </p:normalViewPr>
  <p:slideViewPr>
    <p:cSldViewPr>
      <p:cViewPr>
        <p:scale>
          <a:sx n="66" d="100"/>
          <a:sy n="66" d="100"/>
        </p:scale>
        <p:origin x="-1546" y="-4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57"/>
    </p:cViewPr>
  </p:sorterViewPr>
  <p:notesViewPr>
    <p:cSldViewPr>
      <p:cViewPr varScale="1">
        <p:scale>
          <a:sx n="93" d="100"/>
          <a:sy n="93" d="100"/>
        </p:scale>
        <p:origin x="-2730" y="-114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337" cy="46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29" tIns="46115" rIns="92229" bIns="46115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ea typeface="ＭＳ Ｐゴシック" pitchFamily="8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363" y="0"/>
            <a:ext cx="3032337" cy="46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29" tIns="46115" rIns="92229" bIns="46115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ＭＳ Ｐゴシック" pitchFamily="8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58"/>
            <a:ext cx="3032337" cy="46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29" tIns="46115" rIns="92229" bIns="46115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ea typeface="ＭＳ Ｐゴシック" pitchFamily="8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363" y="8818558"/>
            <a:ext cx="3032337" cy="46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29" tIns="46115" rIns="92229" bIns="46115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ＭＳ Ｐゴシック" pitchFamily="81" charset="-128"/>
              </a:defRPr>
            </a:lvl1pPr>
          </a:lstStyle>
          <a:p>
            <a:pPr>
              <a:defRPr/>
            </a:pPr>
            <a:fld id="{8531DFDD-2FDB-428D-9CCB-BDD74045D7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49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337" cy="46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29" tIns="46115" rIns="92229" bIns="46115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ea typeface="ＭＳ Ｐゴシック" pitchFamily="8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363" y="0"/>
            <a:ext cx="3032337" cy="46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29" tIns="46115" rIns="92229" bIns="46115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ＭＳ Ｐゴシック" pitchFamily="8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5325"/>
            <a:ext cx="4643438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408" y="4410016"/>
            <a:ext cx="5134886" cy="417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29" tIns="46115" rIns="92229" bIns="46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58"/>
            <a:ext cx="3032337" cy="46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29" tIns="46115" rIns="92229" bIns="46115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ea typeface="ＭＳ Ｐゴシック" pitchFamily="8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363" y="8818558"/>
            <a:ext cx="3032337" cy="46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29" tIns="46115" rIns="92229" bIns="46115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ＭＳ Ｐゴシック" pitchFamily="81" charset="-128"/>
              </a:defRPr>
            </a:lvl1pPr>
          </a:lstStyle>
          <a:p>
            <a:pPr>
              <a:defRPr/>
            </a:pPr>
            <a:fld id="{564D930A-D3F5-4C18-85BE-B4A9897A7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97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676937D-10B6-4512-9098-732F1D569A16}" type="slidenum">
              <a:rPr lang="en-US" sz="1200" i="0" smtClean="0"/>
              <a:pPr/>
              <a:t>1</a:t>
            </a:fld>
            <a:endParaRPr lang="en-US" sz="1200" i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Locate instruments external to E-PAC to reduce overall system risk to science return :-</a:t>
            </a:r>
          </a:p>
          <a:p>
            <a:pPr marL="514350" indent="-457200">
              <a:buFont typeface="+mj-lt"/>
              <a:buAutoNum type="alphaLcParenR"/>
            </a:pPr>
            <a:r>
              <a:rPr lang="en-GB" b="1" dirty="0" smtClean="0"/>
              <a:t>Instruments mounded on PDS</a:t>
            </a:r>
          </a:p>
          <a:p>
            <a:pPr lvl="1"/>
            <a:r>
              <a:rPr lang="en-GB" sz="1800" dirty="0" smtClean="0"/>
              <a:t>Descent camera</a:t>
            </a:r>
          </a:p>
          <a:p>
            <a:pPr lvl="1"/>
            <a:r>
              <a:rPr lang="en-GB" sz="1800" dirty="0" smtClean="0"/>
              <a:t>Eliminates risk of total loss of science return from impact failure</a:t>
            </a:r>
          </a:p>
          <a:p>
            <a:pPr marL="514350" indent="-457200">
              <a:buFont typeface="+mj-lt"/>
              <a:buAutoNum type="alphaLcParenR"/>
            </a:pPr>
            <a:r>
              <a:rPr lang="en-GB" b="1" dirty="0" smtClean="0"/>
              <a:t>Instrument mounted within Penetrator E-PAC bay</a:t>
            </a:r>
          </a:p>
          <a:p>
            <a:pPr lvl="1"/>
            <a:r>
              <a:rPr lang="en-GB" sz="1800" dirty="0" smtClean="0"/>
              <a:t>Instruments which require access to external environment (sample), </a:t>
            </a:r>
            <a:br>
              <a:rPr lang="en-GB" sz="1800" dirty="0" smtClean="0"/>
            </a:br>
            <a:r>
              <a:rPr lang="en-GB" sz="1800" dirty="0" smtClean="0"/>
              <a:t>and only a short operational lifetime (~hours/day).</a:t>
            </a:r>
          </a:p>
          <a:p>
            <a:pPr marL="514350" indent="-457200">
              <a:buFont typeface="+mj-lt"/>
              <a:buAutoNum type="alphaLcParenR"/>
            </a:pPr>
            <a:r>
              <a:rPr lang="en-GB" b="1" dirty="0" smtClean="0"/>
              <a:t>Instruments mounted external to Penetrator E-PAC bay</a:t>
            </a:r>
          </a:p>
          <a:p>
            <a:pPr lvl="1"/>
            <a:r>
              <a:rPr lang="en-GB" sz="1800" dirty="0" smtClean="0"/>
              <a:t>Reduces thermal breach risks, due to sample acquisition process, to long lifetime instruments such as microseismometer, magnetometer and radiation monitor.</a:t>
            </a:r>
          </a:p>
          <a:p>
            <a:pPr marL="0" indent="0">
              <a:buNone/>
            </a:pPr>
            <a:r>
              <a:rPr lang="en-GB" dirty="0" smtClean="0"/>
              <a:t>Also eliminates a single point failure mechanism if all instruments were located within a single E-PAC bay.</a:t>
            </a:r>
          </a:p>
          <a:p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8B992B9-321E-4F55-A8AD-1CB3414ACEAE}" type="slidenum">
              <a:rPr lang="en-US" sz="1200" i="0" smtClean="0"/>
              <a:pPr/>
              <a:t>15</a:t>
            </a:fld>
            <a:endParaRPr lang="en-US" sz="1200" i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D10092F-CFDA-49DB-B100-0EFF5ABAE0B8}" type="slidenum">
              <a:rPr lang="en-US" sz="1200" i="0" smtClean="0"/>
              <a:pPr/>
              <a:t>3</a:t>
            </a:fld>
            <a:endParaRPr lang="en-US" sz="1200" i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D10092F-CFDA-49DB-B100-0EFF5ABAE0B8}" type="slidenum">
              <a:rPr lang="en-US" sz="1200" i="0" smtClean="0"/>
              <a:pPr/>
              <a:t>4</a:t>
            </a:fld>
            <a:endParaRPr lang="en-US" sz="1200" i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1200" dirty="0" smtClean="0"/>
              <a:t>A large number of instrument types are applicable </a:t>
            </a:r>
            <a:r>
              <a:rPr lang="en-GB" sz="1200" baseline="0" dirty="0" smtClean="0"/>
              <a:t> for </a:t>
            </a:r>
            <a:r>
              <a:rPr lang="en-GB" sz="1200" dirty="0" smtClean="0"/>
              <a:t>a penetrator, and</a:t>
            </a:r>
            <a:r>
              <a:rPr lang="en-GB" sz="1200" baseline="0" dirty="0" smtClean="0"/>
              <a:t> </a:t>
            </a:r>
            <a:r>
              <a:rPr lang="en-GB" sz="1200" dirty="0" smtClean="0"/>
              <a:t>can achieve up to an estimated 80% of the total possible science return.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1200" dirty="0" smtClean="0"/>
              <a:t>Access to the external planetary environment or material is required to achieve most astrobiological science </a:t>
            </a:r>
            <a:r>
              <a:rPr lang="en-GB" baseline="0" dirty="0" smtClean="0">
                <a:ea typeface="ＭＳ Ｐゴシック" pitchFamily="34" charset="-128"/>
              </a:rPr>
              <a:t>(</a:t>
            </a:r>
            <a:r>
              <a:rPr lang="en-GB" dirty="0" smtClean="0">
                <a:ea typeface="ＭＳ Ｐゴシック" pitchFamily="34" charset="-128"/>
              </a:rPr>
              <a:t>shaded areas)</a:t>
            </a:r>
          </a:p>
          <a:p>
            <a:pPr marL="171450" indent="-171450">
              <a:buFontTx/>
              <a:buChar char="•"/>
            </a:pPr>
            <a:r>
              <a:rPr lang="en-GB" dirty="0" smtClean="0">
                <a:ea typeface="ＭＳ Ｐゴシック" pitchFamily="34" charset="-128"/>
              </a:rPr>
              <a:t>Many instrument types can investigate multiple science areas.</a:t>
            </a:r>
          </a:p>
          <a:p>
            <a:pPr marL="171450" indent="-171450">
              <a:buFontTx/>
              <a:buChar char="•"/>
            </a:pPr>
            <a:r>
              <a:rPr lang="en-GB" dirty="0" smtClean="0">
                <a:ea typeface="ＭＳ Ｐゴシック" pitchFamily="34" charset="-128"/>
              </a:rPr>
              <a:t>Synergies exist between instruments to achieve maximum science, or confirm results.</a:t>
            </a:r>
          </a:p>
          <a:p>
            <a:pPr marL="171450" indent="-171450">
              <a:buFontTx/>
              <a:buChar char="•"/>
            </a:pPr>
            <a:r>
              <a:rPr lang="en-GB" sz="1200" dirty="0" smtClean="0"/>
              <a:t>Heat flux and surficial light measurements present serious difficulties in returning valuable science from a penetrator platform, and radiation monitoring appears particularly constrained. </a:t>
            </a:r>
          </a:p>
          <a:p>
            <a:pPr marL="171450" indent="-171450">
              <a:buFontTx/>
              <a:buChar char="•"/>
            </a:pPr>
            <a:r>
              <a:rPr lang="en-GB" sz="1200" dirty="0" smtClean="0"/>
              <a:t>In the event of non-detection of astrobiological signatures, a strong geophysical return could be achieved.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D14599D-C113-4716-A81A-B05F58C4C881}" type="slidenum">
              <a:rPr lang="en-US" sz="1200" i="0" smtClean="0"/>
              <a:pPr/>
              <a:t>8</a:t>
            </a:fld>
            <a:endParaRPr lang="en-US" sz="1200" i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8B992B9-321E-4F55-A8AD-1CB3414ACEAE}" type="slidenum">
              <a:rPr lang="en-US" sz="1200" i="0" smtClean="0"/>
              <a:pPr/>
              <a:t>10</a:t>
            </a:fld>
            <a:endParaRPr lang="en-US" sz="1200" i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err="1" smtClean="0"/>
              <a:t>Unshaded</a:t>
            </a:r>
            <a:r>
              <a:rPr lang="en-GB" dirty="0" smtClean="0"/>
              <a:t> areas do not require external</a:t>
            </a:r>
            <a:r>
              <a:rPr lang="en-GB" baseline="0" dirty="0" smtClean="0"/>
              <a:t> access/sample.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Can see that instruments can contribute to multiple science areas.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71447F-A740-48A3-9583-2FEE8B06382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59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 much difference between overall</a:t>
            </a:r>
            <a:r>
              <a:rPr lang="en-GB" baseline="0" dirty="0" smtClean="0"/>
              <a:t> and critical drivers scores (exception is SI)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These assessments are preliminary.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They depend on critical aspects such as impact survival which has not yet been demonstrated for most of the instruments, and detailed E-PAC assessments.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="1" dirty="0" smtClean="0"/>
              <a:t>It is recommended that these assessments be updated when a mission opportunity becomes clear.</a:t>
            </a:r>
          </a:p>
          <a:p>
            <a:pPr marL="171450" indent="-1714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71447F-A740-48A3-9583-2FEE8B0638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28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71447F-A740-48A3-9583-2FEE8B06382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82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>
                <a:ea typeface="ＭＳ Ｐゴシック" pitchFamily="34" charset="-128"/>
              </a:rPr>
              <a:t>Top instrument in each category -&gt;Habitability, Materials and Lifeforms are top of list.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>
                <a:ea typeface="ＭＳ Ｐゴシック" pitchFamily="34" charset="-128"/>
              </a:rPr>
              <a:t>Instruments without questionnaire responses or who did not take part in TDA activities are </a:t>
            </a:r>
            <a:r>
              <a:rPr lang="en-GB" baseline="0" dirty="0" err="1" smtClean="0">
                <a:ea typeface="ＭＳ Ｐゴシック" pitchFamily="34" charset="-128"/>
              </a:rPr>
              <a:t>unshaded</a:t>
            </a:r>
            <a:r>
              <a:rPr lang="en-GB" baseline="0" dirty="0" smtClean="0">
                <a:ea typeface="ＭＳ Ｐゴシック" pitchFamily="34" charset="-128"/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>
                <a:ea typeface="ＭＳ Ｐゴシック" pitchFamily="34" charset="-128"/>
              </a:rPr>
              <a:t>Combined score = Science score + Technical score.</a:t>
            </a:r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8B992B9-321E-4F55-A8AD-1CB3414ACEAE}" type="slidenum">
              <a:rPr lang="en-US" sz="1200" i="0" smtClean="0"/>
              <a:pPr/>
              <a:t>14</a:t>
            </a:fld>
            <a:endParaRPr lang="en-US" sz="1200" i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97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99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908050"/>
            <a:ext cx="2152650" cy="5340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908050"/>
            <a:ext cx="6305550" cy="5340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936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715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44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541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229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600200"/>
            <a:ext cx="4229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8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358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98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077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781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72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311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052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908050"/>
            <a:ext cx="2152650" cy="5340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908050"/>
            <a:ext cx="6305550" cy="5340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57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71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229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600200"/>
            <a:ext cx="4229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04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54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06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432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70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34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B1C5D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eisd-temp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0"/>
            <a:ext cx="227647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0"/>
            <a:ext cx="6934200" cy="785813"/>
          </a:xfrm>
          <a:prstGeom prst="rect">
            <a:avLst/>
          </a:prstGeom>
          <a:solidFill>
            <a:srgbClr val="193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 i="0"/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0805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Text Box 13"/>
          <p:cNvSpPr txBox="1">
            <a:spLocks noChangeArrowheads="1"/>
          </p:cNvSpPr>
          <p:nvPr userDrawn="1"/>
        </p:nvSpPr>
        <p:spPr bwMode="auto">
          <a:xfrm>
            <a:off x="250825" y="6381750"/>
            <a:ext cx="8642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949575" algn="r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2949575" algn="r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2949575" algn="r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2949575" algn="r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2949575" algn="r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49575" algn="r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49575" algn="r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49575" algn="r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49575" algn="r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tabLst>
                <a:tab pos="2959100" algn="r"/>
                <a:tab pos="8428038" algn="r"/>
              </a:tabLst>
              <a:defRPr/>
            </a:pPr>
            <a:r>
              <a:rPr lang="en-US" sz="1400" i="0" dirty="0" smtClean="0">
                <a:solidFill>
                  <a:schemeClr val="tx2"/>
                </a:solidFill>
              </a:rPr>
              <a:t>IPPW9, Toulouse, 21 June 2012		</a:t>
            </a:r>
            <a:fld id="{725DB8E5-E718-4023-A89D-73E29099657B}" type="slidenum">
              <a:rPr lang="en-US" sz="1400" i="0" smtClean="0"/>
              <a:pPr>
                <a:spcBef>
                  <a:spcPct val="50000"/>
                </a:spcBef>
                <a:tabLst>
                  <a:tab pos="2959100" algn="r"/>
                  <a:tab pos="8428038" algn="r"/>
                </a:tabLst>
                <a:defRPr/>
              </a:pPr>
              <a:t>‹#›</a:t>
            </a:fld>
            <a:endParaRPr lang="en-US" sz="1400" i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pitchFamily="8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pitchFamily="8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pitchFamily="8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pitchFamily="8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pitchFamily="8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pitchFamily="8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pitchFamily="8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pitchFamily="81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B1C5D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eisd-temp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0"/>
            <a:ext cx="227647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6934200" cy="785813"/>
          </a:xfrm>
          <a:prstGeom prst="rect">
            <a:avLst/>
          </a:prstGeom>
          <a:solidFill>
            <a:srgbClr val="193B5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GB" i="0" dirty="0">
              <a:solidFill>
                <a:srgbClr val="000000"/>
              </a:solidFill>
              <a:ea typeface="ＭＳ Ｐゴシック" pitchFamily="81" charset="-128"/>
            </a:endParaRP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0805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2123728" y="6334780"/>
            <a:ext cx="69360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949575" algn="r"/>
              </a:tabLst>
              <a:defRPr/>
            </a:pPr>
            <a:r>
              <a:rPr lang="en-US" sz="1400" i="0" dirty="0">
                <a:solidFill>
                  <a:srgbClr val="000000"/>
                </a:solidFill>
                <a:ea typeface="ＭＳ Ｐゴシック" pitchFamily="81" charset="-128"/>
              </a:rPr>
              <a:t>Penetrators Phase-2 Study - IRR Presentation               </a:t>
            </a:r>
            <a:fld id="{B3FB71F4-E769-4358-B57C-32EFF09A711F}" type="slidenum">
              <a:rPr lang="en-US" sz="1400" i="0">
                <a:solidFill>
                  <a:srgbClr val="000000"/>
                </a:solidFill>
                <a:ea typeface="ＭＳ Ｐゴシック" pitchFamily="81" charset="-128"/>
              </a:rPr>
              <a:pPr>
                <a:spcBef>
                  <a:spcPct val="50000"/>
                </a:spcBef>
                <a:tabLst>
                  <a:tab pos="2949575" algn="r"/>
                </a:tabLst>
                <a:defRPr/>
              </a:pPr>
              <a:t>‹#›</a:t>
            </a:fld>
            <a:r>
              <a:rPr lang="en-US" sz="1400" i="0" dirty="0">
                <a:solidFill>
                  <a:srgbClr val="000000"/>
                </a:solidFill>
                <a:ea typeface="ＭＳ Ｐゴシック" pitchFamily="81" charset="-128"/>
              </a:rPr>
              <a:t>                     17</a:t>
            </a:r>
            <a:r>
              <a:rPr lang="en-US" sz="1400" i="0" baseline="30000" dirty="0">
                <a:solidFill>
                  <a:srgbClr val="000000"/>
                </a:solidFill>
                <a:ea typeface="ＭＳ Ｐゴシック" pitchFamily="81" charset="-128"/>
              </a:rPr>
              <a:t>th</a:t>
            </a:r>
            <a:r>
              <a:rPr lang="en-US" sz="1400" i="0" dirty="0">
                <a:solidFill>
                  <a:srgbClr val="000000"/>
                </a:solidFill>
                <a:ea typeface="ＭＳ Ｐゴシック" pitchFamily="81" charset="-128"/>
              </a:rPr>
              <a:t> April’12       </a:t>
            </a:r>
          </a:p>
        </p:txBody>
      </p:sp>
    </p:spTree>
    <p:extLst>
      <p:ext uri="{BB962C8B-B14F-4D97-AF65-F5344CB8AC3E}">
        <p14:creationId xmlns:p14="http://schemas.microsoft.com/office/powerpoint/2010/main" val="332566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pitchFamily="8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pitchFamily="8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pitchFamily="8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pitchFamily="8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pitchFamily="8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pitchFamily="8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pitchFamily="8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pitchFamily="81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0"/>
            <a:ext cx="352425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2051" name="Picture 7" descr="http://astronomycentral.co.uk/wp-content/uploads/2010/01/Euro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67"/>
          <a:stretch>
            <a:fillRect/>
          </a:stretch>
        </p:blipFill>
        <p:spPr bwMode="auto">
          <a:xfrm>
            <a:off x="3524250" y="0"/>
            <a:ext cx="5656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620713"/>
            <a:ext cx="8569325" cy="1512887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Astrobiology Payload Complement for a Europa Penetrator</a:t>
            </a:r>
            <a:endParaRPr lang="en-US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636838"/>
            <a:ext cx="7993062" cy="3600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Gowen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MSSL/UCL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 Kennedy,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Herve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Lamouroux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Andrew Griffiths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Sanjay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Vijendran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ESTEC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Lester Waugh – Astrium EADS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Lewis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Dartnell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UCL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 Sheridan – OU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 Rodriguez-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Manfredi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CAB, Madrid, Spain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Jeremy Fielding – Rapid Space Technologies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619672" y="6021288"/>
            <a:ext cx="3024336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1" charset="-128"/>
            </a:endParaRP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619672" y="44624"/>
            <a:ext cx="5904656" cy="685800"/>
          </a:xfrm>
        </p:spPr>
        <p:txBody>
          <a:bodyPr/>
          <a:lstStyle/>
          <a:p>
            <a:pPr algn="l"/>
            <a:r>
              <a:rPr lang="en-GB" sz="2800" dirty="0" smtClean="0"/>
              <a:t>Candidate Instruments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712968" cy="244827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Canvassed 35 institutes as widely across ESA member states as possible + from existing penetrator consortium 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Performed full science and technical assessments on all responses</a:t>
            </a:r>
            <a:r>
              <a:rPr lang="en-GB" dirty="0" smtClean="0"/>
              <a:t>,</a:t>
            </a:r>
            <a:br>
              <a:rPr lang="en-GB" dirty="0" smtClean="0"/>
            </a:br>
            <a:r>
              <a:rPr lang="en-GB" dirty="0" smtClean="0"/>
              <a:t>and on promising </a:t>
            </a:r>
            <a:r>
              <a:rPr lang="en-GB" dirty="0" smtClean="0"/>
              <a:t>existing instruments known to consortium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Plus, performed abbreviated considerations on all instruments already known to consortium</a:t>
            </a:r>
          </a:p>
          <a:p>
            <a:endParaRPr lang="en-GB" sz="2400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273469"/>
              </p:ext>
            </p:extLst>
          </p:nvPr>
        </p:nvGraphicFramePr>
        <p:xfrm>
          <a:off x="3347864" y="3717032"/>
          <a:ext cx="5400600" cy="290031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024336"/>
                <a:gridCol w="1008112"/>
                <a:gridCol w="1368152"/>
              </a:tblGrid>
              <a:tr h="456051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Instrument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Acronym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Lead Institute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Microseismometer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MSEIS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IC-1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Magnetometer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MAG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IC-2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Habitability Package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HCP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CAB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028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Biochemistry Mass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Spectrometer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BMS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OU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Thermogravimeter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TBS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INAF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Sample Imager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MSSL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Radio Science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PERA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ROB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Raman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HCRS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TNO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592" y="4221940"/>
            <a:ext cx="2361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Main candidate </a:t>
            </a:r>
            <a:r>
              <a:rPr lang="en-GB" dirty="0"/>
              <a:t>i</a:t>
            </a:r>
            <a:r>
              <a:rPr lang="en-GB" dirty="0" smtClean="0"/>
              <a:t>nstruments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8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79512" y="43345"/>
            <a:ext cx="6912768" cy="50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  <a:ea typeface="ＭＳ Ｐゴシック" pitchFamily="8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  <a:ea typeface="ＭＳ Ｐゴシック" pitchFamily="8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  <a:ea typeface="ＭＳ Ｐゴシック" pitchFamily="8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  <a:ea typeface="ＭＳ Ｐゴシック" pitchFamily="8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  <a:ea typeface="ＭＳ Ｐゴシック" pitchFamily="8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  <a:ea typeface="ＭＳ Ｐゴシック" pitchFamily="8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  <a:ea typeface="ＭＳ Ｐゴシック" pitchFamily="8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  <a:ea typeface="ＭＳ Ｐゴシック" pitchFamily="81" charset="-128"/>
              </a:defRPr>
            </a:lvl9pPr>
          </a:lstStyle>
          <a:p>
            <a:r>
              <a:rPr lang="en-GB" i="0" dirty="0" smtClean="0"/>
              <a:t>Science Assessment of Candidate Instruments</a:t>
            </a:r>
            <a:endParaRPr lang="en-GB" i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276265"/>
              </p:ext>
            </p:extLst>
          </p:nvPr>
        </p:nvGraphicFramePr>
        <p:xfrm>
          <a:off x="-2" y="623562"/>
          <a:ext cx="9144001" cy="6234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4017"/>
                <a:gridCol w="365760"/>
                <a:gridCol w="365760"/>
                <a:gridCol w="438912"/>
                <a:gridCol w="438912"/>
                <a:gridCol w="365760"/>
                <a:gridCol w="438912"/>
                <a:gridCol w="438912"/>
                <a:gridCol w="438912"/>
                <a:gridCol w="365760"/>
                <a:gridCol w="365760"/>
                <a:gridCol w="365760"/>
                <a:gridCol w="438912"/>
                <a:gridCol w="365760"/>
                <a:gridCol w="365760"/>
                <a:gridCol w="438912"/>
                <a:gridCol w="365760"/>
                <a:gridCol w="365760"/>
              </a:tblGrid>
              <a:tr h="260841">
                <a:tc rowSpan="2"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Astrobiology Science Investigations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Pen. Science value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MSEIS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MAG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HCP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BMS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TBS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PERA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HCRS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576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capability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score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capability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score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capability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score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capability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score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capability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score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capability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score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capability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score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capability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score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5645">
                <a:tc gridSpan="18"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(a)  Habitability   (max science score 5)</a:t>
                      </a:r>
                      <a:endParaRPr lang="en-GB" sz="16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1789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Radiation environment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997" marR="24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4838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Heat flux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997" marR="24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7684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Physico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-chemical properties of melted water ice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997" marR="24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1789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Habitat location and extent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997" marR="24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38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Planetary body core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997" marR="24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38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Seismic activity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997" marR="24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38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Magnetic field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997" marR="24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838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Surface morphology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997" marR="24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4838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Temperature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997" marR="24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1789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Surficial thermal properties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997" marR="24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4838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Surficial light levels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997" marR="24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5357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Surficial electrical properties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997" marR="24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8337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Surficial mechanical properties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997" marR="24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5645">
                <a:tc gridSpan="18"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(b)  Astrobiological Materials and Processes   (max science score 8)</a:t>
                      </a:r>
                      <a:endParaRPr lang="en-GB" sz="16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1789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Mineral composition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1789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Elemental composition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7684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Organic and metabolic compounds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4838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Isotopes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6451">
                <a:tc gridSpan="18"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(c) 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Lifeforms  (max science score 10)</a:t>
                      </a:r>
                      <a:endParaRPr lang="en-GB" sz="16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4838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Cells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4838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Higher life forms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1789">
                <a:tc gridSpan="2">
                  <a:txBody>
                    <a:bodyPr/>
                    <a:lstStyle/>
                    <a:p>
                      <a:pPr algn="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</a:rPr>
                        <a:t>Total instrument science score  = </a:t>
                      </a:r>
                      <a:endParaRPr lang="en-GB" sz="1400" b="1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997" marR="24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1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GB" sz="1400" b="1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1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GB" sz="1400" b="1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1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GB" sz="1400" b="1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1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GB" sz="1400" b="1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1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GB" sz="1400" b="1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1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GB" sz="1400" b="1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1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GB" sz="1400" b="1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1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1400" b="1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363" marR="47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6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175"/>
            <a:ext cx="6912768" cy="685800"/>
          </a:xfrm>
        </p:spPr>
        <p:txBody>
          <a:bodyPr/>
          <a:lstStyle/>
          <a:p>
            <a:r>
              <a:rPr lang="en-GB" dirty="0" smtClean="0"/>
              <a:t>Technical Assessment of Candidate Instruments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584347"/>
              </p:ext>
            </p:extLst>
          </p:nvPr>
        </p:nvGraphicFramePr>
        <p:xfrm>
          <a:off x="251520" y="908720"/>
          <a:ext cx="8569266" cy="5868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2232248"/>
                <a:gridCol w="792402"/>
                <a:gridCol w="791774"/>
                <a:gridCol w="792088"/>
                <a:gridCol w="720080"/>
                <a:gridCol w="720080"/>
                <a:gridCol w="720394"/>
                <a:gridCol w="720080"/>
                <a:gridCol w="648072"/>
              </a:tblGrid>
              <a:tr h="315496">
                <a:tc>
                  <a:txBody>
                    <a:bodyPr/>
                    <a:lstStyle/>
                    <a:p>
                      <a:endParaRPr lang="en-GB" sz="1200" baseline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Driver/Instrument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MSEIS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MAG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HCP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BMS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TBS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PERA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HCRS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90"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Instrument description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84" marR="3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19"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Access to external 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environment/sample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84" marR="31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5181"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External equipment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84" marR="3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81"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Accommodation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84" marR="3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81"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Mounting requirements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84" marR="3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81"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Ruggedness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84" marR="3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5181"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Operational lifetime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84" marR="3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81"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Instrument operations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84" marR="3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81"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Mass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84" marR="3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5181"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Power/Energy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84" marR="3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5181"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Telemetry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84" marR="3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81"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Commanding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84" marR="3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81"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Thermal environment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84" marR="3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81"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Electrical environment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84" marR="3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81"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Radiation environment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84" marR="3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81"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Planetary protection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84" marR="3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81"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Instrument heritage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84" marR="3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81"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Current TRL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84" marR="3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5181"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Developments required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84" marR="3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1149">
                <a:tc gridSpan="10"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Average scores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5181">
                <a:tc gridSpan="2">
                  <a:txBody>
                    <a:bodyPr/>
                    <a:lstStyle/>
                    <a:p>
                      <a:pPr algn="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Average Technical Score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-4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-4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-6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-4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-4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-6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-6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81">
                <a:tc gridSpan="2">
                  <a:txBody>
                    <a:bodyPr/>
                    <a:lstStyle/>
                    <a:p>
                      <a:pPr algn="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Average Critical Drivers Score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-4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-4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-6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-6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-6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-8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-8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-8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3440">
                <a:tc gridSpan="10"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Converted scores [C=10+average scores] where 10=best.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5181">
                <a:tc gridSpan="2">
                  <a:txBody>
                    <a:bodyPr/>
                    <a:lstStyle/>
                    <a:p>
                      <a:pPr algn="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 Technical Score [0,10] 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81">
                <a:tc gridSpan="2">
                  <a:txBody>
                    <a:bodyPr/>
                    <a:lstStyle/>
                    <a:p>
                      <a:pPr algn="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Critical Drivers Score [0,10]  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65" marR="59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29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80" y="9068"/>
            <a:ext cx="7746504" cy="685800"/>
          </a:xfrm>
        </p:spPr>
        <p:txBody>
          <a:bodyPr/>
          <a:lstStyle/>
          <a:p>
            <a:r>
              <a:rPr lang="en-GB" sz="3600" dirty="0" smtClean="0"/>
              <a:t>Model Payload Selection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203848" y="4293096"/>
            <a:ext cx="2232248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i="0" dirty="0">
                <a:ea typeface="ＭＳ Ｐゴシック" pitchFamily="81" charset="-128"/>
              </a:rPr>
              <a:t>Proposed E-PAC Model </a:t>
            </a:r>
            <a:r>
              <a:rPr lang="en-GB" sz="2000" i="0" dirty="0" smtClean="0">
                <a:ea typeface="ＭＳ Ｐゴシック" pitchFamily="81" charset="-128"/>
              </a:rPr>
              <a:t>Payload</a:t>
            </a:r>
            <a:endParaRPr lang="en-GB" sz="2000" i="0" dirty="0">
              <a:ea typeface="ＭＳ Ｐゴシック" pitchFamily="81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67544" y="1988840"/>
            <a:ext cx="2232248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i="0" dirty="0" smtClean="0">
                <a:ea typeface="ＭＳ Ｐゴシック" pitchFamily="81" charset="-128"/>
              </a:rPr>
              <a:t>E-PAC System and Instrument Requirements</a:t>
            </a:r>
            <a:endParaRPr lang="en-GB" sz="2000" i="0" dirty="0">
              <a:ea typeface="ＭＳ Ｐゴシック" pitchFamily="81" charset="-128"/>
            </a:endParaRPr>
          </a:p>
        </p:txBody>
      </p:sp>
      <p:cxnSp>
        <p:nvCxnSpPr>
          <p:cNvPr id="7" name="Straight Arrow Connector 6"/>
          <p:cNvCxnSpPr>
            <a:endCxn id="8" idx="1"/>
          </p:cNvCxnSpPr>
          <p:nvPr/>
        </p:nvCxnSpPr>
        <p:spPr bwMode="auto">
          <a:xfrm>
            <a:off x="1794022" y="2924944"/>
            <a:ext cx="1409826" cy="6840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3203848" y="3212976"/>
            <a:ext cx="2232248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i="0" dirty="0" smtClean="0">
                <a:ea typeface="ＭＳ Ｐゴシック" pitchFamily="81" charset="-128"/>
              </a:rPr>
              <a:t>E-PAC </a:t>
            </a:r>
            <a:r>
              <a:rPr lang="en-GB" sz="2000" i="0" dirty="0">
                <a:ea typeface="ＭＳ Ｐゴシック" pitchFamily="81" charset="-128"/>
              </a:rPr>
              <a:t>Model </a:t>
            </a:r>
            <a:r>
              <a:rPr lang="en-GB" sz="2000" i="0" dirty="0" smtClean="0">
                <a:ea typeface="ＭＳ Ｐゴシック" pitchFamily="81" charset="-128"/>
              </a:rPr>
              <a:t>Payload Options</a:t>
            </a:r>
            <a:endParaRPr lang="en-GB" sz="2000" i="0" dirty="0">
              <a:ea typeface="ＭＳ Ｐゴシック" pitchFamily="81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03848" y="1988840"/>
            <a:ext cx="2232248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i="0" dirty="0" smtClean="0">
                <a:ea typeface="ＭＳ Ｐゴシック" pitchFamily="81" charset="-128"/>
              </a:rPr>
              <a:t>Candidate Instruments</a:t>
            </a:r>
          </a:p>
          <a:p>
            <a:pPr algn="ctr"/>
            <a:r>
              <a:rPr lang="en-GB" sz="2000" i="0" dirty="0" smtClean="0">
                <a:ea typeface="ＭＳ Ｐゴシック" pitchFamily="81" charset="-128"/>
              </a:rPr>
              <a:t>Science capability</a:t>
            </a:r>
            <a:endParaRPr lang="en-GB" sz="2000" i="0" dirty="0">
              <a:ea typeface="ＭＳ Ｐゴシック" pitchFamily="81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868144" y="1988840"/>
            <a:ext cx="2376264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i="0" dirty="0" smtClean="0">
                <a:ea typeface="ＭＳ Ｐゴシック" pitchFamily="81" charset="-128"/>
              </a:rPr>
              <a:t>Candidate Instruments</a:t>
            </a:r>
          </a:p>
          <a:p>
            <a:pPr algn="ctr"/>
            <a:r>
              <a:rPr lang="en-GB" sz="2000" i="0" dirty="0" smtClean="0">
                <a:ea typeface="ＭＳ Ｐゴシック" pitchFamily="81" charset="-128"/>
              </a:rPr>
              <a:t>Technical capability</a:t>
            </a:r>
            <a:endParaRPr lang="en-GB" sz="2000" i="0" dirty="0">
              <a:ea typeface="ＭＳ Ｐゴシック" pitchFamily="81" charset="-128"/>
            </a:endParaRPr>
          </a:p>
        </p:txBody>
      </p:sp>
      <p:cxnSp>
        <p:nvCxnSpPr>
          <p:cNvPr id="13" name="Straight Arrow Connector 12"/>
          <p:cNvCxnSpPr>
            <a:stCxn id="9" idx="2"/>
          </p:cNvCxnSpPr>
          <p:nvPr/>
        </p:nvCxnSpPr>
        <p:spPr bwMode="auto">
          <a:xfrm>
            <a:off x="4319972" y="2924944"/>
            <a:ext cx="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0" idx="2"/>
            <a:endCxn id="8" idx="3"/>
          </p:cNvCxnSpPr>
          <p:nvPr/>
        </p:nvCxnSpPr>
        <p:spPr bwMode="auto">
          <a:xfrm flipH="1">
            <a:off x="5436096" y="2924944"/>
            <a:ext cx="1620180" cy="6840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319972" y="4005064"/>
            <a:ext cx="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340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056784" cy="541784"/>
          </a:xfrm>
        </p:spPr>
        <p:txBody>
          <a:bodyPr/>
          <a:lstStyle/>
          <a:p>
            <a:r>
              <a:rPr lang="en-GB" dirty="0" smtClean="0"/>
              <a:t>Priority Ordered Candidate Instruments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479514"/>
              </p:ext>
            </p:extLst>
          </p:nvPr>
        </p:nvGraphicFramePr>
        <p:xfrm>
          <a:off x="179512" y="1052736"/>
          <a:ext cx="8716300" cy="5675911"/>
        </p:xfrm>
        <a:graphic>
          <a:graphicData uri="http://schemas.openxmlformats.org/drawingml/2006/table">
            <a:tbl>
              <a:tblPr/>
              <a:tblGrid>
                <a:gridCol w="360040"/>
                <a:gridCol w="1925856"/>
                <a:gridCol w="689361"/>
                <a:gridCol w="1088020"/>
                <a:gridCol w="972273"/>
                <a:gridCol w="868102"/>
                <a:gridCol w="763929"/>
                <a:gridCol w="960699"/>
                <a:gridCol w="1088020"/>
              </a:tblGrid>
              <a:tr h="115212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Priority</a:t>
                      </a:r>
                    </a:p>
                  </a:txBody>
                  <a:tcPr marL="6640" marR="6640" marT="664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Instrument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Habitability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Materials and Processes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Lifeforms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b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science score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 score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Combined </a:t>
                      </a:r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Sci+tech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score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936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Mass spectrometer</a:t>
                      </a:r>
                    </a:p>
                  </a:txBody>
                  <a:tcPr marL="5400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BMS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16.1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9881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Habitability package</a:t>
                      </a:r>
                    </a:p>
                  </a:txBody>
                  <a:tcPr marL="5400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HCP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14.6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5936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imager</a:t>
                      </a:r>
                    </a:p>
                  </a:txBody>
                  <a:tcPr marL="5400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13.5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8257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Thermogravimeter</a:t>
                      </a:r>
                    </a:p>
                  </a:txBody>
                  <a:tcPr marL="5400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TBS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12.6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51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Microseismometer</a:t>
                      </a:r>
                    </a:p>
                  </a:txBody>
                  <a:tcPr marL="5400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MSEIS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11.8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662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Descent Camera (Pen)</a:t>
                      </a:r>
                    </a:p>
                  </a:txBody>
                  <a:tcPr marL="5400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5936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Magnetometer</a:t>
                      </a:r>
                    </a:p>
                  </a:txBody>
                  <a:tcPr marL="5400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9881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Descent Camera (PDS)</a:t>
                      </a:r>
                    </a:p>
                  </a:txBody>
                  <a:tcPr marL="5400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51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Radio Beacon</a:t>
                      </a:r>
                    </a:p>
                  </a:txBody>
                  <a:tcPr marL="5400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PERA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546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Raman Spectrometer</a:t>
                      </a:r>
                    </a:p>
                  </a:txBody>
                  <a:tcPr marL="5400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HCRS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5936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Thermal probes</a:t>
                      </a:r>
                    </a:p>
                  </a:txBody>
                  <a:tcPr marL="5400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5936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Landed camera</a:t>
                      </a:r>
                    </a:p>
                  </a:txBody>
                  <a:tcPr marL="5400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5936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Accelerometers</a:t>
                      </a:r>
                    </a:p>
                  </a:txBody>
                  <a:tcPr marL="5400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6976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Radiation monitor</a:t>
                      </a:r>
                    </a:p>
                  </a:txBody>
                  <a:tcPr marL="5400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9881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 instrument</a:t>
                      </a:r>
                    </a:p>
                  </a:txBody>
                  <a:tcPr marL="5400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6600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Photometer</a:t>
                      </a:r>
                    </a:p>
                  </a:txBody>
                  <a:tcPr marL="5400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39637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 penetrator science score = 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77.4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1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5496" y="78904"/>
            <a:ext cx="7386464" cy="685800"/>
          </a:xfrm>
        </p:spPr>
        <p:txBody>
          <a:bodyPr/>
          <a:lstStyle/>
          <a:p>
            <a:r>
              <a:rPr lang="en-GB" dirty="0" smtClean="0"/>
              <a:t>Recommended E-PAC Model Payload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271843"/>
              </p:ext>
            </p:extLst>
          </p:nvPr>
        </p:nvGraphicFramePr>
        <p:xfrm>
          <a:off x="611560" y="1114280"/>
          <a:ext cx="7681683" cy="4907008"/>
        </p:xfrm>
        <a:graphic>
          <a:graphicData uri="http://schemas.openxmlformats.org/drawingml/2006/table">
            <a:tbl>
              <a:tblPr firstRow="1" firstCol="1" bandRow="1"/>
              <a:tblGrid>
                <a:gridCol w="1945761"/>
                <a:gridCol w="792087"/>
                <a:gridCol w="558899"/>
                <a:gridCol w="471099"/>
                <a:gridCol w="471099"/>
                <a:gridCol w="896882"/>
                <a:gridCol w="1056861"/>
                <a:gridCol w="1488995"/>
              </a:tblGrid>
              <a:tr h="999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Instrument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Acronym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Habitat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Materials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Lifeforms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science score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Mass</a:t>
                      </a:r>
                      <a:b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(g)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Cumulative mass (g)</a:t>
                      </a:r>
                      <a:b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(including margins) 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091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(a) Mounted on PDS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Descent camera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GB" sz="1500" baseline="-250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surf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5.4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160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288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18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455133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(b) Mounted within </a:t>
                      </a:r>
                      <a:r>
                        <a:rPr lang="en-GB" sz="15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E-PAC 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(require access to sample, and short </a:t>
                      </a:r>
                      <a:r>
                        <a:rPr lang="en-GB" sz="15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lifetime</a:t>
                      </a:r>
                      <a:r>
                        <a:rPr lang="en-GB" sz="15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-&gt; hours)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073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Sample</a:t>
                      </a:r>
                      <a:r>
                        <a:rPr lang="en-GB" sz="15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Handling</a:t>
                      </a:r>
                      <a:endParaRPr lang="en-GB" sz="15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SHS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785</a:t>
                      </a:r>
                      <a:endParaRPr lang="en-GB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1413</a:t>
                      </a:r>
                      <a:endParaRPr lang="en-GB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8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36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Mass Spectrometer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BMS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11.6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1163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3506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18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90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Sample Imager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11.3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87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3663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18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21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Habitability Package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HCP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GB" sz="1500" b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mat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9.8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120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3879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18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468032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(c) Mounted in Penetrator 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(do not require sample access, and long </a:t>
                      </a:r>
                      <a:r>
                        <a:rPr lang="en-GB" sz="15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lifetime</a:t>
                      </a:r>
                      <a:r>
                        <a:rPr lang="en-GB" sz="15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-&gt; ~week)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Microseismometer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MSEIS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GB" sz="1500" b="1" baseline="-250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loc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5.3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300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540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18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90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Magnetometer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MAG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GB" sz="1500" b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oc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2.1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58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644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18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93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Radiation </a:t>
                      </a:r>
                      <a:r>
                        <a:rPr lang="en-GB" sz="150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Monitor</a:t>
                      </a:r>
                      <a:endParaRPr lang="en-GB" sz="15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RADM</a:t>
                      </a:r>
                      <a:r>
                        <a:rPr lang="en-GB" sz="1500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5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i="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GB" sz="1500" b="1" i="0" baseline="-250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env</a:t>
                      </a:r>
                      <a:endParaRPr lang="en-GB" sz="15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5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5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1.3</a:t>
                      </a:r>
                      <a:endParaRPr lang="en-GB" sz="15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75</a:t>
                      </a:r>
                      <a:endParaRPr lang="en-GB" sz="15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779</a:t>
                      </a:r>
                      <a:endParaRPr lang="en-GB" sz="15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18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2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8610600" cy="685800"/>
          </a:xfrm>
        </p:spPr>
        <p:txBody>
          <a:bodyPr/>
          <a:lstStyle/>
          <a:p>
            <a:r>
              <a:rPr lang="en-GB" dirty="0" smtClean="0"/>
              <a:t>Model Payload – Science Coverage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21975"/>
              </p:ext>
            </p:extLst>
          </p:nvPr>
        </p:nvGraphicFramePr>
        <p:xfrm>
          <a:off x="539552" y="1110600"/>
          <a:ext cx="8208912" cy="54867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36304"/>
                <a:gridCol w="547260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Science 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Requirement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E-PAC Model</a:t>
                      </a:r>
                    </a:p>
                    <a:p>
                      <a:r>
                        <a:rPr lang="en-GB" dirty="0" smtClean="0"/>
                        <a:t>Payload Instrument</a:t>
                      </a:r>
                      <a:r>
                        <a:rPr lang="en-GB" baseline="0" dirty="0" smtClean="0"/>
                        <a:t>  (</a:t>
                      </a:r>
                      <a:r>
                        <a:rPr lang="en-GB" baseline="0" dirty="0" err="1" smtClean="0"/>
                        <a:t>items,s</a:t>
                      </a:r>
                      <a:r>
                        <a:rPr lang="en-GB" dirty="0" err="1" smtClean="0"/>
                        <a:t>ensitivity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1.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Assess habitability of subsurface ocean</a:t>
                      </a:r>
                      <a:r>
                        <a:rPr lang="en-GB" baseline="0" dirty="0" smtClean="0"/>
                        <a:t> materials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263525" algn="l"/>
                        </a:tabLst>
                      </a:pPr>
                      <a:r>
                        <a:rPr lang="en-GB" sz="1600" baseline="0" dirty="0" smtClean="0"/>
                        <a:t>	chemistry, pH, redox, 	electrical conductivity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BMS 	(chemical volatile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inventory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to 900ºC)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HCP 	(pH, redox, electrical conductivity)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215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2. Assess habitability</a:t>
                      </a:r>
                      <a:r>
                        <a:rPr lang="en-GB" baseline="0" dirty="0" smtClean="0"/>
                        <a:t> context of surface and near surface</a:t>
                      </a:r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263525" algn="l"/>
                        </a:tabLst>
                      </a:pPr>
                      <a:r>
                        <a:rPr lang="en-GB" sz="1600" dirty="0" smtClean="0"/>
                        <a:t>	radiation environment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RADM	 (external to E-PAC)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3. Assess habitability</a:t>
                      </a:r>
                      <a:r>
                        <a:rPr lang="en-GB" baseline="0" dirty="0" smtClean="0"/>
                        <a:t> of subsurface ocean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263525" algn="l"/>
                        </a:tabLst>
                      </a:pPr>
                      <a:r>
                        <a:rPr lang="en-GB" sz="1600" dirty="0" smtClean="0"/>
                        <a:t>	depth,</a:t>
                      </a:r>
                      <a:r>
                        <a:rPr lang="en-GB" sz="1600" baseline="0" dirty="0" smtClean="0"/>
                        <a:t> extent, 	salinity/currents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MSEIS	(external</a:t>
                      </a:r>
                      <a:r>
                        <a:rPr lang="en-GB" sz="1600" baseline="0" dirty="0" smtClean="0"/>
                        <a:t> to E-PAC)</a:t>
                      </a:r>
                      <a:endParaRPr lang="en-GB" sz="1600" dirty="0" smtClean="0"/>
                    </a:p>
                    <a:p>
                      <a:r>
                        <a:rPr lang="en-GB" sz="1600" dirty="0" smtClean="0"/>
                        <a:t>MAG 	(external to E-PAC)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4. Determine chemical content of biological</a:t>
                      </a:r>
                      <a:r>
                        <a:rPr lang="en-GB" baseline="0" dirty="0" smtClean="0"/>
                        <a:t> interest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263525" algn="l"/>
                        </a:tabLst>
                      </a:pPr>
                      <a:r>
                        <a:rPr lang="en-GB" sz="1600" dirty="0" smtClean="0"/>
                        <a:t>	elements,</a:t>
                      </a:r>
                      <a:r>
                        <a:rPr lang="en-GB" sz="1600" baseline="0" dirty="0" smtClean="0"/>
                        <a:t> compounds, 	minerals and isotopes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BMS 	(chemicals and</a:t>
                      </a:r>
                      <a:r>
                        <a:rPr lang="en-GB" sz="1600" baseline="0" dirty="0" smtClean="0"/>
                        <a:t> isotopes)</a:t>
                      </a:r>
                      <a:r>
                        <a:rPr lang="en-GB" sz="1600" i="0" baseline="0" dirty="0" smtClean="0"/>
                        <a:t> </a:t>
                      </a:r>
                      <a:br>
                        <a:rPr lang="en-GB" sz="1600" i="0" baseline="0" dirty="0" smtClean="0"/>
                      </a:br>
                      <a:r>
                        <a:rPr lang="en-GB" sz="1600" i="0" baseline="0" dirty="0" smtClean="0"/>
                        <a:t>	(</a:t>
                      </a:r>
                      <a:r>
                        <a:rPr lang="en-GB" sz="1600" dirty="0" smtClean="0"/>
                        <a:t>10-300 D</a:t>
                      </a:r>
                      <a:r>
                        <a:rPr lang="en-GB" sz="1600" i="0" dirty="0" smtClean="0"/>
                        <a:t>a,</a:t>
                      </a:r>
                      <a:r>
                        <a:rPr lang="en-GB" sz="1600" i="0" baseline="0" dirty="0" smtClean="0"/>
                        <a:t> </a:t>
                      </a:r>
                      <a:r>
                        <a:rPr lang="en-GB" sz="1600" i="0" dirty="0" smtClean="0"/>
                        <a:t>sub</a:t>
                      </a:r>
                      <a:r>
                        <a:rPr lang="en-GB" sz="1600" i="0" baseline="0" dirty="0" smtClean="0"/>
                        <a:t> to few ppm) </a:t>
                      </a:r>
                    </a:p>
                    <a:p>
                      <a:r>
                        <a:rPr lang="en-GB" sz="1600" i="0" baseline="0" dirty="0" smtClean="0"/>
                        <a:t>SI	(minerals, colour imaging to 45 </a:t>
                      </a:r>
                      <a:r>
                        <a:rPr lang="en-GB" sz="1600" dirty="0" smtClean="0"/>
                        <a:t>µm resolution)</a:t>
                      </a:r>
                      <a:endParaRPr lang="en-GB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5.</a:t>
                      </a:r>
                      <a:r>
                        <a:rPr lang="en-GB" baseline="0" dirty="0" smtClean="0"/>
                        <a:t> Detect morphological signs of life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263525" algn="l"/>
                        </a:tabLst>
                      </a:pPr>
                      <a:r>
                        <a:rPr lang="en-GB" sz="1600" dirty="0" smtClean="0"/>
                        <a:t>	Lifeform shapes, internal 	structures,</a:t>
                      </a:r>
                      <a:r>
                        <a:rPr lang="en-GB" sz="1600" baseline="0" dirty="0" smtClean="0"/>
                        <a:t> and motions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SI 	(colour imaging of 10 mm image to 45 µm 	resolution,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UV</a:t>
                      </a:r>
                      <a:r>
                        <a:rPr lang="en-GB" sz="1600" baseline="0" dirty="0" smtClean="0"/>
                        <a:t> fluorescence)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4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106544" cy="685800"/>
          </a:xfrm>
        </p:spPr>
        <p:txBody>
          <a:bodyPr/>
          <a:lstStyle/>
          <a:p>
            <a:r>
              <a:rPr lang="en-GB" dirty="0" smtClean="0"/>
              <a:t>Model Payload Selection Conclusions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394576" cy="288032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Good astrobiology science coverage within 4 kg E-PAC 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Enhanced science coverage if include external seismometer, radiation monitor and magnetometer </a:t>
            </a:r>
            <a:r>
              <a:rPr lang="en-GB" dirty="0" smtClean="0"/>
              <a:t>(for +800g including margins)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Substantial geophysics return, even if no astrobiological presence.</a:t>
            </a:r>
          </a:p>
          <a:p>
            <a:r>
              <a:rPr lang="en-GB" dirty="0">
                <a:solidFill>
                  <a:schemeClr val="tx1"/>
                </a:solidFill>
              </a:rPr>
              <a:t>Is a preliminary selection which could change</a:t>
            </a:r>
            <a:r>
              <a:rPr lang="en-GB" dirty="0"/>
              <a:t>. </a:t>
            </a:r>
            <a:br>
              <a:rPr lang="en-GB" dirty="0"/>
            </a:br>
            <a:r>
              <a:rPr lang="en-GB" dirty="0"/>
              <a:t>(depends on impact survivability, evolving </a:t>
            </a:r>
            <a:r>
              <a:rPr lang="en-GB" dirty="0" smtClean="0"/>
              <a:t>technology, </a:t>
            </a:r>
            <a:r>
              <a:rPr lang="en-GB" dirty="0"/>
              <a:t>and requirements for a real </a:t>
            </a:r>
            <a:r>
              <a:rPr lang="en-GB" dirty="0" smtClean="0"/>
              <a:t>mission)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423579"/>
              </p:ext>
            </p:extLst>
          </p:nvPr>
        </p:nvGraphicFramePr>
        <p:xfrm>
          <a:off x="683568" y="4201343"/>
          <a:ext cx="7848872" cy="1773653"/>
        </p:xfrm>
        <a:graphic>
          <a:graphicData uri="http://schemas.openxmlformats.org/drawingml/2006/table">
            <a:tbl>
              <a:tblPr/>
              <a:tblGrid>
                <a:gridCol w="4680520"/>
                <a:gridCol w="1584176"/>
                <a:gridCol w="1584176"/>
              </a:tblGrid>
              <a:tr h="916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Model Payload Options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Estimated Astrobiology Return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Estimated Geophysics Return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28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Recommended 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Model Payload (E-PAC only)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45%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34%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8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Recommended 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Model Payload 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full)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65%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62%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6001543"/>
            <a:ext cx="6402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Percentages compare against selection of all possible instruments considered.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852936"/>
            <a:ext cx="8610600" cy="685800"/>
          </a:xfrm>
        </p:spPr>
        <p:txBody>
          <a:bodyPr/>
          <a:lstStyle/>
          <a:p>
            <a:r>
              <a:rPr lang="en-GB" dirty="0" smtClean="0"/>
              <a:t>E-PAC DESIGN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6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52400" y="980728"/>
            <a:ext cx="5571728" cy="417646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b="1" dirty="0" smtClean="0">
                <a:solidFill>
                  <a:schemeClr val="tx1"/>
                </a:solidFill>
              </a:rPr>
              <a:t>HCP</a:t>
            </a:r>
          </a:p>
          <a:p>
            <a:pPr lvl="1"/>
            <a:r>
              <a:rPr lang="en-GB" sz="1800" dirty="0" smtClean="0"/>
              <a:t>Micro-sensors (electrode probes) </a:t>
            </a:r>
            <a:r>
              <a:rPr lang="en-GB" sz="1800" dirty="0"/>
              <a:t>i</a:t>
            </a:r>
            <a:r>
              <a:rPr lang="en-GB" sz="1800" dirty="0" smtClean="0"/>
              <a:t>mmersed in 1 ml of melted sample </a:t>
            </a:r>
            <a:r>
              <a:rPr lang="en-GB" sz="1800" dirty="0" smtClean="0"/>
              <a:t>water.</a:t>
            </a:r>
            <a:endParaRPr lang="en-GB" sz="1800" dirty="0" smtClean="0"/>
          </a:p>
          <a:p>
            <a:pPr lvl="1"/>
            <a:r>
              <a:rPr lang="en-GB" sz="1800" dirty="0" smtClean="0"/>
              <a:t>Instrument technology is well established on Earth. </a:t>
            </a:r>
          </a:p>
          <a:p>
            <a:pPr>
              <a:buFont typeface="Wingdings" pitchFamily="2" charset="2"/>
              <a:buChar char="q"/>
            </a:pPr>
            <a:r>
              <a:rPr lang="en-GB" b="1" dirty="0" smtClean="0">
                <a:solidFill>
                  <a:schemeClr val="tx1"/>
                </a:solidFill>
              </a:rPr>
              <a:t>BMS</a:t>
            </a:r>
          </a:p>
          <a:p>
            <a:pPr lvl="1"/>
            <a:r>
              <a:rPr lang="en-GB" sz="1800" dirty="0" smtClean="0"/>
              <a:t>Miniature </a:t>
            </a:r>
            <a:r>
              <a:rPr lang="en-GB" sz="1800" dirty="0"/>
              <a:t>state of the art </a:t>
            </a:r>
            <a:r>
              <a:rPr lang="en-GB" sz="1800" dirty="0" err="1"/>
              <a:t>quadrupole</a:t>
            </a:r>
            <a:r>
              <a:rPr lang="en-GB" sz="1800" dirty="0"/>
              <a:t> ion trap mass </a:t>
            </a:r>
            <a:r>
              <a:rPr lang="en-GB" sz="1800" dirty="0" smtClean="0"/>
              <a:t>spectrometer. </a:t>
            </a:r>
          </a:p>
          <a:p>
            <a:pPr lvl="1"/>
            <a:r>
              <a:rPr lang="en-GB" sz="1800" dirty="0"/>
              <a:t>D</a:t>
            </a:r>
            <a:r>
              <a:rPr lang="en-GB" sz="1800" dirty="0" smtClean="0"/>
              <a:t>esign heritage from Ptolemy instrument on Rosetta.</a:t>
            </a:r>
          </a:p>
          <a:p>
            <a:pPr>
              <a:buFont typeface="Wingdings" pitchFamily="2" charset="2"/>
              <a:buChar char="q"/>
            </a:pPr>
            <a:r>
              <a:rPr lang="en-GB" b="1" dirty="0" smtClean="0">
                <a:solidFill>
                  <a:schemeClr val="tx1"/>
                </a:solidFill>
              </a:rPr>
              <a:t>SI</a:t>
            </a:r>
            <a:endParaRPr lang="en-GB" sz="1800" dirty="0" smtClean="0"/>
          </a:p>
          <a:p>
            <a:pPr lvl="1"/>
            <a:r>
              <a:rPr lang="en-GB" sz="1800" dirty="0" smtClean="0"/>
              <a:t>Design heritage from </a:t>
            </a:r>
            <a:r>
              <a:rPr lang="en-GB" sz="1800" dirty="0" err="1" smtClean="0"/>
              <a:t>Pancam</a:t>
            </a:r>
            <a:r>
              <a:rPr lang="en-GB" sz="1800" dirty="0" smtClean="0"/>
              <a:t> instruments on Beagle-2 and developments for </a:t>
            </a:r>
            <a:r>
              <a:rPr lang="en-GB" sz="1800" dirty="0" err="1" smtClean="0"/>
              <a:t>ExoMars</a:t>
            </a:r>
            <a:r>
              <a:rPr lang="en-GB" sz="1800" dirty="0" smtClean="0"/>
              <a:t>.</a:t>
            </a:r>
          </a:p>
          <a:p>
            <a:pPr lvl="1"/>
            <a:r>
              <a:rPr lang="en-GB" sz="1800" dirty="0" smtClean="0"/>
              <a:t>Current design is minimum performance</a:t>
            </a: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-180975" y="44450"/>
            <a:ext cx="8610600" cy="720725"/>
          </a:xfrm>
        </p:spPr>
        <p:txBody>
          <a:bodyPr/>
          <a:lstStyle/>
          <a:p>
            <a:pPr marL="342900" indent="-342900"/>
            <a:r>
              <a:rPr lang="en-GB" dirty="0" smtClean="0"/>
              <a:t>E-PAC Model Payload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086" y="2004755"/>
            <a:ext cx="18099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82268"/>
            <a:ext cx="2004194" cy="6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1"/>
          <a:stretch/>
        </p:blipFill>
        <p:spPr bwMode="auto">
          <a:xfrm>
            <a:off x="6779779" y="5013176"/>
            <a:ext cx="1590173" cy="164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7655842" y="1434678"/>
            <a:ext cx="130864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1600" dirty="0"/>
              <a:t>HCP (CAB)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884523" y="4211950"/>
            <a:ext cx="1152599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1600" dirty="0"/>
              <a:t>BMS (OU)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66330" y="6068242"/>
            <a:ext cx="15841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r>
              <a:rPr lang="en-GB" sz="1600" dirty="0"/>
              <a:t>Sample </a:t>
            </a:r>
            <a:r>
              <a:rPr lang="en-GB" sz="1600" dirty="0" smtClean="0"/>
              <a:t>Imager (SI)      </a:t>
            </a:r>
            <a:r>
              <a:rPr lang="en-GB" sz="1600" dirty="0"/>
              <a:t>(MSSL)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67544" y="1087016"/>
            <a:ext cx="7170440" cy="685800"/>
          </a:xfrm>
        </p:spPr>
        <p:txBody>
          <a:bodyPr/>
          <a:lstStyle/>
          <a:p>
            <a:r>
              <a:rPr lang="en-GB" sz="3600" dirty="0" smtClean="0"/>
              <a:t>Contents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835696" y="2276872"/>
            <a:ext cx="5400600" cy="2592288"/>
          </a:xfrm>
        </p:spPr>
        <p:txBody>
          <a:bodyPr/>
          <a:lstStyle/>
          <a:p>
            <a:pPr marL="531813" indent="-531813">
              <a:buFont typeface="Wingdings" pitchFamily="2" charset="2"/>
              <a:buChar char="q"/>
            </a:pPr>
            <a:r>
              <a:rPr lang="en-GB" sz="2800" dirty="0" smtClean="0"/>
              <a:t>Introduction</a:t>
            </a:r>
          </a:p>
          <a:p>
            <a:pPr marL="531813" indent="-531813">
              <a:buFont typeface="Wingdings" pitchFamily="2" charset="2"/>
              <a:buChar char="q"/>
            </a:pPr>
            <a:r>
              <a:rPr lang="en-GB" sz="2800" dirty="0" smtClean="0"/>
              <a:t>Model Payload Selection</a:t>
            </a:r>
          </a:p>
          <a:p>
            <a:pPr marL="531813" indent="-531813">
              <a:buFont typeface="Wingdings" pitchFamily="2" charset="2"/>
              <a:buChar char="q"/>
            </a:pPr>
            <a:r>
              <a:rPr lang="en-GB" sz="2800" dirty="0" smtClean="0"/>
              <a:t>E-PAC Design</a:t>
            </a:r>
          </a:p>
          <a:p>
            <a:pPr marL="457200" indent="-457200">
              <a:buFontTx/>
              <a:buAutoNum type="arabicPeriod"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4" y="17469"/>
            <a:ext cx="8610600" cy="685800"/>
          </a:xfrm>
        </p:spPr>
        <p:txBody>
          <a:bodyPr/>
          <a:lstStyle/>
          <a:p>
            <a:r>
              <a:rPr lang="en-GB" dirty="0" smtClean="0"/>
              <a:t>+ Sample Handling System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834507"/>
              </p:ext>
            </p:extLst>
          </p:nvPr>
        </p:nvGraphicFramePr>
        <p:xfrm>
          <a:off x="323528" y="2792661"/>
          <a:ext cx="7344816" cy="3988082"/>
        </p:xfrm>
        <a:graphic>
          <a:graphicData uri="http://schemas.openxmlformats.org/drawingml/2006/table">
            <a:tbl>
              <a:tblPr firstRow="1" firstCol="1" bandRow="1"/>
              <a:tblGrid>
                <a:gridCol w="2088232"/>
                <a:gridCol w="5256584"/>
              </a:tblGrid>
              <a:tr h="51793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Sample Handling System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05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Sample Acquisition and Delivery System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Sample Acquisition System</a:t>
                      </a:r>
                      <a:r>
                        <a:rPr lang="en-GB" sz="18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i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(SAS</a:t>
                      </a:r>
                      <a:r>
                        <a:rPr lang="en-GB" sz="18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 (x2) </a:t>
                      </a:r>
                      <a:r>
                        <a:rPr lang="en-GB" sz="18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(drill/auger) </a:t>
                      </a:r>
                      <a:endParaRPr lang="en-GB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2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Sample </a:t>
                      </a: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container </a:t>
                      </a:r>
                      <a:r>
                        <a:rPr lang="en-GB" sz="18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(x4)</a:t>
                      </a:r>
                      <a:endParaRPr lang="en-GB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2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Sample container fill system</a:t>
                      </a:r>
                      <a:r>
                        <a:rPr lang="en-GB" sz="18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(gravity</a:t>
                      </a:r>
                      <a:r>
                        <a:rPr lang="en-GB" sz="18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/chute/brushes)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2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Sample container sealing </a:t>
                      </a: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system </a:t>
                      </a:r>
                      <a:r>
                        <a:rPr lang="en-GB" sz="18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(pyro)</a:t>
                      </a:r>
                      <a:endParaRPr lang="en-GB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05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Sample Processing System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2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Sample heating system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2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Sample temperature and pressure monitoring system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2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Sample expelled gases outlet feed system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2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Sample expelled exhaust gases removal system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65" y="904828"/>
            <a:ext cx="2617703" cy="180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56176" y="1252315"/>
            <a:ext cx="27363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1600" dirty="0" smtClean="0"/>
              <a:t>Sample material </a:t>
            </a:r>
            <a:r>
              <a:rPr lang="en-GB" sz="1600" dirty="0"/>
              <a:t>collection mechanism</a:t>
            </a:r>
          </a:p>
          <a:p>
            <a:r>
              <a:rPr lang="en-GB" sz="1600" dirty="0" smtClean="0"/>
              <a:t>(</a:t>
            </a:r>
            <a:r>
              <a:rPr lang="en-GB" sz="1600" dirty="0"/>
              <a:t>R</a:t>
            </a:r>
            <a:r>
              <a:rPr lang="en-GB" sz="1600" dirty="0" smtClean="0"/>
              <a:t>apid </a:t>
            </a:r>
            <a:r>
              <a:rPr lang="en-GB" sz="1600" dirty="0"/>
              <a:t>S</a:t>
            </a:r>
            <a:r>
              <a:rPr lang="en-GB" sz="1600" dirty="0" smtClean="0"/>
              <a:t>pace </a:t>
            </a:r>
            <a:r>
              <a:rPr lang="en-GB" sz="1600" dirty="0"/>
              <a:t>T</a:t>
            </a:r>
            <a:r>
              <a:rPr lang="en-GB" sz="1600" dirty="0" smtClean="0"/>
              <a:t>echnologies</a:t>
            </a:r>
            <a:r>
              <a:rPr lang="en-GB" sz="1600" dirty="0"/>
              <a:t>)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979712" y="918369"/>
            <a:ext cx="5762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1600" dirty="0"/>
              <a:t>drill</a:t>
            </a:r>
          </a:p>
        </p:txBody>
      </p:sp>
      <p:cxnSp>
        <p:nvCxnSpPr>
          <p:cNvPr id="11" name="Straight Arrow Connector 2"/>
          <p:cNvCxnSpPr>
            <a:cxnSpLocks noChangeShapeType="1"/>
            <a:stCxn id="10" idx="3"/>
          </p:cNvCxnSpPr>
          <p:nvPr/>
        </p:nvCxnSpPr>
        <p:spPr bwMode="auto">
          <a:xfrm flipV="1">
            <a:off x="2555974" y="1088231"/>
            <a:ext cx="1151930" cy="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475656" y="1763092"/>
            <a:ext cx="11525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1600" dirty="0"/>
              <a:t>sample containers</a:t>
            </a:r>
          </a:p>
        </p:txBody>
      </p:sp>
      <p:cxnSp>
        <p:nvCxnSpPr>
          <p:cNvPr id="21" name="Straight Arrow Connector 2"/>
          <p:cNvCxnSpPr>
            <a:cxnSpLocks noChangeShapeType="1"/>
          </p:cNvCxnSpPr>
          <p:nvPr/>
        </p:nvCxnSpPr>
        <p:spPr bwMode="auto">
          <a:xfrm>
            <a:off x="2699792" y="2132856"/>
            <a:ext cx="151197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0937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55650" y="44450"/>
            <a:ext cx="6783388" cy="685800"/>
          </a:xfrm>
        </p:spPr>
        <p:txBody>
          <a:bodyPr/>
          <a:lstStyle/>
          <a:p>
            <a:r>
              <a:rPr lang="en-GB" dirty="0" smtClean="0"/>
              <a:t>Sample Material Collection System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06375" y="1269702"/>
            <a:ext cx="8614097" cy="53276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sz="1800" dirty="0" smtClean="0"/>
              <a:t>To </a:t>
            </a:r>
            <a:r>
              <a:rPr lang="en-GB" sz="1800" dirty="0" smtClean="0"/>
              <a:t>cope with 60º emplacement angle. </a:t>
            </a:r>
          </a:p>
          <a:p>
            <a:pPr>
              <a:buFont typeface="Wingdings" pitchFamily="2" charset="2"/>
              <a:buChar char="§"/>
            </a:pPr>
            <a:r>
              <a:rPr lang="en-GB" sz="1800" dirty="0"/>
              <a:t>A</a:t>
            </a:r>
            <a:r>
              <a:rPr lang="en-GB" sz="1800" dirty="0" smtClean="0"/>
              <a:t>ccess materials from opposite sides of </a:t>
            </a:r>
            <a:br>
              <a:rPr lang="en-GB" sz="1800" dirty="0" smtClean="0"/>
            </a:br>
            <a:r>
              <a:rPr lang="en-GB" sz="1800" dirty="0" smtClean="0"/>
              <a:t>penetrator  (2 drills -&gt; provide redundancy)</a:t>
            </a:r>
            <a:br>
              <a:rPr lang="en-GB" sz="1800" dirty="0" smtClean="0"/>
            </a:br>
            <a:r>
              <a:rPr lang="en-GB" sz="1800" dirty="0" smtClean="0"/>
              <a:t>(at least one downhill).</a:t>
            </a:r>
          </a:p>
          <a:p>
            <a:pPr>
              <a:buFont typeface="Wingdings" pitchFamily="2" charset="2"/>
              <a:buChar char="§"/>
            </a:pPr>
            <a:r>
              <a:rPr lang="en-GB" sz="1800" dirty="0" smtClean="0"/>
              <a:t>Discard contaminated materials.</a:t>
            </a:r>
          </a:p>
          <a:p>
            <a:pPr>
              <a:buFont typeface="Wingdings" pitchFamily="2" charset="2"/>
              <a:buChar char="§"/>
            </a:pPr>
            <a:r>
              <a:rPr lang="en-GB" sz="1800" dirty="0"/>
              <a:t>A</a:t>
            </a:r>
            <a:r>
              <a:rPr lang="en-GB" sz="1800" dirty="0" smtClean="0"/>
              <a:t>void losing volatiles from sample by </a:t>
            </a:r>
            <a:br>
              <a:rPr lang="en-GB" sz="1800" dirty="0" smtClean="0"/>
            </a:br>
            <a:r>
              <a:rPr lang="en-GB" sz="1800" dirty="0" smtClean="0"/>
              <a:t>drilling process. </a:t>
            </a:r>
          </a:p>
          <a:p>
            <a:pPr>
              <a:buFont typeface="Wingdings" pitchFamily="2" charset="2"/>
              <a:buChar char="§"/>
            </a:pPr>
            <a:r>
              <a:rPr lang="en-GB" sz="1800" dirty="0"/>
              <a:t>Sample size: </a:t>
            </a:r>
            <a:endParaRPr lang="en-GB" sz="1800" dirty="0" smtClean="0"/>
          </a:p>
          <a:p>
            <a:pPr marL="1168400" lvl="2" indent="-358775">
              <a:spcBef>
                <a:spcPts val="0"/>
              </a:spcBef>
              <a:buFont typeface="Arial" pitchFamily="34" charset="0"/>
              <a:buChar char="―"/>
            </a:pPr>
            <a:r>
              <a:rPr lang="en-GB" dirty="0" smtClean="0"/>
              <a:t>SI	≥ </a:t>
            </a:r>
            <a:r>
              <a:rPr lang="en-GB" dirty="0"/>
              <a:t>0.1 </a:t>
            </a:r>
            <a:r>
              <a:rPr lang="en-GB" dirty="0" smtClean="0"/>
              <a:t>ml</a:t>
            </a:r>
          </a:p>
          <a:p>
            <a:pPr marL="1168400" lvl="2" indent="-358775">
              <a:spcBef>
                <a:spcPts val="0"/>
              </a:spcBef>
              <a:buFont typeface="Arial" pitchFamily="34" charset="0"/>
              <a:buChar char="―"/>
            </a:pPr>
            <a:r>
              <a:rPr lang="en-GB" dirty="0" smtClean="0"/>
              <a:t>HCP 	≥ 1.0 ml </a:t>
            </a:r>
          </a:p>
          <a:p>
            <a:pPr marL="1168400" lvl="2" indent="-358775">
              <a:spcBef>
                <a:spcPts val="0"/>
              </a:spcBef>
              <a:buFont typeface="Arial" pitchFamily="34" charset="0"/>
              <a:buChar char="―"/>
            </a:pPr>
            <a:r>
              <a:rPr lang="en-GB" dirty="0" smtClean="0"/>
              <a:t>BMS 	≥ </a:t>
            </a:r>
            <a:r>
              <a:rPr lang="en-GB" dirty="0"/>
              <a:t>0.1 </a:t>
            </a:r>
            <a:r>
              <a:rPr lang="en-GB" dirty="0" smtClean="0"/>
              <a:t>ml</a:t>
            </a:r>
            <a:endParaRPr lang="en-GB" dirty="0"/>
          </a:p>
          <a:p>
            <a:pPr lvl="1">
              <a:spcBef>
                <a:spcPts val="0"/>
              </a:spcBef>
            </a:pPr>
            <a:endParaRPr lang="en-GB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317182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6612267" y="3852917"/>
            <a:ext cx="2246535" cy="80021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36000" rIns="3600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1600" b="1" dirty="0"/>
              <a:t>sample </a:t>
            </a:r>
            <a:r>
              <a:rPr lang="en-GB" sz="1600" b="1" dirty="0" smtClean="0"/>
              <a:t>container</a:t>
            </a:r>
            <a:br>
              <a:rPr lang="en-GB" sz="1600" b="1" dirty="0" smtClean="0"/>
            </a:br>
            <a:r>
              <a:rPr lang="en-GB" sz="1600" b="1" dirty="0" smtClean="0"/>
              <a:t>(</a:t>
            </a:r>
            <a:r>
              <a:rPr lang="en-GB" sz="1400" b="1" dirty="0" smtClean="0"/>
              <a:t>I</a:t>
            </a:r>
            <a:r>
              <a:rPr lang="en-GB" sz="1400" b="1" dirty="0"/>
              <a:t>llustrating 60º </a:t>
            </a:r>
            <a:r>
              <a:rPr lang="en-GB" sz="1400" b="1" dirty="0" smtClean="0"/>
              <a:t>maximum implantation angle)</a:t>
            </a:r>
            <a:endParaRPr lang="en-GB" sz="1200" b="1" dirty="0"/>
          </a:p>
        </p:txBody>
      </p:sp>
      <p:sp>
        <p:nvSpPr>
          <p:cNvPr id="2" name="TextBox 1"/>
          <p:cNvSpPr txBox="1"/>
          <p:nvPr/>
        </p:nvSpPr>
        <p:spPr>
          <a:xfrm rot="1852359">
            <a:off x="6140736" y="3014462"/>
            <a:ext cx="835485" cy="215444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GB" sz="1400" dirty="0" smtClean="0"/>
              <a:t>~25 mm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 rot="17973278">
            <a:off x="7646412" y="2976763"/>
            <a:ext cx="835485" cy="215444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GB" sz="1400" dirty="0" smtClean="0"/>
              <a:t>~10 mm</a:t>
            </a:r>
            <a:endParaRPr lang="en-GB" sz="1400" dirty="0"/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13176"/>
            <a:ext cx="63817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93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4" r="28734"/>
          <a:stretch/>
        </p:blipFill>
        <p:spPr>
          <a:xfrm>
            <a:off x="3995936" y="1871052"/>
            <a:ext cx="3618479" cy="43662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9512" y="997277"/>
            <a:ext cx="30426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i="0" dirty="0" smtClean="0">
                <a:solidFill>
                  <a:srgbClr val="193B5A"/>
                </a:solidFill>
              </a:rPr>
              <a:t>E-PAC located in ‘short life’ bay in penetrator nose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i="0" dirty="0" smtClean="0">
                <a:solidFill>
                  <a:srgbClr val="193B5A"/>
                </a:solidFill>
              </a:rPr>
              <a:t>Utilises common </a:t>
            </a:r>
            <a:r>
              <a:rPr lang="en-GB" sz="2000" i="0" dirty="0">
                <a:solidFill>
                  <a:srgbClr val="193B5A"/>
                </a:solidFill>
              </a:rPr>
              <a:t/>
            </a:r>
            <a:br>
              <a:rPr lang="en-GB" sz="2000" i="0" dirty="0">
                <a:solidFill>
                  <a:srgbClr val="193B5A"/>
                </a:solidFill>
              </a:rPr>
            </a:br>
            <a:r>
              <a:rPr lang="en-GB" sz="2000" i="0" dirty="0">
                <a:solidFill>
                  <a:srgbClr val="193B5A"/>
                </a:solidFill>
              </a:rPr>
              <a:t>electronics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i="0" dirty="0" smtClean="0">
                <a:solidFill>
                  <a:srgbClr val="193B5A"/>
                </a:solidFill>
              </a:rPr>
              <a:t>Thermally isolated from rear of </a:t>
            </a:r>
            <a:br>
              <a:rPr lang="en-GB" sz="2000" i="0" dirty="0" smtClean="0">
                <a:solidFill>
                  <a:srgbClr val="193B5A"/>
                </a:solidFill>
              </a:rPr>
            </a:br>
            <a:r>
              <a:rPr lang="en-GB" sz="2000" i="0" dirty="0" smtClean="0">
                <a:solidFill>
                  <a:srgbClr val="193B5A"/>
                </a:solidFill>
              </a:rPr>
              <a:t>penetrator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i="0" dirty="0" smtClean="0">
                <a:solidFill>
                  <a:srgbClr val="193B5A"/>
                </a:solidFill>
              </a:rPr>
              <a:t>Anticipate </a:t>
            </a:r>
            <a:r>
              <a:rPr lang="en-GB" sz="2000" i="0" dirty="0" smtClean="0">
                <a:solidFill>
                  <a:srgbClr val="193B5A"/>
                </a:solidFill>
              </a:rPr>
              <a:t/>
            </a:r>
            <a:br>
              <a:rPr lang="en-GB" sz="2000" i="0" dirty="0" smtClean="0">
                <a:solidFill>
                  <a:srgbClr val="193B5A"/>
                </a:solidFill>
              </a:rPr>
            </a:br>
            <a:r>
              <a:rPr lang="en-GB" sz="2000" i="0" dirty="0" smtClean="0">
                <a:solidFill>
                  <a:srgbClr val="193B5A"/>
                </a:solidFill>
              </a:rPr>
              <a:t>inductive electrical interface with rear </a:t>
            </a:r>
            <a:br>
              <a:rPr lang="en-GB" sz="2000" i="0" dirty="0" smtClean="0">
                <a:solidFill>
                  <a:srgbClr val="193B5A"/>
                </a:solidFill>
              </a:rPr>
            </a:br>
            <a:r>
              <a:rPr lang="en-GB" sz="2000" i="0" dirty="0" smtClean="0">
                <a:solidFill>
                  <a:srgbClr val="193B5A"/>
                </a:solidFill>
              </a:rPr>
              <a:t>of penetrator</a:t>
            </a:r>
          </a:p>
          <a:p>
            <a:pPr marL="263525" indent="-263525">
              <a:buFont typeface="Arial" pitchFamily="34" charset="0"/>
              <a:buChar char="•"/>
            </a:pPr>
            <a:endParaRPr lang="en-GB" sz="2000" i="0" dirty="0" smtClean="0"/>
          </a:p>
          <a:p>
            <a:pPr marL="263525" indent="-263525">
              <a:buFont typeface="Arial" pitchFamily="34" charset="0"/>
              <a:buChar char="•"/>
            </a:pPr>
            <a:endParaRPr lang="en-GB" sz="2000" dirty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2238" y="78904"/>
            <a:ext cx="8610600" cy="685800"/>
          </a:xfrm>
        </p:spPr>
        <p:txBody>
          <a:bodyPr/>
          <a:lstStyle/>
          <a:p>
            <a:r>
              <a:rPr lang="en-GB" sz="2800" dirty="0" smtClean="0"/>
              <a:t>E-PAC Design</a:t>
            </a: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3275856" y="4149080"/>
            <a:ext cx="1008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1600" dirty="0"/>
              <a:t>Sample imager</a:t>
            </a:r>
          </a:p>
        </p:txBody>
      </p:sp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8018101" y="4329312"/>
            <a:ext cx="647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1600" dirty="0"/>
              <a:t>BMS</a:t>
            </a:r>
          </a:p>
        </p:txBody>
      </p:sp>
      <p:sp>
        <p:nvSpPr>
          <p:cNvPr id="28680" name="TextBox 9"/>
          <p:cNvSpPr txBox="1">
            <a:spLocks noChangeArrowheads="1"/>
          </p:cNvSpPr>
          <p:nvPr/>
        </p:nvSpPr>
        <p:spPr bwMode="auto">
          <a:xfrm>
            <a:off x="5364088" y="972017"/>
            <a:ext cx="32086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1600" dirty="0"/>
              <a:t>Sample collection mechanisms</a:t>
            </a:r>
          </a:p>
          <a:p>
            <a:r>
              <a:rPr lang="en-GB" sz="1600" dirty="0"/>
              <a:t>(2 off; offset by 180</a:t>
            </a:r>
            <a:r>
              <a:rPr lang="en-GB" sz="1600" baseline="30000" dirty="0"/>
              <a:t>o </a:t>
            </a:r>
            <a:r>
              <a:rPr lang="en-GB" sz="1600" dirty="0"/>
              <a:t>)</a:t>
            </a:r>
          </a:p>
        </p:txBody>
      </p:sp>
      <p:cxnSp>
        <p:nvCxnSpPr>
          <p:cNvPr id="28681" name="Straight Arrow Connector 2"/>
          <p:cNvCxnSpPr>
            <a:cxnSpLocks noChangeShapeType="1"/>
          </p:cNvCxnSpPr>
          <p:nvPr/>
        </p:nvCxnSpPr>
        <p:spPr bwMode="auto">
          <a:xfrm flipH="1">
            <a:off x="5005834" y="1556792"/>
            <a:ext cx="502270" cy="1117401"/>
          </a:xfrm>
          <a:prstGeom prst="straightConnector1">
            <a:avLst/>
          </a:prstGeom>
          <a:noFill/>
          <a:ln w="9525" algn="ctr">
            <a:solidFill>
              <a:srgbClr val="FFFF00"/>
            </a:solidFill>
            <a:round/>
            <a:headEnd/>
            <a:tailEnd type="arrow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2" name="TextBox 9"/>
          <p:cNvSpPr txBox="1">
            <a:spLocks noChangeArrowheads="1"/>
          </p:cNvSpPr>
          <p:nvPr/>
        </p:nvSpPr>
        <p:spPr bwMode="auto">
          <a:xfrm>
            <a:off x="2843808" y="3299068"/>
            <a:ext cx="12239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1600" dirty="0"/>
              <a:t>Sample containers</a:t>
            </a:r>
          </a:p>
        </p:txBody>
      </p:sp>
      <p:cxnSp>
        <p:nvCxnSpPr>
          <p:cNvPr id="28683" name="Straight Arrow Connector 5"/>
          <p:cNvCxnSpPr>
            <a:cxnSpLocks noChangeShapeType="1"/>
          </p:cNvCxnSpPr>
          <p:nvPr/>
        </p:nvCxnSpPr>
        <p:spPr bwMode="auto">
          <a:xfrm flipV="1">
            <a:off x="3851920" y="3153191"/>
            <a:ext cx="973089" cy="374239"/>
          </a:xfrm>
          <a:prstGeom prst="straightConnector1">
            <a:avLst/>
          </a:prstGeom>
          <a:noFill/>
          <a:ln w="9525" algn="ctr">
            <a:solidFill>
              <a:srgbClr val="FFFF00"/>
            </a:solidFill>
            <a:round/>
            <a:headEnd/>
            <a:tailEnd type="arrow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4" name="Straight Arrow Connector 7"/>
          <p:cNvCxnSpPr>
            <a:cxnSpLocks noChangeShapeType="1"/>
          </p:cNvCxnSpPr>
          <p:nvPr/>
        </p:nvCxnSpPr>
        <p:spPr bwMode="auto">
          <a:xfrm flipV="1">
            <a:off x="4164930" y="3505657"/>
            <a:ext cx="840904" cy="710165"/>
          </a:xfrm>
          <a:prstGeom prst="straightConnector1">
            <a:avLst/>
          </a:prstGeom>
          <a:noFill/>
          <a:ln w="9525" algn="ctr">
            <a:solidFill>
              <a:srgbClr val="FFFF00"/>
            </a:solidFill>
            <a:round/>
            <a:headEnd/>
            <a:tailEnd type="arrow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7" name="TextBox 9"/>
          <p:cNvSpPr txBox="1">
            <a:spLocks noChangeArrowheads="1"/>
          </p:cNvSpPr>
          <p:nvPr/>
        </p:nvSpPr>
        <p:spPr bwMode="auto">
          <a:xfrm>
            <a:off x="7956285" y="3085615"/>
            <a:ext cx="12224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1600" dirty="0"/>
              <a:t>Sample processing system</a:t>
            </a:r>
          </a:p>
        </p:txBody>
      </p:sp>
      <p:cxnSp>
        <p:nvCxnSpPr>
          <p:cNvPr id="28688" name="Straight Arrow Connector 12"/>
          <p:cNvCxnSpPr>
            <a:cxnSpLocks noChangeShapeType="1"/>
          </p:cNvCxnSpPr>
          <p:nvPr/>
        </p:nvCxnSpPr>
        <p:spPr bwMode="auto">
          <a:xfrm flipH="1" flipV="1">
            <a:off x="6228185" y="3031436"/>
            <a:ext cx="1619450" cy="121755"/>
          </a:xfrm>
          <a:prstGeom prst="straightConnector1">
            <a:avLst/>
          </a:prstGeom>
          <a:noFill/>
          <a:ln w="9525" algn="ctr">
            <a:solidFill>
              <a:srgbClr val="FFFF00"/>
            </a:solidFill>
            <a:round/>
            <a:headEnd/>
            <a:tailEnd type="arrow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9" name="Straight Arrow Connector 14"/>
          <p:cNvCxnSpPr>
            <a:cxnSpLocks noChangeShapeType="1"/>
          </p:cNvCxnSpPr>
          <p:nvPr/>
        </p:nvCxnSpPr>
        <p:spPr bwMode="auto">
          <a:xfrm>
            <a:off x="5652095" y="1556792"/>
            <a:ext cx="215900" cy="1117401"/>
          </a:xfrm>
          <a:prstGeom prst="straightConnector1">
            <a:avLst/>
          </a:prstGeom>
          <a:noFill/>
          <a:ln w="9525" algn="ctr">
            <a:solidFill>
              <a:srgbClr val="FFFF00"/>
            </a:solidFill>
            <a:round/>
            <a:headEnd/>
            <a:tailEnd type="arrow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7956285" y="1844824"/>
            <a:ext cx="14190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1600" dirty="0" smtClean="0"/>
              <a:t>Blocking plate </a:t>
            </a:r>
            <a:br>
              <a:rPr lang="en-GB" sz="1600" dirty="0" smtClean="0"/>
            </a:br>
            <a:r>
              <a:rPr lang="en-GB" sz="1600" dirty="0" smtClean="0"/>
              <a:t>(thermal protection) </a:t>
            </a:r>
            <a:endParaRPr lang="en-GB" sz="1600" dirty="0"/>
          </a:p>
        </p:txBody>
      </p:sp>
      <p:cxnSp>
        <p:nvCxnSpPr>
          <p:cNvPr id="25" name="Straight Arrow Connector 9"/>
          <p:cNvCxnSpPr>
            <a:cxnSpLocks noChangeShapeType="1"/>
          </p:cNvCxnSpPr>
          <p:nvPr/>
        </p:nvCxnSpPr>
        <p:spPr bwMode="auto">
          <a:xfrm flipH="1" flipV="1">
            <a:off x="6748217" y="2060848"/>
            <a:ext cx="1099418" cy="11020"/>
          </a:xfrm>
          <a:prstGeom prst="straightConnector1">
            <a:avLst/>
          </a:prstGeom>
          <a:noFill/>
          <a:ln w="9525" algn="ctr">
            <a:solidFill>
              <a:srgbClr val="FFFF00"/>
            </a:solidFill>
            <a:round/>
            <a:headEnd/>
            <a:tailEnd type="arrow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2771800" y="2046875"/>
            <a:ext cx="13931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1600" dirty="0" smtClean="0"/>
              <a:t>HCP electrodes</a:t>
            </a:r>
            <a:endParaRPr lang="en-GB" sz="1600" dirty="0"/>
          </a:p>
        </p:txBody>
      </p:sp>
      <p:cxnSp>
        <p:nvCxnSpPr>
          <p:cNvPr id="37" name="Straight Arrow Connector 5"/>
          <p:cNvCxnSpPr>
            <a:cxnSpLocks noChangeShapeType="1"/>
          </p:cNvCxnSpPr>
          <p:nvPr/>
        </p:nvCxnSpPr>
        <p:spPr bwMode="auto">
          <a:xfrm>
            <a:off x="3851920" y="2564904"/>
            <a:ext cx="973089" cy="489299"/>
          </a:xfrm>
          <a:prstGeom prst="straightConnector1">
            <a:avLst/>
          </a:prstGeom>
          <a:noFill/>
          <a:ln w="9525" algn="ctr">
            <a:solidFill>
              <a:srgbClr val="FFFF00"/>
            </a:solidFill>
            <a:round/>
            <a:headEnd/>
            <a:tailEnd type="arrow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12"/>
          <p:cNvCxnSpPr>
            <a:cxnSpLocks noChangeShapeType="1"/>
            <a:stCxn id="28678" idx="1"/>
          </p:cNvCxnSpPr>
          <p:nvPr/>
        </p:nvCxnSpPr>
        <p:spPr bwMode="auto">
          <a:xfrm flipH="1" flipV="1">
            <a:off x="6688442" y="3717032"/>
            <a:ext cx="1329659" cy="781557"/>
          </a:xfrm>
          <a:prstGeom prst="straightConnector1">
            <a:avLst/>
          </a:prstGeom>
          <a:noFill/>
          <a:ln w="9525" algn="ctr">
            <a:solidFill>
              <a:srgbClr val="FFFF00"/>
            </a:solidFill>
            <a:round/>
            <a:headEnd/>
            <a:tailEnd type="arrow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2" descr="imap://rag@imaps.mssl.ucl.ac.uk:993/fetch%3EUID%3E/INBOX%3E228257?part=1.2&amp;type=image/png&amp;filename=Version_3_Top%20view%203D%204%20board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6" descr="imap://rag@imaps.mssl.ucl.ac.uk:993/fetch%3EUID%3E/INBOX%3E228257?part=1.2&amp;type=image/png&amp;filename=Version_3_Top%20view%203D%204%20boards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6508750" cy="685800"/>
          </a:xfrm>
        </p:spPr>
        <p:txBody>
          <a:bodyPr/>
          <a:lstStyle/>
          <a:p>
            <a:r>
              <a:rPr lang="en-GB" dirty="0" smtClean="0"/>
              <a:t>E-PAC </a:t>
            </a:r>
            <a:r>
              <a:rPr lang="en-GB" dirty="0" smtClean="0"/>
              <a:t>Operations Overview</a:t>
            </a:r>
            <a:endParaRPr lang="en-GB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" y="1124744"/>
            <a:ext cx="8610600" cy="47525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solidFill>
                  <a:schemeClr val="tx1"/>
                </a:solidFill>
              </a:rPr>
              <a:t>Image sample </a:t>
            </a:r>
            <a:r>
              <a:rPr lang="en-GB" sz="1800" dirty="0">
                <a:solidFill>
                  <a:schemeClr val="tx1"/>
                </a:solidFill>
              </a:rPr>
              <a:t>oven </a:t>
            </a:r>
            <a:r>
              <a:rPr lang="en-GB" sz="1800" dirty="0" smtClean="0">
                <a:solidFill>
                  <a:schemeClr val="tx1"/>
                </a:solidFill>
              </a:rPr>
              <a:t>before drill through shell.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(to ensure </a:t>
            </a:r>
            <a:r>
              <a:rPr lang="en-GB" sz="1800" dirty="0"/>
              <a:t>container is </a:t>
            </a:r>
            <a:r>
              <a:rPr lang="en-GB" sz="1800" dirty="0" smtClean="0"/>
              <a:t>empty/contamination free from </a:t>
            </a:r>
            <a:r>
              <a:rPr lang="en-GB" sz="1800" dirty="0" smtClean="0"/>
              <a:t>cruise phase </a:t>
            </a:r>
            <a:r>
              <a:rPr lang="en-GB" sz="1800" dirty="0"/>
              <a:t>or </a:t>
            </a:r>
            <a:r>
              <a:rPr lang="en-GB" sz="1800" dirty="0" smtClean="0"/>
              <a:t>impact)</a:t>
            </a:r>
            <a:endParaRPr lang="en-GB" sz="1800" dirty="0"/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solidFill>
                  <a:schemeClr val="tx1"/>
                </a:solidFill>
              </a:rPr>
              <a:t>Drill though shell and discard first sample </a:t>
            </a:r>
            <a:r>
              <a:rPr lang="en-GB" sz="1800" dirty="0" smtClean="0"/>
              <a:t>(contaminated with shell material)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solidFill>
                  <a:schemeClr val="tx1"/>
                </a:solidFill>
              </a:rPr>
              <a:t>Acquire </a:t>
            </a:r>
            <a:r>
              <a:rPr lang="en-GB" sz="1800" dirty="0" smtClean="0">
                <a:solidFill>
                  <a:schemeClr val="tx1"/>
                </a:solidFill>
              </a:rPr>
              <a:t>a good solid sample into oven.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solidFill>
                  <a:schemeClr val="tx1"/>
                </a:solidFill>
              </a:rPr>
              <a:t>Image sample to confirm sample has been acquired, </a:t>
            </a: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and obtain </a:t>
            </a:r>
            <a:r>
              <a:rPr lang="en-GB" sz="1800" dirty="0" smtClean="0">
                <a:solidFill>
                  <a:schemeClr val="tx1"/>
                </a:solidFill>
              </a:rPr>
              <a:t>mineralogy and UV fluorescence images from unmodified sample.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solidFill>
                  <a:schemeClr val="tx1"/>
                </a:solidFill>
              </a:rPr>
              <a:t>Seal oven and heat in stages.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At each </a:t>
            </a:r>
            <a:r>
              <a:rPr lang="en-GB" sz="1800" dirty="0" smtClean="0"/>
              <a:t>heating stage :-</a:t>
            </a:r>
          </a:p>
          <a:p>
            <a:pPr marL="857250" lvl="1" indent="-231775">
              <a:buFont typeface="+mj-lt"/>
              <a:buAutoNum type="arabicPeriod"/>
            </a:pPr>
            <a:r>
              <a:rPr lang="en-GB" sz="1600" dirty="0" smtClean="0"/>
              <a:t>The evolved gases diffuse into the mass spectrometer (BMS) for chemical analysis.</a:t>
            </a:r>
          </a:p>
          <a:p>
            <a:pPr marL="857250" lvl="1" indent="-231775">
              <a:buFont typeface="+mj-lt"/>
              <a:buAutoNum type="arabicPeriod"/>
            </a:pPr>
            <a:r>
              <a:rPr lang="en-GB" sz="1600" dirty="0" smtClean="0"/>
              <a:t>The HCP is operated continuously to return pH, redox, and conductivity information</a:t>
            </a:r>
            <a:r>
              <a:rPr lang="en-GB" sz="1800" dirty="0" smtClean="0"/>
              <a:t>.</a:t>
            </a:r>
          </a:p>
          <a:p>
            <a:pPr marL="857250" lvl="1" indent="-231775">
              <a:buFont typeface="+mj-lt"/>
              <a:buAutoNum type="arabicPeriod"/>
            </a:pPr>
            <a:r>
              <a:rPr lang="en-GB" sz="1600" dirty="0" smtClean="0"/>
              <a:t>The SI images to detect volatile grains that have been removed from sample.</a:t>
            </a:r>
          </a:p>
          <a:p>
            <a:endParaRPr lang="en-GB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95536" y="5266487"/>
            <a:ext cx="4221027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Repeat for extended drill sample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Repeat for other drill samples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724128" y="5266487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provide redundancy/fault tolerance</a:t>
            </a:r>
            <a:endParaRPr lang="en-GB" sz="20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4716016" y="5620430"/>
            <a:ext cx="100811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424936" cy="5544616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Phase</a:t>
            </a:r>
            <a:r>
              <a:rPr lang="en-GB" sz="1800" dirty="0" smtClean="0">
                <a:solidFill>
                  <a:schemeClr val="tx1"/>
                </a:solidFill>
              </a:rPr>
              <a:t>-1</a:t>
            </a:r>
            <a:r>
              <a:rPr lang="en-GB" sz="1800" dirty="0" smtClean="0">
                <a:solidFill>
                  <a:schemeClr val="tx1"/>
                </a:solidFill>
              </a:rPr>
              <a:t>:  </a:t>
            </a:r>
            <a:r>
              <a:rPr lang="en-GB" sz="1800" dirty="0">
                <a:solidFill>
                  <a:schemeClr val="tx1"/>
                </a:solidFill>
              </a:rPr>
              <a:t>F</a:t>
            </a:r>
            <a:r>
              <a:rPr lang="en-GB" sz="1800" dirty="0" smtClean="0">
                <a:solidFill>
                  <a:schemeClr val="tx1"/>
                </a:solidFill>
              </a:rPr>
              <a:t>rozen </a:t>
            </a:r>
            <a:r>
              <a:rPr lang="en-GB" sz="1800" dirty="0" smtClean="0">
                <a:solidFill>
                  <a:schemeClr val="tx1"/>
                </a:solidFill>
              </a:rPr>
              <a:t>sample  </a:t>
            </a:r>
            <a:r>
              <a:rPr lang="en-GB" sz="1800" dirty="0" smtClean="0">
                <a:solidFill>
                  <a:srgbClr val="0070C0"/>
                </a:solidFill>
              </a:rPr>
              <a:t>-&gt; SI science from unmodified sample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Phas</a:t>
            </a:r>
            <a:r>
              <a:rPr lang="en-GB" sz="1800" dirty="0" smtClean="0">
                <a:solidFill>
                  <a:schemeClr val="tx1"/>
                </a:solidFill>
              </a:rPr>
              <a:t>e-2</a:t>
            </a:r>
            <a:r>
              <a:rPr lang="en-GB" sz="1800" dirty="0" smtClean="0">
                <a:solidFill>
                  <a:schemeClr val="tx1"/>
                </a:solidFill>
              </a:rPr>
              <a:t>:  Heat to release volatiles (sublimated gases)</a:t>
            </a:r>
            <a:r>
              <a:rPr lang="en-GB" sz="1800" dirty="0">
                <a:solidFill>
                  <a:srgbClr val="0070C0"/>
                </a:solidFill>
              </a:rPr>
              <a:t> -&gt; </a:t>
            </a:r>
            <a:r>
              <a:rPr lang="en-GB" sz="1800" dirty="0" smtClean="0">
                <a:solidFill>
                  <a:srgbClr val="0070C0"/>
                </a:solidFill>
              </a:rPr>
              <a:t>science BMS,SI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Phas</a:t>
            </a:r>
            <a:r>
              <a:rPr lang="en-GB" sz="1800" dirty="0" smtClean="0">
                <a:solidFill>
                  <a:schemeClr val="tx1"/>
                </a:solidFill>
              </a:rPr>
              <a:t>e-3</a:t>
            </a:r>
            <a:r>
              <a:rPr lang="en-GB" sz="1800" dirty="0" smtClean="0">
                <a:solidFill>
                  <a:schemeClr val="tx1"/>
                </a:solidFill>
              </a:rPr>
              <a:t>:  Heating until water ice melts</a:t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	  produces liquid sample (sealed container with pressure</a:t>
            </a:r>
            <a:r>
              <a:rPr lang="en-GB" sz="1800" dirty="0">
                <a:solidFill>
                  <a:schemeClr val="tx1"/>
                </a:solidFill>
              </a:rPr>
              <a:t> control</a:t>
            </a:r>
            <a:r>
              <a:rPr lang="en-GB" sz="1800" dirty="0" smtClean="0">
                <a:solidFill>
                  <a:schemeClr val="tx1"/>
                </a:solidFill>
              </a:rPr>
              <a:t>)	</a:t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rgbClr val="0070C0"/>
                </a:solidFill>
              </a:rPr>
              <a:t>	        - 	</a:t>
            </a:r>
            <a:r>
              <a:rPr lang="en-GB" sz="1800" dirty="0">
                <a:solidFill>
                  <a:srgbClr val="0070C0"/>
                </a:solidFill>
              </a:rPr>
              <a:t>HCP can </a:t>
            </a:r>
            <a:r>
              <a:rPr lang="en-GB" sz="1800" dirty="0" smtClean="0">
                <a:solidFill>
                  <a:srgbClr val="0070C0"/>
                </a:solidFill>
              </a:rPr>
              <a:t>confirm </a:t>
            </a:r>
            <a:r>
              <a:rPr lang="en-GB" sz="1800" dirty="0">
                <a:solidFill>
                  <a:srgbClr val="0070C0"/>
                </a:solidFill>
              </a:rPr>
              <a:t>that liquid phase has been achieved</a:t>
            </a:r>
            <a:br>
              <a:rPr lang="en-GB" sz="1800" dirty="0">
                <a:solidFill>
                  <a:srgbClr val="0070C0"/>
                </a:solidFill>
              </a:rPr>
            </a:br>
            <a:r>
              <a:rPr lang="en-GB" sz="1800" dirty="0">
                <a:solidFill>
                  <a:srgbClr val="0070C0"/>
                </a:solidFill>
              </a:rPr>
              <a:t>		and make pH, redox and conductivity </a:t>
            </a:r>
            <a:r>
              <a:rPr lang="en-GB" sz="1800" dirty="0" smtClean="0">
                <a:solidFill>
                  <a:srgbClr val="0070C0"/>
                </a:solidFill>
              </a:rPr>
              <a:t>measurements.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dirty="0">
                <a:solidFill>
                  <a:srgbClr val="0070C0"/>
                </a:solidFill>
              </a:rPr>
              <a:t>	 </a:t>
            </a:r>
            <a:r>
              <a:rPr lang="en-GB" sz="1800" dirty="0" smtClean="0">
                <a:solidFill>
                  <a:srgbClr val="0070C0"/>
                </a:solidFill>
              </a:rPr>
              <a:t>       -	Any high density residues will fall to bottom where they 			can be imaged by </a:t>
            </a:r>
            <a:r>
              <a:rPr lang="en-GB" sz="1800" dirty="0" smtClean="0">
                <a:solidFill>
                  <a:srgbClr val="0070C0"/>
                </a:solidFill>
              </a:rPr>
              <a:t>SI.</a:t>
            </a:r>
            <a:br>
              <a:rPr lang="en-GB" sz="1800" dirty="0" smtClean="0">
                <a:solidFill>
                  <a:srgbClr val="0070C0"/>
                </a:solidFill>
              </a:rPr>
            </a:br>
            <a:r>
              <a:rPr lang="en-GB" sz="1800" dirty="0">
                <a:solidFill>
                  <a:srgbClr val="0070C0"/>
                </a:solidFill>
              </a:rPr>
              <a:t/>
            </a:r>
            <a:br>
              <a:rPr lang="en-GB" sz="1800" dirty="0">
                <a:solidFill>
                  <a:srgbClr val="0070C0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Phas</a:t>
            </a:r>
            <a:r>
              <a:rPr lang="en-GB" sz="1800" dirty="0" smtClean="0">
                <a:solidFill>
                  <a:schemeClr val="tx1"/>
                </a:solidFill>
              </a:rPr>
              <a:t>e-4</a:t>
            </a:r>
            <a:r>
              <a:rPr lang="en-GB" sz="1800" dirty="0" smtClean="0">
                <a:solidFill>
                  <a:schemeClr val="tx1"/>
                </a:solidFill>
              </a:rPr>
              <a:t>:  Heating until water has been evaporated, leaving only a dry 		        	  material residue.</a:t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rgbClr val="0070C0"/>
                </a:solidFill>
              </a:rPr>
              <a:t>	       - 	HCP </a:t>
            </a:r>
            <a:r>
              <a:rPr lang="en-GB" sz="1800" dirty="0">
                <a:solidFill>
                  <a:srgbClr val="0070C0"/>
                </a:solidFill>
              </a:rPr>
              <a:t>can detect when liquid is </a:t>
            </a:r>
            <a:r>
              <a:rPr lang="en-GB" sz="1800" dirty="0" smtClean="0">
                <a:solidFill>
                  <a:srgbClr val="0070C0"/>
                </a:solidFill>
              </a:rPr>
              <a:t>removed</a:t>
            </a:r>
            <a:br>
              <a:rPr lang="en-GB" sz="1800" dirty="0" smtClean="0">
                <a:solidFill>
                  <a:srgbClr val="0070C0"/>
                </a:solidFill>
              </a:rPr>
            </a:br>
            <a:r>
              <a:rPr lang="en-GB" sz="1800" dirty="0" smtClean="0">
                <a:solidFill>
                  <a:srgbClr val="0070C0"/>
                </a:solidFill>
              </a:rPr>
              <a:t>	       -	SI </a:t>
            </a:r>
            <a:r>
              <a:rPr lang="en-GB" sz="1800" dirty="0">
                <a:solidFill>
                  <a:srgbClr val="0070C0"/>
                </a:solidFill>
              </a:rPr>
              <a:t>can now detect removal of higher temperature volatiles</a:t>
            </a:r>
            <a:r>
              <a:rPr lang="en-GB" sz="1800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Phas</a:t>
            </a:r>
            <a:r>
              <a:rPr lang="en-GB" sz="1800" dirty="0" smtClean="0">
                <a:solidFill>
                  <a:schemeClr val="tx1"/>
                </a:solidFill>
              </a:rPr>
              <a:t>e-5</a:t>
            </a:r>
            <a:r>
              <a:rPr lang="en-GB" sz="1800" dirty="0" smtClean="0">
                <a:solidFill>
                  <a:schemeClr val="tx1"/>
                </a:solidFill>
              </a:rPr>
              <a:t>:  Heat in presence of oxygen to burn sample residue to 900C.</a:t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	       </a:t>
            </a:r>
            <a:r>
              <a:rPr lang="en-GB" sz="1800" dirty="0" smtClean="0">
                <a:solidFill>
                  <a:srgbClr val="0070C0"/>
                </a:solidFill>
              </a:rPr>
              <a:t>-	SI can image remaining residues (TBC</a:t>
            </a:r>
            <a:r>
              <a:rPr lang="en-GB" sz="18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496" y="17469"/>
            <a:ext cx="7890520" cy="685800"/>
          </a:xfrm>
        </p:spPr>
        <p:txBody>
          <a:bodyPr/>
          <a:lstStyle/>
          <a:p>
            <a:r>
              <a:rPr lang="en-GB" dirty="0" smtClean="0"/>
              <a:t>Sample Heating Phases in more detail…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644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4208" y="40619"/>
            <a:ext cx="8610600" cy="685800"/>
          </a:xfrm>
        </p:spPr>
        <p:txBody>
          <a:bodyPr/>
          <a:lstStyle/>
          <a:p>
            <a:r>
              <a:rPr lang="en-GB" dirty="0" smtClean="0"/>
              <a:t>Conclusion - Next </a:t>
            </a:r>
            <a:r>
              <a:rPr lang="en-GB" dirty="0" smtClean="0"/>
              <a:t>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5616624" cy="295232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dirty="0" smtClean="0"/>
              <a:t>Capable E-PAC successfully designed.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Update </a:t>
            </a:r>
            <a:r>
              <a:rPr lang="en-GB" dirty="0" smtClean="0"/>
              <a:t>Penetrator and Descent </a:t>
            </a:r>
            <a:r>
              <a:rPr lang="en-GB" dirty="0"/>
              <a:t>M</a:t>
            </a:r>
            <a:r>
              <a:rPr lang="en-GB" dirty="0" smtClean="0"/>
              <a:t>odule design -&gt; close to completion !</a:t>
            </a:r>
            <a:br>
              <a:rPr lang="en-GB" dirty="0" smtClean="0"/>
            </a:br>
            <a:r>
              <a:rPr lang="en-GB" dirty="0" smtClean="0"/>
              <a:t>	    -&gt; next presentation</a:t>
            </a:r>
          </a:p>
          <a:p>
            <a:pPr>
              <a:buFont typeface="Wingdings" pitchFamily="2" charset="2"/>
              <a:buChar char="§"/>
            </a:pPr>
            <a:endParaRPr lang="en-GB" sz="1000" dirty="0" smtClean="0"/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Small scale impact tests of penetrator equipment –&gt; Oct.</a:t>
            </a:r>
          </a:p>
          <a:p>
            <a:pPr>
              <a:buFont typeface="Wingdings" pitchFamily="2" charset="2"/>
              <a:buChar char="§"/>
            </a:pPr>
            <a:endParaRPr lang="en-GB" sz="1000" dirty="0" smtClean="0"/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Full scale impact trials into sand and ice (Europa simulant) –&gt; next March</a:t>
            </a:r>
            <a:endParaRPr lang="en-GB" dirty="0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83568" y="4861592"/>
            <a:ext cx="4508424" cy="43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  <a:ea typeface="ＭＳ Ｐゴシック" pitchFamily="8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  <a:ea typeface="ＭＳ Ｐゴシック" pitchFamily="8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  <a:ea typeface="ＭＳ Ｐゴシック" pitchFamily="8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  <a:ea typeface="ＭＳ Ｐゴシック" pitchFamily="8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  <a:ea typeface="ＭＳ Ｐゴシック" pitchFamily="8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  <a:ea typeface="ＭＳ Ｐゴシック" pitchFamily="8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  <a:ea typeface="ＭＳ Ｐゴシック" pitchFamily="8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  <a:ea typeface="ＭＳ Ｐゴシック" pitchFamily="81" charset="-128"/>
              </a:defRPr>
            </a:lvl9pPr>
          </a:lstStyle>
          <a:p>
            <a:r>
              <a:rPr lang="en-GB" dirty="0" err="1" smtClean="0"/>
              <a:t>Thankyou</a:t>
            </a:r>
            <a:r>
              <a:rPr lang="en-GB" dirty="0" smtClean="0"/>
              <a:t>   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0" y="5911552"/>
            <a:ext cx="5796136" cy="973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  <a:ea typeface="ＭＳ Ｐゴシック" pitchFamily="8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  <a:ea typeface="ＭＳ Ｐゴシック" pitchFamily="8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  <a:ea typeface="ＭＳ Ｐゴシック" pitchFamily="8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  <a:ea typeface="ＭＳ Ｐゴシック" pitchFamily="8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  <a:ea typeface="ＭＳ Ｐゴシック" pitchFamily="8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  <a:ea typeface="ＭＳ Ｐゴシック" pitchFamily="8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  <a:ea typeface="ＭＳ Ｐゴシック" pitchFamily="8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  <a:ea typeface="ＭＳ Ｐゴシック" pitchFamily="81" charset="-128"/>
              </a:defRPr>
            </a:lvl9pPr>
          </a:lstStyle>
          <a:p>
            <a:r>
              <a:rPr lang="en-GB" dirty="0" smtClean="0"/>
              <a:t>Rob </a:t>
            </a:r>
            <a:r>
              <a:rPr lang="en-GB" dirty="0" err="1" smtClean="0"/>
              <a:t>Gowen</a:t>
            </a:r>
            <a:r>
              <a:rPr lang="en-GB" dirty="0" smtClean="0"/>
              <a:t>:  rag@mssl.ucl.ac.uk</a:t>
            </a:r>
            <a:endParaRPr lang="en-GB" dirty="0"/>
          </a:p>
        </p:txBody>
      </p:sp>
      <p:sp>
        <p:nvSpPr>
          <p:cNvPr id="5" name="AutoShape 2" descr="imap://rag@imaps.mssl.ucl.ac.uk:993/fetch%3EUID%3E/INBOX%3E228257?part=1.3&amp;type=image/png&amp;filename=Version_3_Side%20view%204%20board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p://rag@imaps.mssl.ucl.ac.uk:993/fetch%3EUID%3E/INBOX%3E228257?part=1.3&amp;type=image/png&amp;filename=Version_3_Side%20view%204%20boards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imap://rag@imaps.mssl.ucl.ac.uk:993/fetch%3EUID%3E/INBOX%3E228257?part=1.3&amp;type=image/png&amp;filename=Version_3_Side%20view%204%20boards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imap://rag@imaps.mssl.ucl.ac.uk:993/fetch%3EUID%3E/INBOX%3E228257?part=1.3&amp;type=image/png&amp;filename=Version_3_Side%20view%204%20boards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imap://rag@imaps.mssl.ucl.ac.uk:993/fetch%3EUID%3E/INBOX%3E228257?part=1.3&amp;type=image/png&amp;filename=Version_3_Side%20view%204%20boards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4" r="28734"/>
          <a:stretch/>
        </p:blipFill>
        <p:spPr>
          <a:xfrm>
            <a:off x="5346009" y="1245870"/>
            <a:ext cx="3618479" cy="43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8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5211688" cy="685800"/>
          </a:xfrm>
        </p:spPr>
        <p:txBody>
          <a:bodyPr/>
          <a:lstStyle/>
          <a:p>
            <a:r>
              <a:rPr lang="en-GB" sz="3200" dirty="0" smtClean="0"/>
              <a:t>Penetrator Consortium</a:t>
            </a: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9" name="Picture 5" descr="New Penetra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8" r="5298"/>
          <a:stretch>
            <a:fillRect/>
          </a:stretch>
        </p:blipFill>
        <p:spPr bwMode="auto">
          <a:xfrm rot="18223394">
            <a:off x="6983457" y="5555124"/>
            <a:ext cx="1520273" cy="89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774364"/>
              </p:ext>
            </p:extLst>
          </p:nvPr>
        </p:nvGraphicFramePr>
        <p:xfrm>
          <a:off x="7702310" y="3933056"/>
          <a:ext cx="6191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Image" r:id="rId5" imgW="3081273" imgH="3291847" progId="Photoshop.Image.7">
                  <p:embed/>
                </p:oleObj>
              </mc:Choice>
              <mc:Fallback>
                <p:oleObj name="Image" r:id="rId5" imgW="3081273" imgH="3291847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310" y="3933056"/>
                        <a:ext cx="6191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rc 4"/>
          <p:cNvSpPr>
            <a:spLocks/>
          </p:cNvSpPr>
          <p:nvPr/>
        </p:nvSpPr>
        <p:spPr bwMode="auto">
          <a:xfrm flipH="1">
            <a:off x="5724525" y="980729"/>
            <a:ext cx="2436812" cy="302433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scene3d>
            <a:camera prst="orthographicFront">
              <a:rot lat="0" lon="102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7956550" y="1268760"/>
            <a:ext cx="364885" cy="346481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>
              <a:rot lat="0" lon="10200000" rev="0"/>
            </a:camera>
            <a:lightRig rig="threePt" dir="t"/>
          </a:scene3d>
        </p:spPr>
        <p:txBody>
          <a:bodyPr/>
          <a:lstStyle/>
          <a:p>
            <a:endParaRPr lang="en-GB"/>
          </a:p>
        </p:txBody>
      </p:sp>
      <p:sp>
        <p:nvSpPr>
          <p:cNvPr id="13" name="Arc 12"/>
          <p:cNvSpPr/>
          <p:nvPr/>
        </p:nvSpPr>
        <p:spPr bwMode="auto">
          <a:xfrm rot="10800000">
            <a:off x="7956377" y="4005064"/>
            <a:ext cx="233959" cy="1224137"/>
          </a:xfrm>
          <a:prstGeom prst="arc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47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1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0" y="4365104"/>
            <a:ext cx="9144000" cy="2492896"/>
          </a:xfrm>
          <a:prstGeom prst="rect">
            <a:avLst/>
          </a:prstGeom>
          <a:solidFill>
            <a:schemeClr val="bg1">
              <a:lumMod val="50000"/>
              <a:alpha val="5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1" charset="-128"/>
            </a:endParaRPr>
          </a:p>
        </p:txBody>
      </p:sp>
      <p:sp>
        <p:nvSpPr>
          <p:cNvPr id="52" name="Oval 34"/>
          <p:cNvSpPr>
            <a:spLocks noChangeArrowheads="1"/>
          </p:cNvSpPr>
          <p:nvPr/>
        </p:nvSpPr>
        <p:spPr bwMode="auto">
          <a:xfrm>
            <a:off x="1095299" y="2279581"/>
            <a:ext cx="1375076" cy="1725484"/>
          </a:xfrm>
          <a:prstGeom prst="ellipse">
            <a:avLst/>
          </a:prstGeom>
          <a:solidFill>
            <a:srgbClr val="1F497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AutoShape 33"/>
          <p:cNvSpPr>
            <a:spLocks noChangeArrowheads="1"/>
          </p:cNvSpPr>
          <p:nvPr/>
        </p:nvSpPr>
        <p:spPr bwMode="auto">
          <a:xfrm rot="10800000" flipV="1">
            <a:off x="650819" y="931069"/>
            <a:ext cx="2268537" cy="29585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886 w 21600"/>
              <a:gd name="T13" fmla="*/ 3886 h 21600"/>
              <a:gd name="T14" fmla="*/ 17714 w 21600"/>
              <a:gd name="T15" fmla="*/ 177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172" y="21600"/>
                </a:lnTo>
                <a:lnTo>
                  <a:pt x="1742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1F497D"/>
          </a:solidFill>
          <a:ln w="9525">
            <a:solidFill>
              <a:srgbClr val="1F497D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" name="AutoShape 32"/>
          <p:cNvSpPr>
            <a:spLocks noChangeArrowheads="1"/>
          </p:cNvSpPr>
          <p:nvPr/>
        </p:nvSpPr>
        <p:spPr bwMode="auto">
          <a:xfrm rot="10800000" flipV="1">
            <a:off x="884874" y="1001692"/>
            <a:ext cx="1746413" cy="22522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886 w 21600"/>
              <a:gd name="T13" fmla="*/ 3886 h 21600"/>
              <a:gd name="T14" fmla="*/ 17714 w 21600"/>
              <a:gd name="T15" fmla="*/ 177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172" y="21600"/>
                </a:lnTo>
                <a:lnTo>
                  <a:pt x="1742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 rot="10800000">
            <a:off x="1196573" y="1104763"/>
            <a:ext cx="1145521" cy="310168"/>
          </a:xfrm>
          <a:prstGeom prst="ellipse">
            <a:avLst/>
          </a:prstGeom>
          <a:noFill/>
          <a:ln w="38100">
            <a:solidFill>
              <a:srgbClr val="E36C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30"/>
          <p:cNvSpPr>
            <a:spLocks noChangeArrowheads="1"/>
          </p:cNvSpPr>
          <p:nvPr/>
        </p:nvSpPr>
        <p:spPr bwMode="auto">
          <a:xfrm rot="10800000">
            <a:off x="1095299" y="1226921"/>
            <a:ext cx="1375076" cy="1953577"/>
          </a:xfrm>
          <a:prstGeom prst="rect">
            <a:avLst/>
          </a:prstGeom>
          <a:solidFill>
            <a:srgbClr val="1F497D"/>
          </a:solidFill>
          <a:ln w="9525">
            <a:solidFill>
              <a:srgbClr val="1F497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Rectangle 29"/>
          <p:cNvSpPr>
            <a:spLocks noChangeArrowheads="1"/>
          </p:cNvSpPr>
          <p:nvPr/>
        </p:nvSpPr>
        <p:spPr bwMode="auto">
          <a:xfrm rot="10800000">
            <a:off x="1095299" y="2245224"/>
            <a:ext cx="1375076" cy="945771"/>
          </a:xfrm>
          <a:prstGeom prst="rect">
            <a:avLst/>
          </a:prstGeom>
          <a:solidFill>
            <a:srgbClr val="1F49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AutoShape 28"/>
          <p:cNvSpPr>
            <a:spLocks noChangeArrowheads="1"/>
          </p:cNvSpPr>
          <p:nvPr/>
        </p:nvSpPr>
        <p:spPr bwMode="auto">
          <a:xfrm rot="10800000" flipV="1">
            <a:off x="1226955" y="3211037"/>
            <a:ext cx="1115139" cy="29108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" name="Rectangle 27"/>
          <p:cNvSpPr>
            <a:spLocks noChangeArrowheads="1"/>
          </p:cNvSpPr>
          <p:nvPr/>
        </p:nvSpPr>
        <p:spPr bwMode="auto">
          <a:xfrm rot="10800000">
            <a:off x="1226955" y="1317585"/>
            <a:ext cx="1115139" cy="189345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60" name="AutoShape 17"/>
          <p:cNvCxnSpPr>
            <a:cxnSpLocks noChangeShapeType="1"/>
          </p:cNvCxnSpPr>
          <p:nvPr/>
        </p:nvCxnSpPr>
        <p:spPr bwMode="auto">
          <a:xfrm rot="10800000" flipH="1">
            <a:off x="1609546" y="1396797"/>
            <a:ext cx="300446" cy="95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AutoShape 16"/>
          <p:cNvCxnSpPr>
            <a:cxnSpLocks noChangeShapeType="1"/>
          </p:cNvCxnSpPr>
          <p:nvPr/>
        </p:nvCxnSpPr>
        <p:spPr bwMode="auto">
          <a:xfrm rot="10800000" flipH="1">
            <a:off x="1755831" y="1186838"/>
            <a:ext cx="6752" cy="144109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AutoShape 15"/>
          <p:cNvCxnSpPr>
            <a:cxnSpLocks noChangeShapeType="1"/>
          </p:cNvCxnSpPr>
          <p:nvPr/>
        </p:nvCxnSpPr>
        <p:spPr bwMode="auto">
          <a:xfrm rot="10800000" flipH="1">
            <a:off x="1607295" y="1330946"/>
            <a:ext cx="300446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14"/>
          <p:cNvCxnSpPr>
            <a:cxnSpLocks noChangeShapeType="1"/>
          </p:cNvCxnSpPr>
          <p:nvPr/>
        </p:nvCxnSpPr>
        <p:spPr bwMode="auto">
          <a:xfrm rot="10800000" flipH="1">
            <a:off x="1356361" y="1186838"/>
            <a:ext cx="810192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AutoShape 13"/>
          <p:cNvCxnSpPr>
            <a:cxnSpLocks noChangeShapeType="1"/>
          </p:cNvCxnSpPr>
          <p:nvPr/>
        </p:nvCxnSpPr>
        <p:spPr bwMode="auto">
          <a:xfrm rot="10800000">
            <a:off x="1761457" y="1405387"/>
            <a:ext cx="1126" cy="5630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Rectangle 7"/>
          <p:cNvSpPr>
            <a:spLocks noChangeArrowheads="1"/>
          </p:cNvSpPr>
          <p:nvPr/>
        </p:nvSpPr>
        <p:spPr bwMode="auto">
          <a:xfrm rot="10800000">
            <a:off x="1305724" y="1396797"/>
            <a:ext cx="953100" cy="1018303"/>
          </a:xfrm>
          <a:prstGeom prst="rect">
            <a:avLst/>
          </a:prstGeom>
          <a:solidFill>
            <a:srgbClr val="F79646"/>
          </a:soli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69" name="AutoShape 2"/>
          <p:cNvCxnSpPr>
            <a:cxnSpLocks noChangeShapeType="1"/>
          </p:cNvCxnSpPr>
          <p:nvPr/>
        </p:nvCxnSpPr>
        <p:spPr bwMode="auto">
          <a:xfrm>
            <a:off x="1482390" y="2415100"/>
            <a:ext cx="2251" cy="9734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Rectangle 8"/>
          <p:cNvSpPr>
            <a:spLocks noChangeArrowheads="1"/>
          </p:cNvSpPr>
          <p:nvPr/>
        </p:nvSpPr>
        <p:spPr bwMode="auto">
          <a:xfrm rot="10800000">
            <a:off x="1229206" y="2520080"/>
            <a:ext cx="1107262" cy="690957"/>
          </a:xfrm>
          <a:prstGeom prst="rect">
            <a:avLst/>
          </a:prstGeom>
          <a:solidFill>
            <a:srgbClr val="FFFF00"/>
          </a:soli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Rectangle 8"/>
          <p:cNvSpPr>
            <a:spLocks noChangeArrowheads="1"/>
          </p:cNvSpPr>
          <p:nvPr/>
        </p:nvSpPr>
        <p:spPr bwMode="auto">
          <a:xfrm rot="10800000">
            <a:off x="1309099" y="2520080"/>
            <a:ext cx="962103" cy="690957"/>
          </a:xfrm>
          <a:prstGeom prst="rect">
            <a:avLst/>
          </a:prstGeom>
          <a:solidFill>
            <a:srgbClr val="F79646"/>
          </a:soli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AutoShape 9"/>
          <p:cNvSpPr>
            <a:spLocks noChangeArrowheads="1"/>
          </p:cNvSpPr>
          <p:nvPr/>
        </p:nvSpPr>
        <p:spPr bwMode="auto">
          <a:xfrm rot="10800000" flipV="1">
            <a:off x="1229206" y="3207219"/>
            <a:ext cx="1118515" cy="30062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3" name="AutoShape 9"/>
          <p:cNvSpPr>
            <a:spLocks noChangeArrowheads="1"/>
          </p:cNvSpPr>
          <p:nvPr/>
        </p:nvSpPr>
        <p:spPr bwMode="auto">
          <a:xfrm rot="10800000" flipV="1">
            <a:off x="1309099" y="3207219"/>
            <a:ext cx="962103" cy="25767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79646"/>
          </a:soli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8" name="Right Arrow 2057"/>
          <p:cNvSpPr/>
          <p:nvPr/>
        </p:nvSpPr>
        <p:spPr bwMode="auto">
          <a:xfrm rot="10063353" flipH="1">
            <a:off x="2693156" y="2532667"/>
            <a:ext cx="885435" cy="6012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1" charset="-128"/>
            </a:endParaRPr>
          </a:p>
        </p:txBody>
      </p:sp>
      <p:pic>
        <p:nvPicPr>
          <p:cNvPr id="8" name="Picture 3" descr="7Q047_008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8" r="9856" b="8536"/>
          <a:stretch>
            <a:fillRect/>
          </a:stretch>
        </p:blipFill>
        <p:spPr bwMode="auto">
          <a:xfrm>
            <a:off x="1749485" y="4221933"/>
            <a:ext cx="378142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6" r="29241"/>
          <a:stretch/>
        </p:blipFill>
        <p:spPr>
          <a:xfrm>
            <a:off x="3779912" y="1815099"/>
            <a:ext cx="1839565" cy="226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6336704" cy="685800"/>
          </a:xfrm>
        </p:spPr>
        <p:txBody>
          <a:bodyPr/>
          <a:lstStyle/>
          <a:p>
            <a:r>
              <a:rPr lang="en-GB" sz="3200" dirty="0" smtClean="0"/>
              <a:t>Background to Current Study</a:t>
            </a: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028" name="Picture 4" descr="C:\Users\rag\AppData\Local\Microsoft\Windows\Temporary Internet Files\Content.IE5\79VX1SRT\MP90044912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861973"/>
            <a:ext cx="1695450" cy="213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Rot="1" noChangeArrowheads="1"/>
          </p:cNvSpPr>
          <p:nvPr/>
        </p:nvSpPr>
        <p:spPr bwMode="auto">
          <a:xfrm>
            <a:off x="251519" y="3284984"/>
            <a:ext cx="639958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accent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marL="0" indent="0">
              <a:spcAft>
                <a:spcPts val="0"/>
              </a:spcAft>
              <a:buFontTx/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2010</a:t>
            </a:r>
            <a:r>
              <a:rPr lang="en-GB" sz="2400" b="1" dirty="0" smtClean="0"/>
              <a:t>  Penetrator Phase-I Study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          	- Delivery system and </a:t>
            </a:r>
            <a:r>
              <a:rPr lang="en-GB" dirty="0" smtClean="0"/>
              <a:t>penetrator</a:t>
            </a:r>
            <a:endParaRPr lang="en-GB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2012  </a:t>
            </a:r>
            <a:r>
              <a:rPr lang="en-GB" sz="2400" b="1" dirty="0" smtClean="0">
                <a:solidFill>
                  <a:srgbClr val="333399"/>
                </a:solidFill>
              </a:rPr>
              <a:t>Penetrator Phase-II Study</a:t>
            </a:r>
            <a:r>
              <a:rPr lang="en-GB" dirty="0" smtClean="0">
                <a:solidFill>
                  <a:srgbClr val="333399"/>
                </a:solidFill>
              </a:rPr>
              <a:t/>
            </a:r>
            <a:br>
              <a:rPr lang="en-GB" dirty="0" smtClean="0">
                <a:solidFill>
                  <a:srgbClr val="333399"/>
                </a:solidFill>
              </a:rPr>
            </a:br>
            <a:r>
              <a:rPr lang="en-GB" dirty="0" smtClean="0">
                <a:solidFill>
                  <a:srgbClr val="333399"/>
                </a:solidFill>
              </a:rPr>
              <a:t>	- Astrobiology Payload Complement</a:t>
            </a:r>
            <a:br>
              <a:rPr lang="en-GB" dirty="0" smtClean="0">
                <a:solidFill>
                  <a:srgbClr val="333399"/>
                </a:solidFill>
              </a:rPr>
            </a:br>
            <a:r>
              <a:rPr lang="en-GB" dirty="0" smtClean="0">
                <a:solidFill>
                  <a:srgbClr val="333399"/>
                </a:solidFill>
              </a:rPr>
              <a:t>	- Updates to penetrator and delivery </a:t>
            </a:r>
            <a:br>
              <a:rPr lang="en-GB" dirty="0" smtClean="0">
                <a:solidFill>
                  <a:srgbClr val="333399"/>
                </a:solidFill>
              </a:rPr>
            </a:br>
            <a:r>
              <a:rPr lang="en-GB" dirty="0" smtClean="0">
                <a:solidFill>
                  <a:srgbClr val="333399"/>
                </a:solidFill>
              </a:rPr>
              <a:t>               system</a:t>
            </a:r>
            <a:br>
              <a:rPr lang="en-GB" dirty="0" smtClean="0">
                <a:solidFill>
                  <a:srgbClr val="333399"/>
                </a:solidFill>
              </a:rPr>
            </a:br>
            <a:r>
              <a:rPr lang="en-GB" dirty="0" smtClean="0">
                <a:solidFill>
                  <a:srgbClr val="333399"/>
                </a:solidFill>
              </a:rPr>
              <a:t>	- Small and full scale impact testing</a:t>
            </a:r>
            <a:br>
              <a:rPr lang="en-GB" dirty="0" smtClean="0">
                <a:solidFill>
                  <a:srgbClr val="333399"/>
                </a:solidFill>
              </a:rPr>
            </a:br>
            <a:r>
              <a:rPr lang="en-GB" dirty="0" smtClean="0">
                <a:solidFill>
                  <a:srgbClr val="333399"/>
                </a:solidFill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19" y="1014009"/>
            <a:ext cx="6002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 ESA studies, special provision to UK</a:t>
            </a:r>
          </a:p>
          <a:p>
            <a:r>
              <a:rPr lang="en-GB" dirty="0" smtClean="0"/>
              <a:t>Astrium prime, MSSL/UCL, QinetiQ,</a:t>
            </a:r>
            <a:br>
              <a:rPr lang="en-GB" dirty="0" smtClean="0"/>
            </a:br>
            <a:r>
              <a:rPr lang="en-GB" dirty="0" smtClean="0"/>
              <a:t>and now Rapid </a:t>
            </a:r>
            <a:r>
              <a:rPr lang="en-GB" dirty="0" err="1" smtClean="0"/>
              <a:t>SpaceTechnologies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Penetrators to Jovian Moons, and Mars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6636" y="2987660"/>
            <a:ext cx="275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Climbing the TRL ladder</a:t>
            </a:r>
            <a:endParaRPr lang="en-GB" sz="1800" dirty="0"/>
          </a:p>
        </p:txBody>
      </p:sp>
      <p:pic>
        <p:nvPicPr>
          <p:cNvPr id="8" name="Picture 2" descr="PDM Overview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0" t="41179" r="4710"/>
          <a:stretch/>
        </p:blipFill>
        <p:spPr bwMode="auto">
          <a:xfrm>
            <a:off x="5601374" y="4703414"/>
            <a:ext cx="3507130" cy="21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84168" y="3691015"/>
            <a:ext cx="2880320" cy="1034129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spAutoFit/>
          </a:bodyPr>
          <a:lstStyle/>
          <a:p>
            <a:pPr marL="118800" lvl="1" algn="r">
              <a:spcBef>
                <a:spcPct val="20000"/>
              </a:spcBef>
              <a:defRPr/>
            </a:pPr>
            <a:r>
              <a:rPr lang="en-GB" sz="1800" kern="0" dirty="0" smtClean="0"/>
              <a:t>Phase-1 study :</a:t>
            </a:r>
          </a:p>
          <a:p>
            <a:pPr marL="118800" lvl="1" algn="r">
              <a:spcBef>
                <a:spcPct val="20000"/>
              </a:spcBef>
              <a:defRPr/>
            </a:pPr>
            <a:r>
              <a:rPr lang="en-GB" sz="1800" kern="0" dirty="0" smtClean="0"/>
              <a:t>Europa Penetrator ~11 kg  </a:t>
            </a:r>
          </a:p>
          <a:p>
            <a:pPr marL="118800" lvl="1" algn="r">
              <a:spcBef>
                <a:spcPct val="20000"/>
              </a:spcBef>
              <a:defRPr/>
            </a:pPr>
            <a:r>
              <a:rPr lang="en-GB" sz="1800" kern="0" dirty="0" smtClean="0"/>
              <a:t>Descent Module ~62 kg </a:t>
            </a:r>
            <a:endParaRPr lang="en-GB" sz="1800" kern="0" dirty="0"/>
          </a:p>
        </p:txBody>
      </p:sp>
      <p:sp>
        <p:nvSpPr>
          <p:cNvPr id="3" name="Oval 2"/>
          <p:cNvSpPr/>
          <p:nvPr/>
        </p:nvSpPr>
        <p:spPr bwMode="auto">
          <a:xfrm>
            <a:off x="6356636" y="4797152"/>
            <a:ext cx="1375934" cy="96124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25450" y="44450"/>
            <a:ext cx="7386638" cy="685800"/>
          </a:xfrm>
        </p:spPr>
        <p:txBody>
          <a:bodyPr/>
          <a:lstStyle/>
          <a:p>
            <a:r>
              <a:rPr lang="en-GB" sz="3600" smtClean="0"/>
              <a:t>Europa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68760"/>
            <a:ext cx="5032375" cy="4648200"/>
          </a:xfrm>
        </p:spPr>
        <p:txBody>
          <a:bodyPr/>
          <a:lstStyle/>
          <a:p>
            <a:pPr>
              <a:defRPr/>
            </a:pPr>
            <a:r>
              <a:rPr lang="en-GB" dirty="0"/>
              <a:t>Best candidate for life in solar system </a:t>
            </a:r>
            <a:r>
              <a:rPr lang="en-GB" dirty="0" smtClean="0"/>
              <a:t>?</a:t>
            </a:r>
            <a:endParaRPr lang="en-GB" dirty="0"/>
          </a:p>
          <a:p>
            <a:pPr>
              <a:defRPr/>
            </a:pPr>
            <a:r>
              <a:rPr lang="en-GB" dirty="0" smtClean="0"/>
              <a:t>Water </a:t>
            </a:r>
            <a:r>
              <a:rPr lang="en-GB" dirty="0" smtClean="0"/>
              <a:t>ice surface thin crust with many cracks, geologically young.</a:t>
            </a:r>
          </a:p>
          <a:p>
            <a:pPr>
              <a:defRPr/>
            </a:pPr>
            <a:r>
              <a:rPr lang="en-GB" dirty="0" smtClean="0"/>
              <a:t>Evidence of upwelled material from beneath</a:t>
            </a:r>
          </a:p>
          <a:p>
            <a:pPr>
              <a:defRPr/>
            </a:pPr>
            <a:r>
              <a:rPr lang="en-GB" dirty="0"/>
              <a:t>B</a:t>
            </a:r>
            <a:r>
              <a:rPr lang="en-GB" dirty="0" smtClean="0"/>
              <a:t>elieve warm water subsurface ocean protected from radiation</a:t>
            </a:r>
          </a:p>
          <a:p>
            <a:pPr>
              <a:defRPr/>
            </a:pPr>
            <a:r>
              <a:rPr lang="en-GB" dirty="0" smtClean="0"/>
              <a:t>Nutrients supply from above or below</a:t>
            </a:r>
            <a:r>
              <a:rPr lang="en-GB" dirty="0" smtClean="0"/>
              <a:t>.</a:t>
            </a:r>
          </a:p>
          <a:p>
            <a:pPr>
              <a:defRPr/>
            </a:pPr>
            <a:endParaRPr lang="en-GB" dirty="0"/>
          </a:p>
          <a:p>
            <a:pPr marL="355600" indent="-355600">
              <a:buFontTx/>
              <a:buNone/>
              <a:defRPr/>
            </a:pPr>
            <a:r>
              <a:rPr lang="en-GB" dirty="0" smtClean="0"/>
              <a:t>→ </a:t>
            </a:r>
            <a:r>
              <a:rPr lang="en-GB" dirty="0" smtClean="0"/>
              <a:t>Observe upwelled material on surface for life, and habitability conditions of water.</a:t>
            </a:r>
          </a:p>
          <a:p>
            <a:pPr marL="0" indent="0">
              <a:buFontTx/>
              <a:buNone/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pic>
        <p:nvPicPr>
          <p:cNvPr id="614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2881313"/>
            <a:ext cx="3932238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PIA03878 Europa close up (full r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46" r="1781"/>
          <a:stretch>
            <a:fillRect/>
          </a:stretch>
        </p:blipFill>
        <p:spPr bwMode="auto">
          <a:xfrm>
            <a:off x="5184775" y="806450"/>
            <a:ext cx="39243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852936"/>
            <a:ext cx="8610600" cy="685800"/>
          </a:xfrm>
        </p:spPr>
        <p:txBody>
          <a:bodyPr/>
          <a:lstStyle/>
          <a:p>
            <a:r>
              <a:rPr lang="en-GB" dirty="0" smtClean="0"/>
              <a:t>MODEL PAYLOAD SELECTION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90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7469"/>
            <a:ext cx="8610600" cy="685800"/>
          </a:xfrm>
        </p:spPr>
        <p:txBody>
          <a:bodyPr/>
          <a:lstStyle/>
          <a:p>
            <a:r>
              <a:rPr lang="en-GB" sz="2800" dirty="0" smtClean="0"/>
              <a:t>Science Requirements</a:t>
            </a:r>
            <a:endParaRPr lang="en-GB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9388" y="1268413"/>
            <a:ext cx="89296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accent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r>
              <a:rPr lang="en-GB" dirty="0" smtClean="0"/>
              <a:t>In-situ </a:t>
            </a:r>
            <a:r>
              <a:rPr lang="en-GB" dirty="0" smtClean="0"/>
              <a:t>investigations can provide much more capability than from orbit.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 smtClean="0"/>
              <a:t>close-up, provenance, </a:t>
            </a:r>
            <a:r>
              <a:rPr lang="en-GB" dirty="0" smtClean="0"/>
              <a:t>sample</a:t>
            </a:r>
            <a:r>
              <a:rPr lang="en-GB" dirty="0" smtClean="0"/>
              <a:t>)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Identified 3 main </a:t>
            </a:r>
            <a:r>
              <a:rPr lang="en-GB" dirty="0" smtClean="0"/>
              <a:t>science categories :-</a:t>
            </a:r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339596"/>
              </p:ext>
            </p:extLst>
          </p:nvPr>
        </p:nvGraphicFramePr>
        <p:xfrm>
          <a:off x="900113" y="3251944"/>
          <a:ext cx="6192837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623"/>
                <a:gridCol w="1584214"/>
              </a:tblGrid>
              <a:tr h="127496">
                <a:tc>
                  <a:txBody>
                    <a:bodyPr/>
                    <a:lstStyle/>
                    <a:p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Astrobiology Science</a:t>
                      </a:r>
                      <a:endParaRPr lang="en-GB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Score range</a:t>
                      </a:r>
                      <a:endParaRPr lang="en-GB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Habitability</a:t>
                      </a:r>
                      <a:endParaRPr lang="en-GB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[0-5]</a:t>
                      </a:r>
                      <a:endParaRPr lang="en-GB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Astrobiological Materials and Processes</a:t>
                      </a:r>
                      <a:endParaRPr lang="en-GB" b="1" dirty="0"/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[0-8]</a:t>
                      </a:r>
                      <a:endParaRPr lang="en-GB" b="1" dirty="0"/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1208">
                <a:tc>
                  <a:txBody>
                    <a:bodyPr/>
                    <a:lstStyle/>
                    <a:p>
                      <a:r>
                        <a:rPr lang="en-GB" b="1" dirty="0" smtClean="0"/>
                        <a:t>Lifeforms</a:t>
                      </a:r>
                      <a:endParaRPr lang="en-GB" b="1" dirty="0"/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[0-10]</a:t>
                      </a:r>
                      <a:endParaRPr lang="en-GB" b="1" dirty="0"/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8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986744"/>
              </p:ext>
            </p:extLst>
          </p:nvPr>
        </p:nvGraphicFramePr>
        <p:xfrm>
          <a:off x="0" y="4"/>
          <a:ext cx="9144000" cy="691459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48133"/>
                <a:gridCol w="449704"/>
                <a:gridCol w="374753"/>
                <a:gridCol w="374753"/>
                <a:gridCol w="5096657"/>
              </a:tblGrid>
              <a:tr h="282451">
                <a:tc>
                  <a:txBody>
                    <a:bodyPr/>
                    <a:lstStyle/>
                    <a:p>
                      <a:pPr marL="8001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(a)  </a:t>
                      </a:r>
                      <a:r>
                        <a:rPr lang="fr-FR" sz="16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Habitability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(13 areas)</a:t>
                      </a:r>
                      <a:endParaRPr lang="en-GB" sz="1400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</a:t>
                      </a:r>
                      <a:endParaRPr lang="en-GB" sz="16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</a:t>
                      </a:r>
                      <a:endParaRPr lang="en-GB" sz="16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PS</a:t>
                      </a:r>
                      <a:endParaRPr lang="en-GB" sz="16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Instrument Types</a:t>
                      </a:r>
                      <a:endParaRPr lang="en-GB" sz="16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4496">
                <a:tc>
                  <a:txBody>
                    <a:bodyPr/>
                    <a:lstStyle/>
                    <a:p>
                      <a:pPr marL="80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Radiation environment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X-ray, ɣ-ray , alpha, electron, proton, neutron and dosimeter sensors. accelerometers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7145">
                <a:tc>
                  <a:txBody>
                    <a:bodyPr/>
                    <a:lstStyle/>
                    <a:p>
                      <a:pPr marL="80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Heat flux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effectLst/>
                        </a:rPr>
                        <a:t>thermometers, tiltmeter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9817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Physico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-chemical properties of 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melted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water ice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effectLst/>
                        </a:rPr>
                        <a:t>pH, redox, conductivity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4496">
                <a:tc>
                  <a:txBody>
                    <a:bodyPr/>
                    <a:lstStyle/>
                    <a:p>
                      <a:pPr marL="80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Habitat location and extent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seismometer, magnetometer, radio beacon, geophysical tiltmeter, accelerometers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145">
                <a:tc>
                  <a:txBody>
                    <a:bodyPr/>
                    <a:lstStyle/>
                    <a:p>
                      <a:pPr marL="80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Planetary body core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seismometer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, radio beacon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145">
                <a:tc>
                  <a:txBody>
                    <a:bodyPr/>
                    <a:lstStyle/>
                    <a:p>
                      <a:pPr marL="80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Seismic activity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seismometer, geophone, geophysical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tiltmeter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145">
                <a:tc>
                  <a:txBody>
                    <a:bodyPr/>
                    <a:lstStyle/>
                    <a:p>
                      <a:pPr marL="80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Magnetic field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magnetometer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145">
                <a:tc>
                  <a:txBody>
                    <a:bodyPr/>
                    <a:lstStyle/>
                    <a:p>
                      <a:pPr marL="80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Surface morphology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descent camera, landed camera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7145">
                <a:tc>
                  <a:txBody>
                    <a:bodyPr/>
                    <a:lstStyle/>
                    <a:p>
                      <a:pPr marL="80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effectLst/>
                        </a:rPr>
                        <a:t>Temperature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thermometer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7145">
                <a:tc>
                  <a:txBody>
                    <a:bodyPr/>
                    <a:lstStyle/>
                    <a:p>
                      <a:pPr marL="80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effectLst/>
                        </a:rPr>
                        <a:t>Surficial thermal properties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thermometers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7145">
                <a:tc>
                  <a:txBody>
                    <a:bodyPr/>
                    <a:lstStyle/>
                    <a:p>
                      <a:pPr marL="80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effectLst/>
                        </a:rPr>
                        <a:t>Surficial light levels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photometer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7145">
                <a:tc>
                  <a:txBody>
                    <a:bodyPr/>
                    <a:lstStyle/>
                    <a:p>
                      <a:pPr marL="80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effectLst/>
                        </a:rPr>
                        <a:t>Surficial electrical properties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permittivity, conductivity probes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911">
                <a:tc>
                  <a:txBody>
                    <a:bodyPr/>
                    <a:lstStyle/>
                    <a:p>
                      <a:pPr marL="80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Surficial mechanical properties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accelerometer, penetration probes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1108">
                <a:tc gridSpan="5">
                  <a:txBody>
                    <a:bodyPr/>
                    <a:lstStyle/>
                    <a:p>
                      <a:pPr marL="30861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lphaLcParenBoth" startAt="2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Astrobiological Materials  and Processes  (4 areas)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3" marR="481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3" marR="481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3" marR="481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12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3" marR="481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7145">
                <a:tc>
                  <a:txBody>
                    <a:bodyPr/>
                    <a:lstStyle/>
                    <a:p>
                      <a:pPr marL="80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Mineral composition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microscope, spectrometers, descent and landed cameras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4496">
                <a:tc>
                  <a:txBody>
                    <a:bodyPr/>
                    <a:lstStyle/>
                    <a:p>
                      <a:pPr marL="80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Elemental composition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Raman, IR, visible, XRS, APXS, LIBS, GRS and mass spectrometer, descent and landed camera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4290">
                <a:tc>
                  <a:txBody>
                    <a:bodyPr/>
                    <a:lstStyle/>
                    <a:p>
                      <a:pPr marL="80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Organic and metabolic compounds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Raman, IR, visible, XRS, and mass spectrometer, thermogravimeter,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ɣ-ray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sensor, descent and landed cameras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490">
                <a:tc>
                  <a:txBody>
                    <a:bodyPr/>
                    <a:lstStyle/>
                    <a:p>
                      <a:pPr marL="80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effectLst/>
                        </a:rPr>
                        <a:t>Isotopes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140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isotope mass spectrometer, tunable laser diode spectrometer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2451">
                <a:tc gridSpan="5">
                  <a:txBody>
                    <a:bodyPr/>
                    <a:lstStyle/>
                    <a:p>
                      <a:pPr marL="80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(c)  Lifeforms   (2 areas)</a:t>
                      </a:r>
                      <a:endParaRPr lang="en-GB" sz="16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9402">
                <a:tc>
                  <a:txBody>
                    <a:bodyPr/>
                    <a:lstStyle/>
                    <a:p>
                      <a:pPr marL="80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Cells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microscope, UV fluorescence imaging, spectrometers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4290">
                <a:tc>
                  <a:txBody>
                    <a:bodyPr/>
                    <a:lstStyle/>
                    <a:p>
                      <a:pPr marL="80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Higher life forms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microscope, UV fluorescence imaging, spectrometers, descent and landed cameras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74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baseline="0" dirty="0">
                          <a:solidFill>
                            <a:schemeClr val="tx1"/>
                          </a:solidFill>
                          <a:effectLst/>
                        </a:rPr>
                        <a:t>Maximum score =</a:t>
                      </a:r>
                      <a:endParaRPr lang="en-GB" sz="1400" b="1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baseline="0" dirty="0">
                          <a:solidFill>
                            <a:schemeClr val="tx1"/>
                          </a:solidFill>
                          <a:effectLst/>
                        </a:rPr>
                        <a:t>107</a:t>
                      </a:r>
                      <a:endParaRPr lang="en-GB" sz="1400" b="1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1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baseline="0" dirty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en-GB" sz="1400" b="1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baseline="0" dirty="0">
                          <a:solidFill>
                            <a:schemeClr val="tx1"/>
                          </a:solidFill>
                          <a:effectLst/>
                        </a:rPr>
                        <a:t>(80% of maximum achievable with penetrator)</a:t>
                      </a:r>
                      <a:endParaRPr lang="en-GB" sz="1400" b="1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4" marR="48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7" y="35263"/>
            <a:ext cx="8610600" cy="685800"/>
          </a:xfrm>
        </p:spPr>
        <p:txBody>
          <a:bodyPr/>
          <a:lstStyle/>
          <a:p>
            <a:r>
              <a:rPr lang="en-GB" sz="3200" dirty="0" smtClean="0"/>
              <a:t>Technical Requirements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17104"/>
            <a:ext cx="8610600" cy="4648200"/>
          </a:xfrm>
        </p:spPr>
        <p:txBody>
          <a:bodyPr/>
          <a:lstStyle/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4 </a:t>
            </a:r>
            <a:r>
              <a:rPr lang="en-GB" dirty="0" smtClean="0"/>
              <a:t>kg E-PAC mass limit </a:t>
            </a:r>
            <a:br>
              <a:rPr lang="en-GB" dirty="0" smtClean="0"/>
            </a:br>
            <a:r>
              <a:rPr lang="en-GB" dirty="0" smtClean="0"/>
              <a:t>To include all instruments and sample acquisition mechanisms, </a:t>
            </a:r>
            <a:br>
              <a:rPr lang="en-GB" dirty="0" smtClean="0"/>
            </a:br>
            <a:r>
              <a:rPr lang="en-GB" dirty="0" smtClean="0"/>
              <a:t>To include 50% maturity margin and 20% system margin</a:t>
            </a:r>
            <a:r>
              <a:rPr lang="en-GB" dirty="0"/>
              <a:t>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=&gt; 2.2 kg without margin.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Technology maturity -&gt; to be able to be ready for a flight demonstration in the next decade (2020’s).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Survive impact into </a:t>
            </a:r>
            <a:r>
              <a:rPr lang="en-GB" dirty="0" err="1" smtClean="0"/>
              <a:t>Europan</a:t>
            </a:r>
            <a:r>
              <a:rPr lang="en-GB" dirty="0" smtClean="0"/>
              <a:t> ice at 300 m/s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Provide e</a:t>
            </a:r>
            <a:r>
              <a:rPr lang="en-GB" dirty="0" smtClean="0"/>
              <a:t>xternal </a:t>
            </a:r>
            <a:r>
              <a:rPr lang="en-GB" dirty="0" smtClean="0"/>
              <a:t>access from penetrator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Power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3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wmw">
  <a:themeElements>
    <a:clrScheme name="iwm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wmw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1" charset="-128"/>
          </a:defRPr>
        </a:defPPr>
      </a:lstStyle>
    </a:lnDef>
  </a:objectDefaults>
  <a:extraClrSchemeLst>
    <a:extraClrScheme>
      <a:clrScheme name="iwm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m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m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m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m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m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wm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wm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wm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wm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wm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wm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wmw">
  <a:themeElements>
    <a:clrScheme name="iwm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wmw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1" charset="-128"/>
          </a:defRPr>
        </a:defPPr>
      </a:lstStyle>
    </a:lnDef>
  </a:objectDefaults>
  <a:extraClrSchemeLst>
    <a:extraClrScheme>
      <a:clrScheme name="iwm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m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m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m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m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m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wm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wm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wm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wm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wm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wm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wu1.reg:Applications:Microsoft Office 2004:Templates:My Templates:iwmw.pot</Template>
  <TotalTime>23460</TotalTime>
  <Words>2207</Words>
  <Application>Microsoft Office PowerPoint</Application>
  <PresentationFormat>On-screen Show (4:3)</PresentationFormat>
  <Paragraphs>1219</Paragraphs>
  <Slides>25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iwmw</vt:lpstr>
      <vt:lpstr>1_iwmw</vt:lpstr>
      <vt:lpstr>Image</vt:lpstr>
      <vt:lpstr>An Astrobiology Payload Complement for a Europa Penetrator</vt:lpstr>
      <vt:lpstr>Contents</vt:lpstr>
      <vt:lpstr>Penetrator Consortium</vt:lpstr>
      <vt:lpstr>Background to Current Study</vt:lpstr>
      <vt:lpstr>Europa</vt:lpstr>
      <vt:lpstr>MODEL PAYLOAD SELECTION</vt:lpstr>
      <vt:lpstr>Science Requirements</vt:lpstr>
      <vt:lpstr>PowerPoint Presentation</vt:lpstr>
      <vt:lpstr>Technical Requirements</vt:lpstr>
      <vt:lpstr>Candidate Instruments</vt:lpstr>
      <vt:lpstr>PowerPoint Presentation</vt:lpstr>
      <vt:lpstr>Technical Assessment of Candidate Instruments</vt:lpstr>
      <vt:lpstr>Model Payload Selection</vt:lpstr>
      <vt:lpstr>Priority Ordered Candidate Instruments</vt:lpstr>
      <vt:lpstr>Recommended E-PAC Model Payload</vt:lpstr>
      <vt:lpstr>Model Payload – Science Coverage</vt:lpstr>
      <vt:lpstr>Model Payload Selection Conclusions</vt:lpstr>
      <vt:lpstr>E-PAC DESIGN</vt:lpstr>
      <vt:lpstr>E-PAC Model Payload</vt:lpstr>
      <vt:lpstr>+ Sample Handling System</vt:lpstr>
      <vt:lpstr>Sample Material Collection System</vt:lpstr>
      <vt:lpstr>E-PAC Design</vt:lpstr>
      <vt:lpstr>E-PAC Operations Overview</vt:lpstr>
      <vt:lpstr>Sample Heating Phases in more detail…</vt:lpstr>
      <vt:lpstr>Conclusion - Next Steps</vt:lpstr>
    </vt:vector>
  </TitlesOfParts>
  <Company>University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Penetrator</dc:title>
  <dc:creator>TEK</dc:creator>
  <cp:lastModifiedBy>rag</cp:lastModifiedBy>
  <cp:revision>1372</cp:revision>
  <cp:lastPrinted>2012-06-12T16:16:20Z</cp:lastPrinted>
  <dcterms:created xsi:type="dcterms:W3CDTF">2005-04-28T11:12:02Z</dcterms:created>
  <dcterms:modified xsi:type="dcterms:W3CDTF">2012-06-15T14:52:23Z</dcterms:modified>
</cp:coreProperties>
</file>