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4"/>
  </p:sldMasterIdLst>
  <p:notesMasterIdLst>
    <p:notesMasterId r:id="rId24"/>
  </p:notesMasterIdLst>
  <p:handoutMasterIdLst>
    <p:handoutMasterId r:id="rId25"/>
  </p:handoutMasterIdLst>
  <p:sldIdLst>
    <p:sldId id="661" r:id="rId5"/>
    <p:sldId id="706" r:id="rId6"/>
    <p:sldId id="690" r:id="rId7"/>
    <p:sldId id="671" r:id="rId8"/>
    <p:sldId id="688" r:id="rId9"/>
    <p:sldId id="697" r:id="rId10"/>
    <p:sldId id="702" r:id="rId11"/>
    <p:sldId id="696" r:id="rId12"/>
    <p:sldId id="675" r:id="rId13"/>
    <p:sldId id="681" r:id="rId14"/>
    <p:sldId id="713" r:id="rId15"/>
    <p:sldId id="703" r:id="rId16"/>
    <p:sldId id="714" r:id="rId17"/>
    <p:sldId id="711" r:id="rId18"/>
    <p:sldId id="712" r:id="rId19"/>
    <p:sldId id="701" r:id="rId20"/>
    <p:sldId id="708" r:id="rId21"/>
    <p:sldId id="710" r:id="rId22"/>
    <p:sldId id="709" r:id="rId23"/>
  </p:sldIdLst>
  <p:sldSz cx="9144000" cy="6858000" type="screen4x3"/>
  <p:notesSz cx="7112000" cy="939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7FF"/>
    <a:srgbClr val="FF1111"/>
    <a:srgbClr val="F8F200"/>
    <a:srgbClr val="009E29"/>
    <a:srgbClr val="663300"/>
    <a:srgbClr val="660066"/>
    <a:srgbClr val="0033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5" autoAdjust="0"/>
    <p:restoredTop sz="94658" autoAdjust="0"/>
  </p:normalViewPr>
  <p:slideViewPr>
    <p:cSldViewPr snapToGrid="0">
      <p:cViewPr>
        <p:scale>
          <a:sx n="108" d="100"/>
          <a:sy n="108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4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363" y="0"/>
            <a:ext cx="305276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0163"/>
            <a:ext cx="3052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363" y="8920163"/>
            <a:ext cx="305276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AFD8326-132B-44D9-8104-A507D96AE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8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30663" y="0"/>
            <a:ext cx="30813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3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464050"/>
            <a:ext cx="52133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30813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0663" y="8928100"/>
            <a:ext cx="30813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3" tIns="46397" rIns="92793" bIns="4639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0714850-7E99-49D0-9292-352BECDF6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44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07C777CD-6C75-4F7C-B554-48DFB1FAD4B6}" type="slidenum">
              <a:rPr lang="en-US" smtClean="0"/>
              <a:pPr defTabSz="948136"/>
              <a:t>1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A72846B7-1EA1-4927-87AF-388D101C6A25}" type="slidenum">
              <a:rPr lang="en-US" smtClean="0"/>
              <a:pPr defTabSz="948136"/>
              <a:t>10</a:t>
            </a:fld>
            <a:endParaRPr lang="en-US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A72846B7-1EA1-4927-87AF-388D101C6A25}" type="slidenum">
              <a:rPr lang="en-US" smtClean="0"/>
              <a:pPr defTabSz="948136"/>
              <a:t>11</a:t>
            </a:fld>
            <a:endParaRPr lang="en-US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A72846B7-1EA1-4927-87AF-388D101C6A25}" type="slidenum">
              <a:rPr lang="en-US" smtClean="0"/>
              <a:pPr defTabSz="948136"/>
              <a:t>12</a:t>
            </a:fld>
            <a:endParaRPr lang="en-US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A72846B7-1EA1-4927-87AF-388D101C6A25}" type="slidenum">
              <a:rPr lang="en-US" smtClean="0"/>
              <a:pPr defTabSz="948136"/>
              <a:t>13</a:t>
            </a:fld>
            <a:endParaRPr lang="en-US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A72846B7-1EA1-4927-87AF-388D101C6A25}" type="slidenum">
              <a:rPr lang="en-US" smtClean="0"/>
              <a:pPr defTabSz="948136"/>
              <a:t>14</a:t>
            </a:fld>
            <a:endParaRPr lang="en-US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A72846B7-1EA1-4927-87AF-388D101C6A25}" type="slidenum">
              <a:rPr lang="en-US" smtClean="0"/>
              <a:pPr defTabSz="948136"/>
              <a:t>15</a:t>
            </a:fld>
            <a:endParaRPr lang="en-US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3500561F-3870-4C21-8B24-19AE535D4E49}" type="slidenum">
              <a:rPr lang="en-US" smtClean="0"/>
              <a:pPr defTabSz="948136"/>
              <a:t>16</a:t>
            </a:fld>
            <a:endParaRPr lang="en-US" dirty="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09" y="4464362"/>
            <a:ext cx="5688983" cy="422972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F95CE4B0-01B9-4FCB-BA2F-826D22BBF75D}" type="slidenum">
              <a:rPr lang="en-US" smtClean="0"/>
              <a:pPr defTabSz="948136"/>
              <a:t>17</a:t>
            </a:fld>
            <a:endParaRPr lang="en-US" dirty="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F95CE4B0-01B9-4FCB-BA2F-826D22BBF75D}" type="slidenum">
              <a:rPr lang="en-US" smtClean="0"/>
              <a:pPr defTabSz="948136"/>
              <a:t>18</a:t>
            </a:fld>
            <a:endParaRPr lang="en-US" dirty="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F95CE4B0-01B9-4FCB-BA2F-826D22BBF75D}" type="slidenum">
              <a:rPr lang="en-US" smtClean="0"/>
              <a:pPr defTabSz="948136"/>
              <a:t>19</a:t>
            </a:fld>
            <a:endParaRPr lang="en-US" dirty="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38FB88EA-1622-4998-A581-DFE92B51798E}" type="slidenum">
              <a:rPr lang="en-US" smtClean="0"/>
              <a:pPr defTabSz="948136"/>
              <a:t>2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09" y="4464362"/>
            <a:ext cx="5688983" cy="422972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A773F106-4DD6-47C9-BD44-CF3C7FCBA1B9}" type="slidenum">
              <a:rPr lang="en-US" smtClean="0"/>
              <a:pPr defTabSz="948136"/>
              <a:t>3</a:t>
            </a:fld>
            <a:endParaRPr 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542439F7-FE86-4455-8FEF-B7B5B2D08ECE}" type="slidenum">
              <a:rPr lang="en-US" smtClean="0"/>
              <a:pPr defTabSz="948136"/>
              <a:t>4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09" y="4464362"/>
            <a:ext cx="5688983" cy="422972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542439F7-FE86-4455-8FEF-B7B5B2D08ECE}" type="slidenum">
              <a:rPr lang="en-US" smtClean="0"/>
              <a:pPr defTabSz="948136"/>
              <a:t>5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09" y="4464362"/>
            <a:ext cx="5688983" cy="422972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542439F7-FE86-4455-8FEF-B7B5B2D08ECE}" type="slidenum">
              <a:rPr lang="en-US" smtClean="0"/>
              <a:pPr defTabSz="948136"/>
              <a:t>6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509" y="4464362"/>
            <a:ext cx="5688983" cy="4229722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65BBBD10-8417-44B2-AAA5-BD837FEDB23A}" type="slidenum">
              <a:rPr lang="en-US" smtClean="0"/>
              <a:pPr defTabSz="948136"/>
              <a:t>7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65BBBD10-8417-44B2-AAA5-BD837FEDB23A}" type="slidenum">
              <a:rPr lang="en-US" smtClean="0"/>
              <a:pPr defTabSz="948136"/>
              <a:t>8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136"/>
            <a:fld id="{7318EF3D-F14C-44D6-B9F2-17485BFD4C6B}" type="slidenum">
              <a:rPr lang="en-US" smtClean="0"/>
              <a:pPr defTabSz="948136"/>
              <a:t>9</a:t>
            </a:fld>
            <a:endParaRPr lang="en-US" dirty="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26988"/>
          </a:xfrm>
          <a:prstGeom prst="rect">
            <a:avLst/>
          </a:prstGeom>
          <a:solidFill>
            <a:srgbClr val="0000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5" name="Picture 7" descr="Meat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 rot="16200000">
            <a:off x="-3245643" y="3245643"/>
            <a:ext cx="6858000" cy="3667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>
                <a:solidFill>
                  <a:srgbClr val="FFFF99"/>
                </a:solidFill>
                <a:latin typeface="Arial" charset="0"/>
              </a:rPr>
              <a:t>Crew Exploration Vehicle Project Office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502400"/>
            <a:ext cx="9144000" cy="26988"/>
          </a:xfrm>
          <a:prstGeom prst="rect">
            <a:avLst/>
          </a:prstGeom>
          <a:solidFill>
            <a:srgbClr val="0000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8" name="Picture 12" descr="CPAS Logo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6375" y="2216727"/>
            <a:ext cx="272298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71625" y="5430838"/>
            <a:ext cx="6400800" cy="9366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87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841375" y="727075"/>
            <a:ext cx="7772400" cy="9366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58775" y="6521450"/>
            <a:ext cx="2133600" cy="336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Enter Date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42088"/>
            <a:ext cx="2895600" cy="315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Presenter Name - Phone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388938" y="6553200"/>
            <a:ext cx="17446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Enter Date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217738" y="6553200"/>
            <a:ext cx="470058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Name - Phone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5C6E2-507A-42A2-AB20-9984FEB78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301625"/>
            <a:ext cx="2168525" cy="6175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113" y="301625"/>
            <a:ext cx="6354762" cy="6175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388938" y="6553200"/>
            <a:ext cx="17446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Enter Date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217738" y="6553200"/>
            <a:ext cx="470058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Name - Phone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7B213-6F25-44B8-96E0-9430643AC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76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270000"/>
            <a:ext cx="4149725" cy="482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3" y="1270000"/>
            <a:ext cx="4151312" cy="482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88938" y="6553200"/>
            <a:ext cx="1744662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2C08D-3121-4CB5-88F2-CEBEE4749123}" type="datetime4">
              <a:rPr lang="en-US" smtClean="0"/>
              <a:pPr>
                <a:defRPr/>
              </a:pPr>
              <a:t>septembre 6, 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762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270000"/>
            <a:ext cx="4149725" cy="482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41863" y="1270000"/>
            <a:ext cx="4151312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41863" y="3759200"/>
            <a:ext cx="4151312" cy="233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8938" y="6553200"/>
            <a:ext cx="17446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91E8FDF-EFF6-41D4-9817-31126B2C4AD6}" type="datetime4">
              <a:rPr lang="en-US"/>
              <a:pPr>
                <a:defRPr/>
              </a:pPr>
              <a:t>septembre 6, 2012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17738" y="6553200"/>
            <a:ext cx="470058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9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388938" y="6553200"/>
            <a:ext cx="1744662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27-28, 2009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217738" y="6553200"/>
            <a:ext cx="4700587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CPAS System IDR II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388938" y="6553200"/>
            <a:ext cx="17446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Enter Date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217738" y="6553200"/>
            <a:ext cx="470058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Name - Phone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6B80B-77C4-4521-97E5-1A339D2FB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113" y="723900"/>
            <a:ext cx="4260850" cy="575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363" y="723900"/>
            <a:ext cx="4262437" cy="575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88938" y="6553200"/>
            <a:ext cx="17446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Enter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217738" y="6553200"/>
            <a:ext cx="470058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Name - Phone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93D0-92AE-4681-BE31-2C9D329DB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88938" y="6553200"/>
            <a:ext cx="17446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Enter Date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217738" y="6553200"/>
            <a:ext cx="470058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Name - Phone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9BFD-3B9C-4DBA-A6A4-B023C66EE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88938" y="6553200"/>
            <a:ext cx="17446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Enter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88938" y="6553200"/>
            <a:ext cx="17446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Enter Date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217738" y="6553200"/>
            <a:ext cx="470058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Name - Phone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6CD32-760F-4EC8-8A0C-680C92697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88938" y="6553200"/>
            <a:ext cx="17446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Enter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217738" y="6553200"/>
            <a:ext cx="470058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Name - Phone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42F6B-FB89-4871-B42B-69C6592FE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88938" y="6553200"/>
            <a:ext cx="17446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Enter Date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217738" y="6553200"/>
            <a:ext cx="4700587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Name - Phone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53200"/>
            <a:ext cx="2133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1C2F5-17F8-495A-8656-C48E2B734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723900"/>
            <a:ext cx="8675687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0" y="685800"/>
            <a:ext cx="9144000" cy="26988"/>
          </a:xfrm>
          <a:prstGeom prst="rect">
            <a:avLst/>
          </a:prstGeom>
          <a:solidFill>
            <a:srgbClr val="0000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300039" name="Picture 7" descr="Meatball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1475" y="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6502400"/>
            <a:ext cx="9144000" cy="26988"/>
          </a:xfrm>
          <a:prstGeom prst="rect">
            <a:avLst/>
          </a:prstGeom>
          <a:solidFill>
            <a:srgbClr val="0000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301625"/>
            <a:ext cx="65722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0044" name="Picture 12" descr="CPAS Logo 2 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26450" y="11113"/>
            <a:ext cx="6731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66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66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66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66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66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4.png"/><Relationship Id="rId5" Type="http://schemas.openxmlformats.org/officeDocument/2006/relationships/package" Target="../embeddings/Feuille_Microsoft_Excel2.xlsx"/><Relationship Id="rId6" Type="http://schemas.openxmlformats.org/officeDocument/2006/relationships/image" Target="../media/image34.png"/><Relationship Id="rId7" Type="http://schemas.openxmlformats.org/officeDocument/2006/relationships/package" Target="../embeddings/Feuille_Microsoft_Excel3.xlsx"/><Relationship Id="rId8" Type="http://schemas.openxmlformats.org/officeDocument/2006/relationships/image" Target="../media/image35.png"/><Relationship Id="rId9" Type="http://schemas.openxmlformats.org/officeDocument/2006/relationships/package" Target="../embeddings/Feuille_Microsoft_Excel4.xlsx"/><Relationship Id="rId10" Type="http://schemas.openxmlformats.org/officeDocument/2006/relationships/image" Target="../media/image3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4.png"/><Relationship Id="rId5" Type="http://schemas.openxmlformats.org/officeDocument/2006/relationships/package" Target="../embeddings/Feuille_Microsoft_Excel5.xlsx"/><Relationship Id="rId6" Type="http://schemas.openxmlformats.org/officeDocument/2006/relationships/image" Target="../media/image3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package" Target="../embeddings/Feuille_Microsoft_Excel6.xlsx"/><Relationship Id="rId5" Type="http://schemas.openxmlformats.org/officeDocument/2006/relationships/image" Target="../media/image40.png"/><Relationship Id="rId6" Type="http://schemas.openxmlformats.org/officeDocument/2006/relationships/package" Target="../embeddings/Feuille_Microsoft_Excel7.xlsx"/><Relationship Id="rId7" Type="http://schemas.openxmlformats.org/officeDocument/2006/relationships/image" Target="../media/image4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package" Target="../embeddings/Document_Microsoft_Word1.docx"/><Relationship Id="rId5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wmf"/><Relationship Id="rId7" Type="http://schemas.openxmlformats.org/officeDocument/2006/relationships/image" Target="../media/image21.png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4583" y="4932515"/>
            <a:ext cx="7303405" cy="970128"/>
          </a:xfrm>
        </p:spPr>
        <p:txBody>
          <a:bodyPr/>
          <a:lstStyle/>
          <a:p>
            <a:r>
              <a:rPr lang="en-US" sz="1200" dirty="0"/>
              <a:t>Anita Sengupta </a:t>
            </a:r>
            <a:r>
              <a:rPr lang="en-US" sz="1200" dirty="0" smtClean="0"/>
              <a:t>, </a:t>
            </a:r>
            <a:r>
              <a:rPr lang="en-US" sz="1200" i="1" dirty="0" smtClean="0"/>
              <a:t>California </a:t>
            </a:r>
            <a:r>
              <a:rPr lang="en-US" sz="1200" i="1" dirty="0"/>
              <a:t>Institute of Technology, Jet Propulsion Laboratory, Pasadena CA </a:t>
            </a:r>
            <a:endParaRPr lang="en-US" sz="1200" dirty="0"/>
          </a:p>
          <a:p>
            <a:r>
              <a:rPr lang="en-US" sz="1200" dirty="0" smtClean="0"/>
              <a:t>Ricardo </a:t>
            </a:r>
            <a:r>
              <a:rPr lang="en-US" sz="1200" dirty="0" err="1"/>
              <a:t>Machin</a:t>
            </a:r>
            <a:r>
              <a:rPr lang="en-US" sz="1200" dirty="0"/>
              <a:t>, Gary </a:t>
            </a:r>
            <a:r>
              <a:rPr lang="en-US" sz="1200" dirty="0" err="1"/>
              <a:t>Bourland</a:t>
            </a:r>
            <a:r>
              <a:rPr lang="en-US" sz="1200" dirty="0"/>
              <a:t> </a:t>
            </a:r>
            <a:r>
              <a:rPr lang="en-US" sz="1200" dirty="0" smtClean="0"/>
              <a:t>, </a:t>
            </a:r>
            <a:r>
              <a:rPr lang="en-US" sz="1200" i="1" dirty="0" smtClean="0"/>
              <a:t>NASA </a:t>
            </a:r>
            <a:r>
              <a:rPr lang="en-US" sz="1200" i="1" dirty="0"/>
              <a:t>Johnson Space Center, Houston TX </a:t>
            </a:r>
            <a:endParaRPr lang="en-US" sz="1200" dirty="0"/>
          </a:p>
          <a:p>
            <a:r>
              <a:rPr lang="en-US" sz="1200" dirty="0"/>
              <a:t>Jose Laguna, Rob Sinclair </a:t>
            </a:r>
            <a:r>
              <a:rPr lang="en-US" sz="1200" dirty="0" smtClean="0"/>
              <a:t>, </a:t>
            </a:r>
            <a:r>
              <a:rPr lang="en-US" sz="1200" i="1" dirty="0" smtClean="0"/>
              <a:t>Airborne </a:t>
            </a:r>
            <a:r>
              <a:rPr lang="en-US" sz="1200" i="1" dirty="0"/>
              <a:t>Systems Inc., Santa Ana CA </a:t>
            </a:r>
            <a:endParaRPr lang="en-US" sz="1200" dirty="0"/>
          </a:p>
          <a:p>
            <a:r>
              <a:rPr lang="en-US" sz="1200" dirty="0"/>
              <a:t>Edward White </a:t>
            </a:r>
            <a:r>
              <a:rPr lang="en-US" sz="1200" dirty="0" smtClean="0"/>
              <a:t>, </a:t>
            </a:r>
            <a:r>
              <a:rPr lang="en-US" sz="1200" i="1" dirty="0" smtClean="0"/>
              <a:t>Texas </a:t>
            </a:r>
            <a:r>
              <a:rPr lang="en-US" sz="1200" i="1" dirty="0"/>
              <a:t>A&amp;M University, College Station TX </a:t>
            </a:r>
            <a:endParaRPr lang="en-US" sz="1200" dirty="0"/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89897" y="662400"/>
            <a:ext cx="7112000" cy="1225778"/>
          </a:xfrm>
          <a:noFill/>
        </p:spPr>
        <p:txBody>
          <a:bodyPr/>
          <a:lstStyle/>
          <a:p>
            <a:pPr eaLnBrk="1" hangingPunct="1"/>
            <a:r>
              <a:rPr lang="en-US" sz="2000" dirty="0"/>
              <a:t>Orion Multi-Purpose Crew Vehicle Drogue Parachute</a:t>
            </a:r>
            <a:br>
              <a:rPr lang="en-US" sz="2000" dirty="0"/>
            </a:br>
            <a:r>
              <a:rPr lang="en-US" sz="2000" dirty="0"/>
              <a:t>Performance</a:t>
            </a:r>
            <a:endParaRPr lang="en-US" sz="1050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933729" y="5948404"/>
            <a:ext cx="790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Copyright 2010 California Institute of Technology. Government sponsorship acknowledged.  The use of the NASA insignia is governed by JPL Rules! DocID:77692.  No logos may coexist with the NASA insignia except other agency sponsor logos.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86AD77D-454A-4442-91B7-7F17FE285006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4425" y="6165850"/>
            <a:ext cx="4594225" cy="457200"/>
          </a:xfrm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Unreefed</a:t>
            </a:r>
            <a:r>
              <a:rPr lang="en-US" dirty="0" smtClean="0"/>
              <a:t> Parachute Drag Measurement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3149600"/>
            <a:ext cx="584200" cy="558800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88530" y="852177"/>
            <a:ext cx="4340173" cy="1803153"/>
          </a:xfrm>
        </p:spPr>
        <p:txBody>
          <a:bodyPr/>
          <a:lstStyle/>
          <a:p>
            <a:r>
              <a:rPr lang="en-US" sz="2000" dirty="0" smtClean="0"/>
              <a:t>Observations</a:t>
            </a:r>
          </a:p>
          <a:p>
            <a:pPr lvl="1"/>
            <a:r>
              <a:rPr lang="en-US" sz="1800" dirty="0" smtClean="0"/>
              <a:t>Maximum drag as 30 </a:t>
            </a:r>
            <a:r>
              <a:rPr lang="en-US" sz="1800" dirty="0" err="1" smtClean="0"/>
              <a:t>deg</a:t>
            </a:r>
            <a:r>
              <a:rPr lang="en-US" sz="1800" dirty="0" smtClean="0"/>
              <a:t>  AOA</a:t>
            </a:r>
          </a:p>
          <a:p>
            <a:pPr lvl="1"/>
            <a:r>
              <a:rPr lang="en-US" sz="1800" dirty="0" smtClean="0"/>
              <a:t>Increase in drag with x/d</a:t>
            </a:r>
            <a:endParaRPr lang="en-US" sz="1800" dirty="0"/>
          </a:p>
        </p:txBody>
      </p:sp>
      <p:pic>
        <p:nvPicPr>
          <p:cNvPr id="11265" name="Chart 1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" b="-46"/>
          <a:stretch>
            <a:fillRect/>
          </a:stretch>
        </p:blipFill>
        <p:spPr bwMode="auto">
          <a:xfrm>
            <a:off x="4307740" y="1124592"/>
            <a:ext cx="368415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Chart 1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" b="-46"/>
          <a:stretch>
            <a:fillRect/>
          </a:stretch>
        </p:blipFill>
        <p:spPr bwMode="auto">
          <a:xfrm>
            <a:off x="4156363" y="3774785"/>
            <a:ext cx="4341090" cy="258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Run36_overhe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126" y="2034749"/>
            <a:ext cx="2187291" cy="206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3" descr="Run_20_xd6_30deg_U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04" y="4412361"/>
            <a:ext cx="3557309" cy="175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28253" y="6490555"/>
            <a:ext cx="59455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 smtClean="0"/>
              <a:t>A.Sengupta</a:t>
            </a:r>
            <a:r>
              <a:rPr lang="en-US" sz="1100" i="1" dirty="0" smtClean="0"/>
              <a:t> et. Al., “Performance </a:t>
            </a:r>
            <a:r>
              <a:rPr lang="en-US" sz="1100" i="1" dirty="0"/>
              <a:t>of a Conical Ribbon Drogue Parachute in the Wake of a Subscale Orion Command </a:t>
            </a:r>
            <a:r>
              <a:rPr lang="en-US" sz="1100" i="1" dirty="0" smtClean="0"/>
              <a:t>Module,” IEEE Aerospace Conference, Big Sky MT, March 2012.</a:t>
            </a:r>
            <a:endParaRPr lang="en-US" sz="11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86AD77D-454A-4442-91B7-7F17FE285006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4425" y="6165850"/>
            <a:ext cx="4594225" cy="457200"/>
          </a:xfrm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Unreefed</a:t>
            </a:r>
            <a:r>
              <a:rPr lang="en-US" dirty="0" smtClean="0"/>
              <a:t> Parachute Flight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3149600"/>
            <a:ext cx="584200" cy="558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673100"/>
            <a:ext cx="55753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7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86AD77D-454A-4442-91B7-7F17FE285006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71596" y="6088884"/>
            <a:ext cx="4594225" cy="457200"/>
          </a:xfrm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 Parachute Drag Measurement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3149600"/>
            <a:ext cx="584200" cy="558800"/>
          </a:xfrm>
          <a:prstGeom prst="rect">
            <a:avLst/>
          </a:prstGeom>
        </p:spPr>
      </p:pic>
      <p:pic>
        <p:nvPicPr>
          <p:cNvPr id="11267" name="Chart 1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" b="-46"/>
          <a:stretch>
            <a:fillRect/>
          </a:stretch>
        </p:blipFill>
        <p:spPr bwMode="auto">
          <a:xfrm>
            <a:off x="4211565" y="2078176"/>
            <a:ext cx="4687452" cy="331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8"/>
          <p:cNvSpPr>
            <a:spLocks noGrp="1"/>
          </p:cNvSpPr>
          <p:nvPr>
            <p:ph idx="1"/>
          </p:nvPr>
        </p:nvSpPr>
        <p:spPr>
          <a:xfrm>
            <a:off x="160321" y="881700"/>
            <a:ext cx="4483843" cy="1299005"/>
          </a:xfrm>
        </p:spPr>
        <p:txBody>
          <a:bodyPr/>
          <a:lstStyle/>
          <a:p>
            <a:r>
              <a:rPr lang="en-US" sz="2000" dirty="0" smtClean="0"/>
              <a:t>Observations</a:t>
            </a:r>
          </a:p>
          <a:p>
            <a:pPr lvl="1"/>
            <a:r>
              <a:rPr lang="en-US" sz="1800" dirty="0" smtClean="0"/>
              <a:t>Reduction in drag with AOA</a:t>
            </a:r>
          </a:p>
          <a:p>
            <a:pPr lvl="1"/>
            <a:r>
              <a:rPr lang="en-US" sz="1800" dirty="0" smtClean="0"/>
              <a:t>Less motion than </a:t>
            </a:r>
            <a:r>
              <a:rPr lang="en-US" sz="1800" dirty="0" err="1" smtClean="0"/>
              <a:t>unreefed</a:t>
            </a:r>
            <a:endParaRPr lang="en-US" sz="1800" dirty="0" smtClean="0"/>
          </a:p>
          <a:p>
            <a:pPr lvl="1"/>
            <a:r>
              <a:rPr lang="en-US" sz="1800" dirty="0" smtClean="0"/>
              <a:t>More skirt motion</a:t>
            </a:r>
            <a:endParaRPr lang="en-US" sz="1800" dirty="0"/>
          </a:p>
        </p:txBody>
      </p:sp>
      <p:pic>
        <p:nvPicPr>
          <p:cNvPr id="13313" name="Picture 1" descr="Run35_overh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245" y="2475721"/>
            <a:ext cx="2388951" cy="234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Run_13_xd6_0deg_R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887" y="4959073"/>
            <a:ext cx="3748429" cy="126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28253" y="6490555"/>
            <a:ext cx="59455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 smtClean="0"/>
              <a:t>A.Sengupta</a:t>
            </a:r>
            <a:r>
              <a:rPr lang="en-US" sz="1100" i="1" dirty="0" smtClean="0"/>
              <a:t> et. Al., “Performance </a:t>
            </a:r>
            <a:r>
              <a:rPr lang="en-US" sz="1100" i="1" dirty="0"/>
              <a:t>of a Conical Ribbon Drogue Parachute in the Wake of a Subscale Orion Command </a:t>
            </a:r>
            <a:r>
              <a:rPr lang="en-US" sz="1100" i="1" dirty="0" smtClean="0"/>
              <a:t>Module,” IEEE Aerospace Conference, Big Sky MT, March 2012.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14823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86AD77D-454A-4442-91B7-7F17FE285006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4425" y="6165850"/>
            <a:ext cx="4594225" cy="457200"/>
          </a:xfrm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tage Reefed Parachute Flight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3149600"/>
            <a:ext cx="584200" cy="5588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100" y="965200"/>
            <a:ext cx="49911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2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86AD77D-454A-4442-91B7-7F17FE285006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4425" y="6165850"/>
            <a:ext cx="4594225" cy="457200"/>
          </a:xfrm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Drag Versus Dynamic Pressure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455" y="3530600"/>
            <a:ext cx="584200" cy="5588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659188"/>
              </p:ext>
            </p:extLst>
          </p:nvPr>
        </p:nvGraphicFramePr>
        <p:xfrm>
          <a:off x="649110" y="1391983"/>
          <a:ext cx="3611739" cy="231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Worksheet" r:id="rId5" imgW="4965700" imgH="3187700" progId="Excel.Sheet.12">
                  <p:embed/>
                </p:oleObj>
              </mc:Choice>
              <mc:Fallback>
                <p:oleObj name="Worksheet" r:id="rId5" imgW="4965700" imgH="318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110" y="1391983"/>
                        <a:ext cx="3611739" cy="2318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830047"/>
              </p:ext>
            </p:extLst>
          </p:nvPr>
        </p:nvGraphicFramePr>
        <p:xfrm>
          <a:off x="2811203" y="3936999"/>
          <a:ext cx="3341241" cy="2144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Worksheet" r:id="rId7" imgW="4965700" imgH="3187700" progId="Excel.Sheet.12">
                  <p:embed/>
                </p:oleObj>
              </mc:Choice>
              <mc:Fallback>
                <p:oleObj name="Worksheet" r:id="rId7" imgW="4965700" imgH="318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1203" y="3936999"/>
                        <a:ext cx="3341241" cy="2144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8533"/>
              </p:ext>
            </p:extLst>
          </p:nvPr>
        </p:nvGraphicFramePr>
        <p:xfrm>
          <a:off x="4550886" y="1396999"/>
          <a:ext cx="3603925" cy="2313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Worksheet" r:id="rId9" imgW="4965700" imgH="3187700" progId="Excel.Sheet.12">
                  <p:embed/>
                </p:oleObj>
              </mc:Choice>
              <mc:Fallback>
                <p:oleObj name="Worksheet" r:id="rId9" imgW="4965700" imgH="318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50886" y="1396999"/>
                        <a:ext cx="3603925" cy="2313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84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86AD77D-454A-4442-91B7-7F17FE285006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4425" y="6165850"/>
            <a:ext cx="4594225" cy="457200"/>
          </a:xfrm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Two-Chute Drag Versus Dynamic Pressure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900" y="3149600"/>
            <a:ext cx="584200" cy="55880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329845"/>
              </p:ext>
            </p:extLst>
          </p:nvPr>
        </p:nvGraphicFramePr>
        <p:xfrm>
          <a:off x="2089150" y="1835150"/>
          <a:ext cx="4965700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Worksheet" r:id="rId5" imgW="4965700" imgH="3187700" progId="Excel.Sheet.12">
                  <p:embed/>
                </p:oleObj>
              </mc:Choice>
              <mc:Fallback>
                <p:oleObj name="Worksheet" r:id="rId5" imgW="4965700" imgH="318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89150" y="1835150"/>
                        <a:ext cx="4965700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02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PIV_line_i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07" t="14684" b="8691"/>
          <a:stretch>
            <a:fillRect/>
          </a:stretch>
        </p:blipFill>
        <p:spPr bwMode="auto">
          <a:xfrm>
            <a:off x="6739470" y="769660"/>
            <a:ext cx="2404530" cy="175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A1C17A7-131A-4C39-AB5E-60E596D177DB}" type="datetime4">
              <a:rPr lang="en-US" smtClean="0">
                <a:latin typeface="+mj-lt"/>
              </a:rPr>
              <a:pPr/>
              <a:t>septembre 6, 2012</a:t>
            </a:fld>
            <a:endParaRPr lang="en-US" dirty="0" smtClean="0">
              <a:latin typeface="+mj-lt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of PIV Results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8" b="2405"/>
          <a:stretch>
            <a:fillRect/>
          </a:stretch>
        </p:blipFill>
        <p:spPr bwMode="auto">
          <a:xfrm>
            <a:off x="137912" y="2087667"/>
            <a:ext cx="7285698" cy="396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9788" y="2038351"/>
            <a:ext cx="949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Axial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6567" y="1998337"/>
            <a:ext cx="1515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Cross Stream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5586" y="2073771"/>
            <a:ext cx="1515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Cross Stream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9608" y="1587851"/>
            <a:ext cx="206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000000"/>
                </a:solidFill>
              </a:rPr>
              <a:t>Capsule Only</a:t>
            </a:r>
            <a:endParaRPr lang="en-US" sz="1800" b="1" u="sng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838" y="5986214"/>
            <a:ext cx="206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solidFill>
                  <a:srgbClr val="000000"/>
                </a:solidFill>
              </a:rPr>
              <a:t>Parachute Present</a:t>
            </a:r>
            <a:endParaRPr lang="en-US" sz="1800" b="1" u="sng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8253" y="6490555"/>
            <a:ext cx="59455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 smtClean="0"/>
              <a:t>A.Sengupta</a:t>
            </a:r>
            <a:r>
              <a:rPr lang="en-US" sz="1100" i="1" dirty="0" smtClean="0"/>
              <a:t> et. Al., “Performance </a:t>
            </a:r>
            <a:r>
              <a:rPr lang="en-US" sz="1100" i="1" dirty="0"/>
              <a:t>of a Conical Ribbon Drogue Parachute in the Wake of a Subscale Orion Command </a:t>
            </a:r>
            <a:r>
              <a:rPr lang="en-US" sz="1100" i="1" dirty="0" smtClean="0"/>
              <a:t>Module,” IEEE Aerospace Conference, Big Sky MT, March 2012.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80274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A242121-BED0-4091-91FB-F8793524EAED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Comparison of Wake Effect and No Wake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33458"/>
              </p:ext>
            </p:extLst>
          </p:nvPr>
        </p:nvGraphicFramePr>
        <p:xfrm>
          <a:off x="155222" y="825473"/>
          <a:ext cx="4797778" cy="2894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Worksheet" r:id="rId4" imgW="5283200" imgH="3187700" progId="Excel.Sheet.12">
                  <p:embed/>
                </p:oleObj>
              </mc:Choice>
              <mc:Fallback>
                <p:oleObj name="Worksheet" r:id="rId4" imgW="5283200" imgH="3187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222" y="825473"/>
                        <a:ext cx="4797778" cy="2894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646912"/>
              </p:ext>
            </p:extLst>
          </p:nvPr>
        </p:nvGraphicFramePr>
        <p:xfrm>
          <a:off x="4035156" y="3640666"/>
          <a:ext cx="4952913" cy="3012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6" imgW="5219700" imgH="3175000" progId="Excel.Sheet.12">
                  <p:embed/>
                </p:oleObj>
              </mc:Choice>
              <mc:Fallback>
                <p:oleObj name="Worksheet" r:id="rId6" imgW="5219700" imgH="3175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5156" y="3640666"/>
                        <a:ext cx="4952913" cy="3012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328253" y="6490555"/>
            <a:ext cx="594554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 smtClean="0"/>
              <a:t>A.Sengupta</a:t>
            </a:r>
            <a:r>
              <a:rPr lang="en-US" sz="1100" i="1" dirty="0" smtClean="0"/>
              <a:t> et. Al., “Performance </a:t>
            </a:r>
            <a:r>
              <a:rPr lang="en-US" sz="1100" i="1" dirty="0"/>
              <a:t>of a Conical Ribbon Drogue Parachute in the Wake of a Subscale Orion Command </a:t>
            </a:r>
            <a:r>
              <a:rPr lang="en-US" sz="1100" i="1" dirty="0" smtClean="0"/>
              <a:t>Module,” IEEE Aerospace Conference, Big Sky MT, March 2012.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4170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A242121-BED0-4091-91FB-F8793524EAED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Frequency Analysis</a:t>
            </a:r>
          </a:p>
        </p:txBody>
      </p:sp>
      <p:sp>
        <p:nvSpPr>
          <p:cNvPr id="24248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8497" y="1028297"/>
            <a:ext cx="3066949" cy="4920414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sz="1600" dirty="0" smtClean="0"/>
              <a:t>Frequency component of parachute load</a:t>
            </a:r>
            <a:r>
              <a:rPr lang="en-US" sz="1600" dirty="0"/>
              <a:t> </a:t>
            </a:r>
            <a:r>
              <a:rPr lang="en-US" sz="1600" dirty="0" smtClean="0"/>
              <a:t>in the 50 to 70 Hz range for cases with capsule present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512" y="1157111"/>
            <a:ext cx="4894922" cy="465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0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A242121-BED0-4091-91FB-F8793524EAED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24248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7916" y="1157110"/>
            <a:ext cx="7511971" cy="4650491"/>
          </a:xfrm>
        </p:spPr>
        <p:txBody>
          <a:bodyPr/>
          <a:lstStyle/>
          <a:p>
            <a:pPr marL="381000" indent="-381000" eaLnBrk="1" hangingPunct="1">
              <a:defRPr/>
            </a:pPr>
            <a:r>
              <a:rPr lang="en-US" sz="1600" dirty="0" smtClean="0"/>
              <a:t>Full matrix of aero data for a range of parameters</a:t>
            </a:r>
          </a:p>
          <a:p>
            <a:pPr marL="381000" indent="-381000" eaLnBrk="1" hangingPunct="1">
              <a:defRPr/>
            </a:pPr>
            <a:r>
              <a:rPr lang="en-US" sz="1600" dirty="0" smtClean="0"/>
              <a:t>Subscale capsule drag is within 2% of full scale</a:t>
            </a:r>
          </a:p>
          <a:p>
            <a:pPr marL="381000" indent="-381000" eaLnBrk="1" hangingPunct="1">
              <a:defRPr/>
            </a:pPr>
            <a:r>
              <a:rPr lang="en-US" sz="1600" dirty="0" smtClean="0"/>
              <a:t>Subscale parachute drag is within 5% of full scale</a:t>
            </a:r>
          </a:p>
          <a:p>
            <a:pPr marL="381000" indent="-381000" eaLnBrk="1" hangingPunct="1">
              <a:defRPr/>
            </a:pPr>
            <a:r>
              <a:rPr lang="en-US" sz="1600" dirty="0" smtClean="0"/>
              <a:t>Parachute inflated shapes are similar for </a:t>
            </a:r>
            <a:r>
              <a:rPr lang="en-US" sz="1600" dirty="0" err="1" smtClean="0"/>
              <a:t>unreefed</a:t>
            </a:r>
            <a:r>
              <a:rPr lang="en-US" sz="1600" dirty="0" smtClean="0"/>
              <a:t> and reefed configurations</a:t>
            </a:r>
          </a:p>
          <a:p>
            <a:pPr marL="381000" indent="-381000" eaLnBrk="1" hangingPunct="1">
              <a:defRPr/>
            </a:pPr>
            <a:r>
              <a:rPr lang="en-US" sz="1600" dirty="0" smtClean="0"/>
              <a:t>Capsule wake induces large load fluctuations but on average a reduced drag coefficient</a:t>
            </a:r>
          </a:p>
          <a:p>
            <a:pPr marL="381000" indent="-381000" eaLnBrk="1" hangingPunct="1">
              <a:defRPr/>
            </a:pPr>
            <a:r>
              <a:rPr lang="en-US" sz="1600" dirty="0" smtClean="0"/>
              <a:t>Significant work remaining to reduce the dataset</a:t>
            </a:r>
            <a:endParaRPr lang="en-US" sz="1600" dirty="0"/>
          </a:p>
          <a:p>
            <a:pPr marL="381000" indent="-381000" eaLnBrk="1" hangingPunct="1"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786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29915BC-80DD-4D9A-8222-B319E9ADA2E6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 Program Motivation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7512" y="913997"/>
            <a:ext cx="5358449" cy="5422878"/>
          </a:xfrm>
          <a:noFill/>
        </p:spPr>
        <p:txBody>
          <a:bodyPr/>
          <a:lstStyle/>
          <a:p>
            <a:pPr marL="381000" indent="-381000" eaLnBrk="1" hangingPunct="1">
              <a:lnSpc>
                <a:spcPct val="90000"/>
              </a:lnSpc>
            </a:pPr>
            <a:r>
              <a:rPr lang="en-US" sz="1600" dirty="0" smtClean="0"/>
              <a:t>Orion wake </a:t>
            </a:r>
            <a:r>
              <a:rPr lang="en-US" sz="1600" dirty="0"/>
              <a:t>d</a:t>
            </a:r>
            <a:r>
              <a:rPr lang="en-US" sz="1600" dirty="0" smtClean="0"/>
              <a:t>rogue Interaction is not well quantified </a:t>
            </a:r>
            <a:r>
              <a:rPr lang="en-US" sz="1600" dirty="0" err="1" smtClean="0"/>
              <a:t>wrt</a:t>
            </a:r>
            <a:r>
              <a:rPr lang="en-US" sz="1600" dirty="0" smtClean="0"/>
              <a:t> parachute performance</a:t>
            </a:r>
          </a:p>
          <a:p>
            <a:pPr marL="381000" indent="-381000" eaLnBrk="1" hangingPunct="1">
              <a:lnSpc>
                <a:spcPct val="90000"/>
              </a:lnSpc>
            </a:pPr>
            <a:endParaRPr lang="en-US" sz="1600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1600" dirty="0" smtClean="0"/>
              <a:t>Parachute system design (textiles and trailing distance)  parameters related to this are not supported by data for the CPAS configuration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600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1600" dirty="0" smtClean="0"/>
              <a:t>Risk reduction and mass optimization could be achieved in quantification of this environment and validation of codes used in the design process</a:t>
            </a:r>
          </a:p>
          <a:p>
            <a:pPr marL="381000" indent="-381000" eaLnBrk="1" hangingPunct="1">
              <a:lnSpc>
                <a:spcPct val="90000"/>
              </a:lnSpc>
              <a:buNone/>
            </a:pPr>
            <a:endParaRPr lang="en-US" sz="1600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1600" dirty="0" smtClean="0"/>
              <a:t>Data from a subscale test can support / optimize the full scale test design </a:t>
            </a:r>
            <a:r>
              <a:rPr lang="en-US" sz="1600" i="1" u="sng" dirty="0" smtClean="0"/>
              <a:t>at very low cost</a:t>
            </a:r>
          </a:p>
          <a:p>
            <a:pPr marL="381000" indent="-381000" eaLnBrk="1" hangingPunct="1">
              <a:lnSpc>
                <a:spcPct val="90000"/>
              </a:lnSpc>
            </a:pPr>
            <a:endParaRPr lang="en-US" sz="1600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1600" dirty="0"/>
              <a:t>CFD-FSI Simulations of the CPAS parachute system are being performed to provide insight into the aerodynamics in parachutes in supersonic flow but have not been validated</a:t>
            </a:r>
          </a:p>
          <a:p>
            <a:pPr marL="381000" indent="-381000" eaLnBrk="1" hangingPunct="1">
              <a:lnSpc>
                <a:spcPct val="90000"/>
              </a:lnSpc>
            </a:pPr>
            <a:endParaRPr lang="en-US" sz="1600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en-US" sz="1600" dirty="0" smtClean="0"/>
              <a:t>Techniques developed can be leverage by future NASA parachute design and analysis efforts</a:t>
            </a:r>
          </a:p>
          <a:p>
            <a:pPr marL="381000" indent="-381000" eaLnBrk="1" hangingPunct="1">
              <a:lnSpc>
                <a:spcPct val="90000"/>
              </a:lnSpc>
            </a:pPr>
            <a:endParaRPr lang="en-US" sz="1600" b="1" dirty="0" smtClean="0"/>
          </a:p>
          <a:p>
            <a:pPr marL="381000" indent="-381000" eaLnBrk="1" hangingPunct="1">
              <a:lnSpc>
                <a:spcPct val="90000"/>
              </a:lnSpc>
            </a:pPr>
            <a:endParaRPr lang="en-US" sz="1600" dirty="0" smtClean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972235" y="1269678"/>
            <a:ext cx="2871788" cy="3776662"/>
            <a:chOff x="1194" y="7063"/>
            <a:chExt cx="4523" cy="5948"/>
          </a:xfrm>
        </p:grpSpPr>
        <p:pic>
          <p:nvPicPr>
            <p:cNvPr id="1026" name="Picture 58" descr="CPAS Drogue Tes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" y="7063"/>
              <a:ext cx="2331" cy="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100921-NASA-ORION-CHASE-  00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6" y="7091"/>
              <a:ext cx="2061" cy="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145179" y="5220865"/>
            <a:ext cx="275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Flight Tests are not performed in representative wake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5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0FDE2A3-1CEF-4A07-BE5F-1884336DAFA8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Test Requirements and Diagnostics</a:t>
            </a:r>
          </a:p>
        </p:txBody>
      </p:sp>
      <p:sp>
        <p:nvSpPr>
          <p:cNvPr id="2560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2635" y="1073444"/>
            <a:ext cx="4618182" cy="4803197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Simulate flight like wake in a subscale environment (Re, Q)</a:t>
            </a:r>
          </a:p>
          <a:p>
            <a:pPr marL="381000" indent="-381000" eaLnBrk="1" hangingPunct="1"/>
            <a:r>
              <a:rPr lang="en-US" sz="1800" dirty="0" smtClean="0"/>
              <a:t>Achieve geometric and construction similarity to the full-scale article </a:t>
            </a:r>
          </a:p>
          <a:p>
            <a:pPr marL="381000" indent="-381000" eaLnBrk="1" hangingPunct="1"/>
            <a:r>
              <a:rPr lang="en-US" sz="1800" dirty="0" smtClean="0"/>
              <a:t>Minimize effects of wind tunnel blockage</a:t>
            </a:r>
          </a:p>
          <a:p>
            <a:pPr marL="381000" indent="-381000" eaLnBrk="1" hangingPunct="1"/>
            <a:r>
              <a:rPr lang="en-US" sz="1800" dirty="0" smtClean="0"/>
              <a:t>Minimize Aerodynamic Interference</a:t>
            </a:r>
          </a:p>
          <a:p>
            <a:pPr marL="381000" indent="-381000" eaLnBrk="1" hangingPunct="1"/>
            <a:r>
              <a:rPr lang="en-US" sz="1800" dirty="0" smtClean="0"/>
              <a:t>High spatial resolution</a:t>
            </a:r>
          </a:p>
          <a:p>
            <a:pPr marL="381000" indent="-381000" eaLnBrk="1" hangingPunct="1"/>
            <a:r>
              <a:rPr lang="en-US" sz="1800" dirty="0" smtClean="0"/>
              <a:t>Quantitative measurement of flow-field</a:t>
            </a:r>
          </a:p>
          <a:p>
            <a:pPr marL="381000" indent="-381000" eaLnBrk="1" hangingPunct="1"/>
            <a:r>
              <a:rPr lang="en-US" sz="1800" dirty="0" smtClean="0"/>
              <a:t>Time resolved measurements</a:t>
            </a:r>
          </a:p>
          <a:p>
            <a:pPr marL="381000" indent="-381000" eaLnBrk="1" hangingPunct="1"/>
            <a:r>
              <a:rPr lang="en-US" sz="1800" dirty="0" smtClean="0"/>
              <a:t>Physical insight into the flow-field</a:t>
            </a:r>
          </a:p>
          <a:p>
            <a:pPr marL="381000" indent="-381000" eaLnBrk="1" hangingPunct="1"/>
            <a:r>
              <a:rPr lang="en-US" sz="1800" dirty="0" smtClean="0"/>
              <a:t>Heritage from past NASA parachute developments</a:t>
            </a:r>
          </a:p>
          <a:p>
            <a:pPr marL="381000" indent="-381000" eaLnBrk="1" hangingPunct="1"/>
            <a:r>
              <a:rPr lang="en-US" sz="1800" dirty="0" smtClean="0"/>
              <a:t>CFD validation can be the focus</a:t>
            </a:r>
          </a:p>
          <a:p>
            <a:pPr marL="781050" lvl="1" indent="-381000" eaLnBrk="1" hangingPunct="1"/>
            <a:endParaRPr lang="en-US" sz="1400" dirty="0" smtClean="0"/>
          </a:p>
          <a:p>
            <a:pPr marL="381000" indent="-381000" eaLnBrk="1" hangingPunct="1"/>
            <a:endParaRPr lang="en-US" sz="18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94284"/>
              </p:ext>
            </p:extLst>
          </p:nvPr>
        </p:nvGraphicFramePr>
        <p:xfrm>
          <a:off x="5230091" y="1325826"/>
          <a:ext cx="3224068" cy="351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550"/>
                <a:gridCol w="1934518"/>
              </a:tblGrid>
              <a:tr h="4144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Technique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</a:t>
                      </a:r>
                      <a:endParaRPr lang="en-US" sz="1400" dirty="0"/>
                    </a:p>
                  </a:txBody>
                  <a:tcPr/>
                </a:tc>
              </a:tr>
              <a:tr h="7045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Parachute Load Cell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Parachute aero</a:t>
                      </a:r>
                      <a:endParaRPr lang="en-US" sz="1400" dirty="0"/>
                    </a:p>
                  </a:txBody>
                  <a:tcPr/>
                </a:tc>
              </a:tr>
              <a:tr h="4144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Force balance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Capsule aero</a:t>
                      </a:r>
                      <a:endParaRPr lang="en-US" sz="1400" dirty="0"/>
                    </a:p>
                  </a:txBody>
                  <a:tcPr/>
                </a:tc>
              </a:tr>
              <a:tr h="4144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PIV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3D Flow field</a:t>
                      </a:r>
                      <a:endParaRPr lang="en-US" sz="1400" dirty="0"/>
                    </a:p>
                  </a:txBody>
                  <a:tcPr/>
                </a:tc>
              </a:tr>
              <a:tr h="759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 Speed 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Shape reconstruction</a:t>
                      </a:r>
                    </a:p>
                    <a:p>
                      <a:r>
                        <a:rPr lang="en-US" sz="1400" dirty="0" smtClean="0"/>
                        <a:t>Dynamic motion</a:t>
                      </a:r>
                      <a:endParaRPr lang="en-US" sz="1400" dirty="0"/>
                    </a:p>
                  </a:txBody>
                  <a:tcPr/>
                </a:tc>
              </a:tr>
              <a:tr h="700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Pressure</a:t>
                      </a:r>
                      <a:r>
                        <a:rPr lang="en-US" sz="1400" baseline="0" dirty="0" smtClean="0"/>
                        <a:t> Sensors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Pressure distribution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64228" y="6100234"/>
            <a:ext cx="7156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 smtClean="0"/>
              <a:t>A.Sengupta</a:t>
            </a:r>
            <a:r>
              <a:rPr lang="en-US" sz="1100" i="1" dirty="0" smtClean="0"/>
              <a:t> et. Al., “Performance </a:t>
            </a:r>
            <a:r>
              <a:rPr lang="en-US" sz="1100" i="1" dirty="0"/>
              <a:t>of a Conical Ribbon Drogue Parachute in the Wake of a Subscale Orion Command </a:t>
            </a:r>
            <a:r>
              <a:rPr lang="en-US" sz="1100" i="1" dirty="0" smtClean="0"/>
              <a:t>Module,” IEEE Aerospace Conference, Big Sky MT, March 2012.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5852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C031980-E80C-4543-960C-66C5DBE7E4A5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-47625"/>
            <a:ext cx="8313821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Test Facility: Texas A&amp;M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606987" y="870082"/>
            <a:ext cx="4230558" cy="3286279"/>
          </a:xfrm>
        </p:spPr>
        <p:txBody>
          <a:bodyPr/>
          <a:lstStyle/>
          <a:p>
            <a:r>
              <a:rPr lang="en-US" sz="1600" dirty="0" smtClean="0"/>
              <a:t>Tunnel is closed loop atmospheric </a:t>
            </a:r>
          </a:p>
          <a:p>
            <a:r>
              <a:rPr lang="en-US" sz="1600" dirty="0" smtClean="0"/>
              <a:t>Capable of 4778 Pa (100 </a:t>
            </a:r>
            <a:r>
              <a:rPr lang="en-US" sz="1600" dirty="0" err="1" smtClean="0"/>
              <a:t>psf</a:t>
            </a:r>
            <a:r>
              <a:rPr lang="en-US" sz="1600" dirty="0" smtClean="0"/>
              <a:t>) dynamic pressure (Re=2x10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est section: 3x2.1x5.5 m (10x7x20 </a:t>
            </a:r>
            <a:r>
              <a:rPr lang="en-US" sz="1600" dirty="0" err="1" smtClean="0"/>
              <a:t>ft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lear walls for optical access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odel </a:t>
            </a:r>
            <a:r>
              <a:rPr lang="en-US" sz="1600" dirty="0"/>
              <a:t>was mounted from the side wall on a steel </a:t>
            </a:r>
            <a:r>
              <a:rPr lang="en-US" sz="1600" dirty="0" smtClean="0"/>
              <a:t>strut</a:t>
            </a:r>
          </a:p>
          <a:p>
            <a:pPr lvl="1"/>
            <a:r>
              <a:rPr lang="en-US" sz="1200" dirty="0"/>
              <a:t>T</a:t>
            </a:r>
            <a:r>
              <a:rPr lang="en-US" sz="1200" dirty="0" smtClean="0"/>
              <a:t>ranslates axially for x/d variation</a:t>
            </a:r>
          </a:p>
          <a:p>
            <a:pPr lvl="1"/>
            <a:r>
              <a:rPr lang="en-US" sz="1200" dirty="0" smtClean="0"/>
              <a:t>Rotates with respect to wall mount for capsule angle of attack</a:t>
            </a:r>
            <a:endParaRPr lang="en-US" sz="12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lum bright="-11000" contrast="11000"/>
          </a:blip>
          <a:stretch>
            <a:fillRect/>
          </a:stretch>
        </p:blipFill>
        <p:spPr>
          <a:xfrm>
            <a:off x="5125254" y="916490"/>
            <a:ext cx="3763450" cy="2475954"/>
          </a:xfrm>
          <a:prstGeom prst="rect">
            <a:avLst/>
          </a:prstGeom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264185" y="1432602"/>
            <a:ext cx="2759710" cy="1493837"/>
            <a:chOff x="6169" y="6345"/>
            <a:chExt cx="4346" cy="2354"/>
          </a:xfrm>
        </p:grpSpPr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9660" y="8325"/>
              <a:ext cx="855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mbria" charset="0"/>
                  <a:ea typeface="ÇlÇr ñæí©" charset="0"/>
                </a:rPr>
                <a:t>CM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982" y="6345"/>
              <a:ext cx="1343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mbria" charset="0"/>
                  <a:ea typeface="ÇlÇr ñæí©" charset="0"/>
                </a:rPr>
                <a:t>Airfoil fairing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7717" y="7395"/>
              <a:ext cx="1343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mbria" charset="0"/>
                  <a:ea typeface="ÇlÇr ñæí©" charset="0"/>
                </a:rPr>
                <a:t>Strut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6167" name="AutoShape 23"/>
            <p:cNvCxnSpPr>
              <a:cxnSpLocks noChangeShapeType="1"/>
            </p:cNvCxnSpPr>
            <p:nvPr/>
          </p:nvCxnSpPr>
          <p:spPr bwMode="auto">
            <a:xfrm flipV="1">
              <a:off x="6862" y="7650"/>
              <a:ext cx="1027" cy="33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6169" y="8044"/>
              <a:ext cx="1162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mbria" charset="0"/>
                  <a:ea typeface="ÇlÇr ñæí©" charset="0"/>
                </a:rPr>
                <a:t>Flow Direction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6866" y="4026996"/>
            <a:ext cx="4055364" cy="2226136"/>
            <a:chOff x="4943320" y="3622905"/>
            <a:chExt cx="4055364" cy="222613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43320" y="3622905"/>
              <a:ext cx="4055364" cy="2226136"/>
            </a:xfrm>
            <a:prstGeom prst="rect">
              <a:avLst/>
            </a:prstGeom>
          </p:spPr>
        </p:pic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6167946" y="4166807"/>
              <a:ext cx="1104900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x/d</a:t>
              </a:r>
              <a: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 variation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6170" name="AutoShape 26"/>
            <p:cNvCxnSpPr>
              <a:cxnSpLocks noChangeShapeType="1"/>
            </p:cNvCxnSpPr>
            <p:nvPr/>
          </p:nvCxnSpPr>
          <p:spPr bwMode="auto">
            <a:xfrm flipH="1">
              <a:off x="6291771" y="4243007"/>
              <a:ext cx="1641475" cy="61277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9783" dir="3885598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5925059" y="5214557"/>
              <a:ext cx="117475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charset="0"/>
                  <a:ea typeface="ÇlÇr ñæí©" charset="0"/>
                </a:rPr>
                <a:t>Strut Mount to Tunnel Wall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6172" name="AutoShape 28"/>
            <p:cNvCxnSpPr>
              <a:cxnSpLocks noChangeShapeType="1"/>
            </p:cNvCxnSpPr>
            <p:nvPr/>
          </p:nvCxnSpPr>
          <p:spPr bwMode="auto">
            <a:xfrm flipV="1">
              <a:off x="6558471" y="5014532"/>
              <a:ext cx="276225" cy="200025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9783" dir="3885598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  <p:pic>
        <p:nvPicPr>
          <p:cNvPr id="30" name="Picture 29" descr="Picture 010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909" y="3698980"/>
            <a:ext cx="3671457" cy="2316200"/>
          </a:xfrm>
          <a:prstGeom prst="rect">
            <a:avLst/>
          </a:prstGeom>
        </p:spPr>
      </p:pic>
      <p:cxnSp>
        <p:nvCxnSpPr>
          <p:cNvPr id="44" name="AutoShape 23"/>
          <p:cNvCxnSpPr>
            <a:cxnSpLocks noChangeShapeType="1"/>
          </p:cNvCxnSpPr>
          <p:nvPr/>
        </p:nvCxnSpPr>
        <p:spPr bwMode="auto">
          <a:xfrm flipV="1">
            <a:off x="1215367" y="4364331"/>
            <a:ext cx="652145" cy="2094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775312" y="4614361"/>
            <a:ext cx="7378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effectLst/>
                <a:latin typeface="Cambria" charset="0"/>
                <a:ea typeface="ÇlÇr ñæí©" charset="0"/>
              </a:rPr>
              <a:t>Flow Direction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64228" y="6100234"/>
            <a:ext cx="7156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 smtClean="0"/>
              <a:t>A.Sengupta</a:t>
            </a:r>
            <a:r>
              <a:rPr lang="en-US" sz="1100" i="1" dirty="0" smtClean="0"/>
              <a:t> et. Al., “Performance </a:t>
            </a:r>
            <a:r>
              <a:rPr lang="en-US" sz="1100" i="1" dirty="0"/>
              <a:t>of a Conical Ribbon Drogue Parachute in the Wake of a Subscale Orion Command </a:t>
            </a:r>
            <a:r>
              <a:rPr lang="en-US" sz="1100" i="1" dirty="0" smtClean="0"/>
              <a:t>Module,” IEEE Aerospace Conference, Big Sky MT, March 2012.</a:t>
            </a:r>
            <a:endParaRPr lang="en-US" sz="11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C031980-E80C-4543-960C-66C5DBE7E4A5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-47625"/>
            <a:ext cx="8313821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Parachute Test Article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02632" y="843141"/>
            <a:ext cx="5016211" cy="1453015"/>
          </a:xfrm>
        </p:spPr>
        <p:txBody>
          <a:bodyPr/>
          <a:lstStyle/>
          <a:p>
            <a:r>
              <a:rPr lang="en-US" sz="1800" dirty="0" smtClean="0"/>
              <a:t>10% of full scale conical ribbon drogue</a:t>
            </a:r>
          </a:p>
          <a:p>
            <a:pPr lvl="1"/>
            <a:r>
              <a:rPr lang="en-US" sz="1400" dirty="0" smtClean="0"/>
              <a:t>Do=0.7m (2.3 </a:t>
            </a:r>
            <a:r>
              <a:rPr lang="en-US" sz="1400" dirty="0" err="1" smtClean="0"/>
              <a:t>ft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Nylon and spectra construction</a:t>
            </a:r>
          </a:p>
          <a:p>
            <a:pPr lvl="1"/>
            <a:r>
              <a:rPr lang="en-US" sz="1400" dirty="0" smtClean="0"/>
              <a:t>Laser cut gore to simulate ribbons</a:t>
            </a:r>
          </a:p>
          <a:p>
            <a:pPr lvl="1"/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, and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stage reefing was accomplished with a skirt reefing line</a:t>
            </a:r>
            <a:endParaRPr lang="en-US" sz="1400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946299" y="1399062"/>
            <a:ext cx="3809999" cy="2389187"/>
            <a:chOff x="1528" y="2141"/>
            <a:chExt cx="4043" cy="2280"/>
          </a:xfrm>
        </p:grpSpPr>
        <p:pic>
          <p:nvPicPr>
            <p:cNvPr id="5122" name="Picture 2" descr="parachut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" y="2141"/>
              <a:ext cx="1545" cy="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parachute_laid%20ou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66" y="2103"/>
              <a:ext cx="2280" cy="2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8871"/>
              </p:ext>
            </p:extLst>
          </p:nvPr>
        </p:nvGraphicFramePr>
        <p:xfrm>
          <a:off x="746218" y="2552713"/>
          <a:ext cx="3813971" cy="3457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844"/>
                <a:gridCol w="756922"/>
                <a:gridCol w="846726"/>
                <a:gridCol w="696479"/>
              </a:tblGrid>
              <a:tr h="31427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</a:rPr>
                        <a:t>Parameter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b="1">
                          <a:effectLst/>
                          <a:latin typeface="Times New Roman"/>
                          <a:ea typeface="Times New Roman"/>
                        </a:rPr>
                        <a:t>Symbol</a:t>
                      </a:r>
                      <a:endParaRPr lang="en-U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b="1" dirty="0">
                          <a:effectLst/>
                          <a:latin typeface="Times New Roman"/>
                          <a:ea typeface="Times New Roman"/>
                        </a:rPr>
                        <a:t>Full Scale</a:t>
                      </a:r>
                      <a:endParaRPr lang="en-US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50" b="1">
                          <a:effectLst/>
                          <a:latin typeface="Times New Roman"/>
                          <a:ea typeface="Times New Roman"/>
                        </a:rPr>
                        <a:t>Subscale</a:t>
                      </a:r>
                      <a:endParaRPr lang="en-US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Parachute Type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---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VPCR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VPCR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Nominal Diameter (m)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en-US" sz="1050" i="1" baseline="-2500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0.7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Number of Gores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---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Number of Ribbons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---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Geometric Porosity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---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19.2%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19%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Trailing Distance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effectLst/>
                          <a:latin typeface="Times New Roman"/>
                          <a:ea typeface="Times New Roman"/>
                        </a:rPr>
                        <a:t>x/d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6-9.5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Reefing Ratio (%)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effectLst/>
                          <a:latin typeface="Times New Roman"/>
                          <a:ea typeface="Times New Roman"/>
                        </a:rPr>
                        <a:t>RR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50-70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50-70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Reynolds Number (x10</a:t>
                      </a:r>
                      <a:r>
                        <a:rPr lang="en-US" sz="1050" baseline="300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effectLst/>
                          <a:latin typeface="Times New Roman"/>
                          <a:ea typeface="Times New Roman"/>
                        </a:rPr>
                        <a:t>Re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1-7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>
                          <a:effectLst/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Dynamic Pressure (kPa)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1.4-8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0.1-4.8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42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Mach Number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i="1" dirty="0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Times New Roman"/>
                          <a:ea typeface="Times New Roman"/>
                        </a:rPr>
                        <a:t>0.1-0.7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Times New Roman"/>
                          <a:ea typeface="Times New Roman"/>
                        </a:rPr>
                        <a:t>0.1-0.3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4975318" y="4438748"/>
            <a:ext cx="737870" cy="38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 charset="0"/>
                <a:ea typeface="ÇlÇr ñæí©" charset="0"/>
              </a:rPr>
              <a:t>Flow Direction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674" y="4079203"/>
            <a:ext cx="1897149" cy="2029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0783" y="4887347"/>
            <a:ext cx="705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Scale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84411" y="1024685"/>
            <a:ext cx="2079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Subscale Gore Layout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64228" y="6100234"/>
            <a:ext cx="7156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 smtClean="0"/>
              <a:t>A.Sengupta</a:t>
            </a:r>
            <a:r>
              <a:rPr lang="en-US" sz="1100" i="1" dirty="0" smtClean="0"/>
              <a:t> et. Al., “Performance </a:t>
            </a:r>
            <a:r>
              <a:rPr lang="en-US" sz="1100" i="1" dirty="0"/>
              <a:t>of a Conical Ribbon Drogue Parachute in the Wake of a Subscale Orion Command </a:t>
            </a:r>
            <a:r>
              <a:rPr lang="en-US" sz="1100" i="1" dirty="0" smtClean="0"/>
              <a:t>Module,” IEEE Aerospace Conference, Big Sky MT, March 2012.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04757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C031980-E80C-4543-960C-66C5DBE7E4A5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-47625"/>
            <a:ext cx="8313821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CM Test Article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592845" y="878918"/>
            <a:ext cx="4732550" cy="2190947"/>
          </a:xfrm>
        </p:spPr>
        <p:txBody>
          <a:bodyPr/>
          <a:lstStyle/>
          <a:p>
            <a:r>
              <a:rPr lang="en-US" sz="1400" dirty="0" smtClean="0"/>
              <a:t>10% scale 0.49-m diameter Command Module (CM)</a:t>
            </a:r>
          </a:p>
          <a:p>
            <a:r>
              <a:rPr lang="en-US" sz="1400" dirty="0" smtClean="0"/>
              <a:t>Trip dots to control/force transition</a:t>
            </a:r>
          </a:p>
          <a:p>
            <a:r>
              <a:rPr lang="en-US" sz="1400" dirty="0" smtClean="0"/>
              <a:t>Capsule aero with internal force balance verified with IR thermography</a:t>
            </a:r>
          </a:p>
          <a:p>
            <a:r>
              <a:rPr lang="en-US" sz="1400" dirty="0" smtClean="0"/>
              <a:t>Parachute aero with load cell</a:t>
            </a:r>
          </a:p>
          <a:p>
            <a:r>
              <a:rPr lang="en-US" sz="1400" dirty="0" smtClean="0"/>
              <a:t>Capsule rotated on sting to explore 0, 30, and 50 </a:t>
            </a:r>
            <a:r>
              <a:rPr lang="en-US" sz="1400" dirty="0" err="1" smtClean="0"/>
              <a:t>deg</a:t>
            </a:r>
            <a:r>
              <a:rPr lang="en-US" sz="1400" dirty="0" smtClean="0"/>
              <a:t> angle of attack relative to the free stream (180, 150, 130 pitch plane)</a:t>
            </a:r>
          </a:p>
          <a:p>
            <a:endParaRPr lang="en-US" sz="1400" dirty="0"/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414045" y="1432602"/>
            <a:ext cx="2609850" cy="1493837"/>
            <a:chOff x="6405" y="6345"/>
            <a:chExt cx="4110" cy="2354"/>
          </a:xfrm>
        </p:grpSpPr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9660" y="8325"/>
              <a:ext cx="855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mbria" charset="0"/>
                  <a:ea typeface="ÇlÇr ñæí©" charset="0"/>
                </a:rPr>
                <a:t>CM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982" y="6345"/>
              <a:ext cx="1343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mbria" charset="0"/>
                  <a:ea typeface="ÇlÇr ñæí©" charset="0"/>
                </a:rPr>
                <a:t>Airfoil fairing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7717" y="7395"/>
              <a:ext cx="1343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mbria" charset="0"/>
                  <a:ea typeface="ÇlÇr ñæí©" charset="0"/>
                </a:rPr>
                <a:t>Strut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6167" name="AutoShape 23"/>
            <p:cNvCxnSpPr>
              <a:cxnSpLocks noChangeShapeType="1"/>
            </p:cNvCxnSpPr>
            <p:nvPr/>
          </p:nvCxnSpPr>
          <p:spPr bwMode="auto">
            <a:xfrm flipV="1">
              <a:off x="6862" y="7650"/>
              <a:ext cx="1027" cy="33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6405" y="8062"/>
              <a:ext cx="1162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mbria" charset="0"/>
                  <a:ea typeface="ÇlÇr ñæí©" charset="0"/>
                </a:rPr>
                <a:t>Flow Direction</a:t>
              </a: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43" y="1115506"/>
            <a:ext cx="3534841" cy="2060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896" y="3456472"/>
            <a:ext cx="3258162" cy="2425991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51113" y="6615113"/>
            <a:ext cx="7350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mbria" charset="0"/>
                <a:ea typeface="ÇlÇr ñæí©" charset="0"/>
              </a:rPr>
              <a:t>Load cell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29766" y="5695518"/>
            <a:ext cx="7350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rgbClr val="FFFFFF"/>
                </a:solidFill>
                <a:latin typeface="Cambria" charset="0"/>
                <a:ea typeface="ÇlÇr ñæí©" charset="0"/>
              </a:rPr>
              <a:t>T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mbria" charset="0"/>
                <a:ea typeface="ÇlÇr ñæí©" charset="0"/>
              </a:rPr>
              <a:t>rip Dots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7215523" y="5517792"/>
            <a:ext cx="7350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mbria" charset="0"/>
                <a:ea typeface="ÇlÇr ñæí©" charset="0"/>
              </a:rPr>
              <a:t>Load cell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317267" y="3743833"/>
            <a:ext cx="7350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mbria" charset="0"/>
                <a:ea typeface="ÇlÇr ñæí©" charset="0"/>
              </a:rPr>
              <a:t>Force balance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7179" name="AutoShape 11"/>
          <p:cNvCxnSpPr>
            <a:cxnSpLocks noChangeShapeType="1"/>
          </p:cNvCxnSpPr>
          <p:nvPr/>
        </p:nvCxnSpPr>
        <p:spPr bwMode="auto">
          <a:xfrm flipH="1">
            <a:off x="7071205" y="4078795"/>
            <a:ext cx="311150" cy="508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977417" y="4477258"/>
            <a:ext cx="736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mbria" charset="0"/>
                <a:ea typeface="ÇlÇr ñæí©" charset="0"/>
              </a:rPr>
              <a:t>Pressure Taps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7807533" y="2369809"/>
            <a:ext cx="1059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Parachute lines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7370972" y="1750252"/>
            <a:ext cx="685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Balance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7197" name="AutoShape 29"/>
          <p:cNvCxnSpPr>
            <a:cxnSpLocks noChangeShapeType="1"/>
          </p:cNvCxnSpPr>
          <p:nvPr/>
        </p:nvCxnSpPr>
        <p:spPr bwMode="auto">
          <a:xfrm flipH="1">
            <a:off x="6826459" y="1904239"/>
            <a:ext cx="542925" cy="204788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7168" name="Text Box 30"/>
          <p:cNvSpPr txBox="1">
            <a:spLocks noChangeArrowheads="1"/>
          </p:cNvSpPr>
          <p:nvPr/>
        </p:nvSpPr>
        <p:spPr bwMode="auto">
          <a:xfrm>
            <a:off x="7218572" y="2679950"/>
            <a:ext cx="6858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Load Cell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7199" name="AutoShape 31"/>
          <p:cNvCxnSpPr>
            <a:cxnSpLocks noChangeShapeType="1"/>
          </p:cNvCxnSpPr>
          <p:nvPr/>
        </p:nvCxnSpPr>
        <p:spPr bwMode="auto">
          <a:xfrm flipH="1" flipV="1">
            <a:off x="7000795" y="2525385"/>
            <a:ext cx="276225" cy="333375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7169" name="Text Box 32"/>
          <p:cNvSpPr txBox="1">
            <a:spLocks noChangeArrowheads="1"/>
          </p:cNvSpPr>
          <p:nvPr/>
        </p:nvSpPr>
        <p:spPr bwMode="auto">
          <a:xfrm>
            <a:off x="5726322" y="1456564"/>
            <a:ext cx="75723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ÇlÇr ñæí©" charset="0"/>
              </a:rPr>
              <a:t>Flow Direction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7201" name="AutoShape 33"/>
          <p:cNvCxnSpPr>
            <a:cxnSpLocks noChangeShapeType="1"/>
          </p:cNvCxnSpPr>
          <p:nvPr/>
        </p:nvCxnSpPr>
        <p:spPr bwMode="auto">
          <a:xfrm>
            <a:off x="5807284" y="1904239"/>
            <a:ext cx="333375" cy="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50" name="Picture 4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93"/>
          <a:stretch/>
        </p:blipFill>
        <p:spPr bwMode="auto">
          <a:xfrm>
            <a:off x="4826002" y="3728687"/>
            <a:ext cx="1050635" cy="223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26" y="3320924"/>
            <a:ext cx="4525819" cy="283973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64228" y="6100234"/>
            <a:ext cx="7156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 smtClean="0"/>
              <a:t>A.Sengupta</a:t>
            </a:r>
            <a:r>
              <a:rPr lang="en-US" sz="1100" i="1" dirty="0" smtClean="0"/>
              <a:t> et. Al., “Performance </a:t>
            </a:r>
            <a:r>
              <a:rPr lang="en-US" sz="1100" i="1" dirty="0"/>
              <a:t>of a Conical Ribbon Drogue Parachute in the Wake of a Subscale Orion Command </a:t>
            </a:r>
            <a:r>
              <a:rPr lang="en-US" sz="1100" i="1" dirty="0" smtClean="0"/>
              <a:t>Module,” IEEE Aerospace Conference, Big Sky MT, March 2012.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42881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61925"/>
            <a:ext cx="8763000" cy="60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Test Matrix</a:t>
            </a:r>
            <a:endParaRPr lang="en-US" dirty="0" smtClean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82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20735"/>
              </p:ext>
            </p:extLst>
          </p:nvPr>
        </p:nvGraphicFramePr>
        <p:xfrm>
          <a:off x="562553" y="3024194"/>
          <a:ext cx="8581447" cy="2743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Document" r:id="rId4" imgW="6832600" imgH="2184400" progId="Word.Document.12">
                  <p:embed/>
                </p:oleObj>
              </mc:Choice>
              <mc:Fallback>
                <p:oleObj name="Document" r:id="rId4" imgW="6832600" imgH="218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2553" y="3024194"/>
                        <a:ext cx="8581447" cy="2743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1"/>
          <p:cNvSpPr txBox="1">
            <a:spLocks/>
          </p:cNvSpPr>
          <p:nvPr/>
        </p:nvSpPr>
        <p:spPr bwMode="auto">
          <a:xfrm>
            <a:off x="736565" y="945762"/>
            <a:ext cx="8000108" cy="199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rgbClr val="66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rgbClr val="6633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rgbClr val="663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rgbClr val="663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rgbClr val="663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1600">
                <a:solidFill>
                  <a:srgbClr val="663300"/>
                </a:solidFill>
                <a:latin typeface="+mn-lt"/>
              </a:defRPr>
            </a:lvl9pPr>
          </a:lstStyle>
          <a:p>
            <a:r>
              <a:rPr lang="en-US" sz="1800" dirty="0" smtClean="0"/>
              <a:t>Test matrix explored several parameters</a:t>
            </a:r>
          </a:p>
          <a:p>
            <a:pPr lvl="1"/>
            <a:r>
              <a:rPr lang="en-US" sz="1400" dirty="0" smtClean="0"/>
              <a:t>Full open,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, and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stage reefed configurations</a:t>
            </a:r>
          </a:p>
          <a:p>
            <a:pPr lvl="1"/>
            <a:r>
              <a:rPr lang="en-US" sz="1400" dirty="0" smtClean="0"/>
              <a:t>Capsule angle of attack range of 0, 30, and 50 degree angle of attack relative to the free-stream</a:t>
            </a:r>
          </a:p>
          <a:p>
            <a:pPr lvl="1"/>
            <a:r>
              <a:rPr lang="en-US" sz="1400" dirty="0" smtClean="0"/>
              <a:t>Dynamic pressure from 10 to 100 </a:t>
            </a:r>
            <a:r>
              <a:rPr lang="en-US" sz="1400" dirty="0" err="1" smtClean="0"/>
              <a:t>psf</a:t>
            </a:r>
            <a:r>
              <a:rPr lang="en-US" sz="1400" dirty="0" smtClean="0"/>
              <a:t> explored (Re from 100,000 to 3,000,000)</a:t>
            </a:r>
          </a:p>
          <a:p>
            <a:pPr lvl="1"/>
            <a:r>
              <a:rPr lang="en-US" sz="1400" dirty="0" smtClean="0"/>
              <a:t>Trailing distance from x/d of 6. 8, and 9.5</a:t>
            </a:r>
          </a:p>
          <a:p>
            <a:pPr lvl="1"/>
            <a:r>
              <a:rPr lang="en-US" sz="1400" dirty="0" smtClean="0"/>
              <a:t>Capsule laminar to turbulent transition verified with IR thermography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64228" y="6100234"/>
            <a:ext cx="71567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 smtClean="0"/>
              <a:t>A.Sengupta</a:t>
            </a:r>
            <a:r>
              <a:rPr lang="en-US" sz="1100" i="1" dirty="0" smtClean="0"/>
              <a:t> et. Al., “Performance </a:t>
            </a:r>
            <a:r>
              <a:rPr lang="en-US" sz="1100" i="1" dirty="0"/>
              <a:t>of a Conical Ribbon Drogue Parachute in the Wake of a Subscale Orion Command </a:t>
            </a:r>
            <a:r>
              <a:rPr lang="en-US" sz="1100" i="1" dirty="0" smtClean="0"/>
              <a:t>Module,” IEEE Aerospace Conference, Big Sky MT, March 2012.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6118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61925"/>
            <a:ext cx="8763000" cy="60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TAMU Optical Diagnostics Layout</a:t>
            </a:r>
            <a:endParaRPr lang="en-US" dirty="0" smtClean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340145" y="1270000"/>
            <a:ext cx="1215855" cy="140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322082" y="833800"/>
            <a:ext cx="1276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Direction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1272" y="1697181"/>
            <a:ext cx="2932543" cy="4364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819" y="1847272"/>
            <a:ext cx="3036456" cy="3989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2819" y="1651000"/>
            <a:ext cx="18934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Top View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81400" y="3789217"/>
            <a:ext cx="16602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Side View</a:t>
            </a:r>
            <a:endParaRPr lang="en-US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29505">
            <a:off x="2439713" y="1653386"/>
            <a:ext cx="482600" cy="203200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03" t="25010" r="29935" b="71068"/>
          <a:stretch/>
        </p:blipFill>
        <p:spPr bwMode="auto">
          <a:xfrm rot="6886294">
            <a:off x="2610787" y="1661189"/>
            <a:ext cx="474680" cy="1924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 bwMode="auto">
          <a:xfrm>
            <a:off x="785090" y="3613727"/>
            <a:ext cx="992909" cy="36945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923308" y="5844309"/>
            <a:ext cx="782783" cy="2863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778163" y="5777343"/>
            <a:ext cx="782783" cy="2863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65728" y="1644073"/>
            <a:ext cx="290946" cy="31865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939636" y="3791527"/>
            <a:ext cx="1223819" cy="34174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7455" y="1600201"/>
            <a:ext cx="431801" cy="31865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001" b="-1"/>
          <a:stretch/>
        </p:blipFill>
        <p:spPr>
          <a:xfrm rot="5400000">
            <a:off x="2802660" y="1653886"/>
            <a:ext cx="461819" cy="21359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861128" y="6086764"/>
            <a:ext cx="18934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PIV Laser Sheet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447797" y="3791532"/>
            <a:ext cx="119611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Ceiling Camera</a:t>
            </a:r>
            <a:endParaRPr 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387924" y="1126846"/>
            <a:ext cx="81279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Side Camera</a:t>
            </a:r>
            <a:endParaRPr 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3172701" y="1463964"/>
            <a:ext cx="135774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Profile Camera</a:t>
            </a:r>
            <a:endParaRPr lang="en-US" sz="11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70" r="65822" b="9812"/>
          <a:stretch/>
        </p:blipFill>
        <p:spPr bwMode="auto">
          <a:xfrm rot="5400000">
            <a:off x="2049827" y="2702722"/>
            <a:ext cx="300544" cy="23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70" r="65822" b="9812"/>
          <a:stretch/>
        </p:blipFill>
        <p:spPr bwMode="auto">
          <a:xfrm rot="5400000">
            <a:off x="1982864" y="4852484"/>
            <a:ext cx="300544" cy="235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86771">
            <a:off x="695042" y="1618673"/>
            <a:ext cx="461819" cy="28863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86771">
            <a:off x="1055260" y="3779984"/>
            <a:ext cx="461819" cy="2886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819727" y="4260273"/>
            <a:ext cx="634999" cy="135081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877455" y="2089726"/>
            <a:ext cx="972125" cy="137390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0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5D269D2-74F7-4984-8C31-17AFF35C8D6F}" type="datetime4">
              <a:rPr lang="en-US" smtClean="0"/>
              <a:pPr/>
              <a:t>septembre 6, 2012</a:t>
            </a:fld>
            <a:endParaRPr lang="en-US" dirty="0" smtClean="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Particle Image </a:t>
            </a:r>
            <a:r>
              <a:rPr lang="en-US" dirty="0" err="1" smtClean="0"/>
              <a:t>Velocimetry</a:t>
            </a:r>
            <a:r>
              <a:rPr lang="en-US" dirty="0" smtClean="0"/>
              <a:t> (PIV)</a:t>
            </a:r>
          </a:p>
        </p:txBody>
      </p:sp>
      <p:sp>
        <p:nvSpPr>
          <p:cNvPr id="522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8763" y="943532"/>
            <a:ext cx="8467107" cy="1485343"/>
          </a:xfrm>
        </p:spPr>
        <p:txBody>
          <a:bodyPr/>
          <a:lstStyle/>
          <a:p>
            <a:pPr marL="381000" indent="-381000" eaLnBrk="1" hangingPunct="1"/>
            <a:r>
              <a:rPr lang="en-US" sz="1800" dirty="0" smtClean="0"/>
              <a:t>High spatial resolution </a:t>
            </a:r>
            <a:r>
              <a:rPr lang="en-US" sz="1800" dirty="0" err="1" smtClean="0"/>
              <a:t>velocimetric</a:t>
            </a:r>
            <a:r>
              <a:rPr lang="en-US" sz="1800" dirty="0" smtClean="0"/>
              <a:t> measurement</a:t>
            </a:r>
          </a:p>
          <a:p>
            <a:pPr marL="781050" lvl="1" indent="-381000" eaLnBrk="1" hangingPunct="1"/>
            <a:r>
              <a:rPr lang="en-US" sz="1400" dirty="0"/>
              <a:t>3</a:t>
            </a:r>
            <a:r>
              <a:rPr lang="en-US" sz="1400" dirty="0" smtClean="0"/>
              <a:t> components of velocity and turbulence statistics</a:t>
            </a:r>
          </a:p>
          <a:p>
            <a:pPr marL="781050" lvl="1" indent="-381000" eaLnBrk="1" hangingPunct="1"/>
            <a:r>
              <a:rPr lang="en-US" sz="1400" dirty="0" smtClean="0"/>
              <a:t>Ideal measurement for CFD validation</a:t>
            </a:r>
          </a:p>
          <a:p>
            <a:pPr marL="381000" indent="-381000" eaLnBrk="1" hangingPunct="1"/>
            <a:r>
              <a:rPr lang="en-US" sz="1800" dirty="0" smtClean="0"/>
              <a:t>Flow seeding accomplished with mineral oil vaporization</a:t>
            </a:r>
          </a:p>
          <a:p>
            <a:pPr marL="381000" indent="-381000" eaLnBrk="1" hangingPunct="1"/>
            <a:r>
              <a:rPr lang="en-US" sz="1800" dirty="0" smtClean="0"/>
              <a:t>Measurement conduct at several locations downstream of CM with and without parachute present in the tunnel</a:t>
            </a:r>
          </a:p>
          <a:p>
            <a:pPr marL="381000" indent="-381000" eaLnBrk="1" hangingPunct="1"/>
            <a:endParaRPr lang="en-US" sz="1800" dirty="0" smtClean="0"/>
          </a:p>
          <a:p>
            <a:pPr marL="381000" indent="-381000" eaLnBrk="1" hangingPunct="1"/>
            <a:endParaRPr lang="en-US" sz="1800" dirty="0" smtClean="0"/>
          </a:p>
          <a:p>
            <a:pPr marL="381000" indent="-381000" eaLnBrk="1" hangingPunct="1"/>
            <a:endParaRPr lang="en-US" sz="1800" dirty="0" smtClean="0"/>
          </a:p>
        </p:txBody>
      </p:sp>
      <p:sp>
        <p:nvSpPr>
          <p:cNvPr id="522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071" y="2857007"/>
            <a:ext cx="6397774" cy="36103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804" y="6478798"/>
            <a:ext cx="60631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 smtClean="0"/>
              <a:t>A.Sengupta</a:t>
            </a:r>
            <a:r>
              <a:rPr lang="en-US" sz="1100" i="1" dirty="0" smtClean="0"/>
              <a:t> et. Al., “Performance </a:t>
            </a:r>
            <a:r>
              <a:rPr lang="en-US" sz="1100" i="1" dirty="0"/>
              <a:t>of a Conical Ribbon Drogue Parachute in the Wake of a Subscale Orion Command </a:t>
            </a:r>
            <a:r>
              <a:rPr lang="en-US" sz="1100" i="1" dirty="0" smtClean="0"/>
              <a:t>Module,” IEEE Aerospace Conference, Big Sky MT, March 2012.</a:t>
            </a:r>
            <a:endParaRPr lang="en-US" sz="11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PAS OFFICIAL TEMPLATE">
  <a:themeElements>
    <a:clrScheme name="CPAS OFFICIAL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PAS OFFICIA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PAS OFFICI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S OFFICIAL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S OFFICIAL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S OFFICIAL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S OFFICIAL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PAS OFFICIAL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S OFFICIAL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S OFFICIAL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S OFFICIAL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S OFFICIAL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S OFFICIAL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PAS OFFICIAL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2F5D4B8C9D844C86308A9B10861AF2" ma:contentTypeVersion="0" ma:contentTypeDescription="Create a new document." ma:contentTypeScope="" ma:versionID="c27b7611559b63f79efebbe0c953106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15B5968-170D-4121-92AA-1AAE7D4D03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ED57B74-85C3-48B7-A1A1-25F5AF4D85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EFE3B4-049F-4412-A6ED-56A42531604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CPAS OFFICIAL TEMPLATE</Template>
  <TotalTime>11125</TotalTime>
  <Words>1335</Words>
  <Application>Microsoft Macintosh PowerPoint</Application>
  <PresentationFormat>Présentation à l'écran (4:3)</PresentationFormat>
  <Paragraphs>226</Paragraphs>
  <Slides>19</Slides>
  <Notes>19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CPAS OFFICIAL TEMPLATE</vt:lpstr>
      <vt:lpstr>Document</vt:lpstr>
      <vt:lpstr>Worksheet</vt:lpstr>
      <vt:lpstr>Orion Multi-Purpose Crew Vehicle Drogue Parachute Performance</vt:lpstr>
      <vt:lpstr>Test Program Motivation</vt:lpstr>
      <vt:lpstr>Test Requirements and Diagnostics</vt:lpstr>
      <vt:lpstr>Test Facility: Texas A&amp;M</vt:lpstr>
      <vt:lpstr>Parachute Test Article</vt:lpstr>
      <vt:lpstr>CM Test Article</vt:lpstr>
      <vt:lpstr>Test Matrix</vt:lpstr>
      <vt:lpstr>TAMU Optical Diagnostics Layout</vt:lpstr>
      <vt:lpstr>Particle Image Velocimetry (PIV)</vt:lpstr>
      <vt:lpstr>Unreefed Parachute Drag Measurement</vt:lpstr>
      <vt:lpstr>Unreefed Parachute Flight</vt:lpstr>
      <vt:lpstr>1st Stage Parachute Drag Measurement</vt:lpstr>
      <vt:lpstr>1st Stage Reefed Parachute Flight</vt:lpstr>
      <vt:lpstr>Drag Versus Dynamic Pressure</vt:lpstr>
      <vt:lpstr>Two-Chute Drag Versus Dynamic Pressure</vt:lpstr>
      <vt:lpstr>Example of PIV Results</vt:lpstr>
      <vt:lpstr>Comparison of Wake Effect and No Wake</vt:lpstr>
      <vt:lpstr>Frequency Analysis</vt:lpstr>
      <vt:lpstr>Conclusions</vt:lpstr>
    </vt:vector>
  </TitlesOfParts>
  <Company>Airborne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CPAS System IDR II May 27-28, 2009</dc:title>
  <dc:creator>JJohnson</dc:creator>
  <cp:lastModifiedBy>David Mimoun</cp:lastModifiedBy>
  <cp:revision>342</cp:revision>
  <cp:lastPrinted>2002-12-19T13:30:46Z</cp:lastPrinted>
  <dcterms:created xsi:type="dcterms:W3CDTF">2009-01-28T15:29:03Z</dcterms:created>
  <dcterms:modified xsi:type="dcterms:W3CDTF">2012-09-06T07:43:30Z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0x010100BB2F5D4B8C9D844C86308A9B10861AF2</vt:lpwstr>
  </property>
</Properties>
</file>