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8" r:id="rId3"/>
    <p:sldId id="276" r:id="rId4"/>
    <p:sldId id="291" r:id="rId5"/>
    <p:sldId id="277" r:id="rId6"/>
    <p:sldId id="284" r:id="rId7"/>
    <p:sldId id="295" r:id="rId8"/>
    <p:sldId id="285" r:id="rId9"/>
    <p:sldId id="292" r:id="rId10"/>
    <p:sldId id="293" r:id="rId11"/>
    <p:sldId id="279" r:id="rId12"/>
    <p:sldId id="280" r:id="rId13"/>
    <p:sldId id="278" r:id="rId14"/>
    <p:sldId id="287" r:id="rId15"/>
    <p:sldId id="288" r:id="rId16"/>
    <p:sldId id="289" r:id="rId17"/>
    <p:sldId id="290" r:id="rId18"/>
    <p:sldId id="296" r:id="rId19"/>
    <p:sldId id="294" r:id="rId20"/>
    <p:sldId id="281" r:id="rId21"/>
    <p:sldId id="297" r:id="rId22"/>
    <p:sldId id="282" r:id="rId23"/>
    <p:sldId id="27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A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430" autoAdjust="0"/>
  </p:normalViewPr>
  <p:slideViewPr>
    <p:cSldViewPr snapToGrid="0">
      <p:cViewPr varScale="1">
        <p:scale>
          <a:sx n="71" d="100"/>
          <a:sy n="71" d="100"/>
        </p:scale>
        <p:origin x="-4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DC5C935-B83C-4FC0-BF01-A6C92E0D9231}" type="datetimeFigureOut">
              <a:rPr lang="en-US" smtClean="0"/>
              <a:pPr/>
              <a:t>6/19/2012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C4F5B12-A3BC-4C16-902C-A5568EFFA898}" type="slidenum">
              <a:rPr lang="en-US" smtClean="0"/>
              <a:pPr/>
              <a:t>‹N°›</a:t>
            </a:fld>
            <a:endParaRPr lang="en-US"/>
          </a:p>
        </p:txBody>
      </p:sp>
    </p:spTree>
    <p:extLst>
      <p:ext uri="{BB962C8B-B14F-4D97-AF65-F5344CB8AC3E}">
        <p14:creationId xmlns:p14="http://schemas.microsoft.com/office/powerpoint/2010/main" val="338574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PL Heritage TemplateMaster-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NSS-CS-logos-01.gif"/>
          <p:cNvPicPr>
            <a:picLocks noChangeAspect="1"/>
          </p:cNvPicPr>
          <p:nvPr userDrawn="1"/>
        </p:nvPicPr>
        <p:blipFill rotWithShape="1">
          <a:blip r:embed="rId3">
            <a:extLst>
              <a:ext uri="{28A0092B-C50C-407E-A947-70E740481C1C}">
                <a14:useLocalDpi xmlns:a14="http://schemas.microsoft.com/office/drawing/2010/main" val="0"/>
              </a:ext>
            </a:extLst>
          </a:blip>
          <a:srcRect l="9632" t="10851" r="11114" b="8366"/>
          <a:stretch/>
        </p:blipFill>
        <p:spPr>
          <a:xfrm>
            <a:off x="6915359" y="2601691"/>
            <a:ext cx="1954557" cy="2011645"/>
          </a:xfrm>
          <a:prstGeom prst="rect">
            <a:avLst/>
          </a:prstGeom>
          <a:effectLst>
            <a:outerShdw blurRad="50800" dist="38100" dir="5400000" algn="t" rotWithShape="0">
              <a:prstClr val="black">
                <a:alpha val="40000"/>
              </a:prstClr>
            </a:outerShdw>
          </a:effectLst>
        </p:spPr>
      </p:pic>
      <p:pic>
        <p:nvPicPr>
          <p:cNvPr id="9" name="Picture 8" descr="NSS-CS-logos-03.gif"/>
          <p:cNvPicPr>
            <a:picLocks noChangeAspect="1"/>
          </p:cNvPicPr>
          <p:nvPr userDrawn="1"/>
        </p:nvPicPr>
        <p:blipFill rotWithShape="1">
          <a:blip r:embed="rId4">
            <a:extLst>
              <a:ext uri="{28A0092B-C50C-407E-A947-70E740481C1C}">
                <a14:useLocalDpi xmlns:a14="http://schemas.microsoft.com/office/drawing/2010/main" val="0"/>
              </a:ext>
            </a:extLst>
          </a:blip>
          <a:srcRect l="9632" t="7077" r="11114" b="12047"/>
          <a:stretch/>
        </p:blipFill>
        <p:spPr>
          <a:xfrm>
            <a:off x="6915359" y="287712"/>
            <a:ext cx="1954557" cy="2013995"/>
          </a:xfrm>
          <a:prstGeom prst="rect">
            <a:avLst/>
          </a:prstGeom>
          <a:effectLst>
            <a:outerShdw blurRad="50800" dist="38100" dir="5400000" algn="t" rotWithShape="0">
              <a:prstClr val="black">
                <a:alpha val="40000"/>
              </a:prstClr>
            </a:outerShdw>
          </a:effectLst>
        </p:spPr>
      </p:pic>
      <p:sp>
        <p:nvSpPr>
          <p:cNvPr id="2" name="Title 1"/>
          <p:cNvSpPr>
            <a:spLocks noGrp="1"/>
          </p:cNvSpPr>
          <p:nvPr>
            <p:ph type="ctrTitle"/>
          </p:nvPr>
        </p:nvSpPr>
        <p:spPr>
          <a:xfrm>
            <a:off x="507204" y="1277219"/>
            <a:ext cx="6398227" cy="1540403"/>
          </a:xfrm>
        </p:spPr>
        <p:txBody>
          <a:bodyPr>
            <a:normAutofit/>
          </a:bodyPr>
          <a:lstStyle>
            <a:lvl1pPr algn="l">
              <a:defRPr sz="4400">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7204" y="2933782"/>
            <a:ext cx="5269128" cy="1461304"/>
          </a:xfrm>
        </p:spPr>
        <p:txBody>
          <a:bodyPr>
            <a:normAutofit/>
          </a:bodyPr>
          <a:lstStyle>
            <a:lvl1pPr marL="0" indent="0" algn="l">
              <a:buNone/>
              <a:defRPr sz="2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1035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8173"/>
            <a:ext cx="8229600" cy="4568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E4A5D-F848-4342-9DD9-3FFF480AC53E}" type="datetimeFigureOut">
              <a:rPr lang="en-US" smtClean="0"/>
              <a:pPr/>
              <a:t>6/19/2012</a:t>
            </a:fld>
            <a:endParaRPr lang="en-US"/>
          </a:p>
        </p:txBody>
      </p:sp>
      <p:sp>
        <p:nvSpPr>
          <p:cNvPr id="6" name="Slide Number Placeholder 5"/>
          <p:cNvSpPr>
            <a:spLocks noGrp="1"/>
          </p:cNvSpPr>
          <p:nvPr>
            <p:ph type="sldNum" sz="quarter" idx="12"/>
          </p:nvPr>
        </p:nvSpPr>
        <p:spPr/>
        <p:txBody>
          <a:bodyPr/>
          <a:lstStyle/>
          <a:p>
            <a:fld id="{2BF1A9A1-90F0-1543-9B89-2A324725123E}" type="slidenum">
              <a:rPr lang="en-US" smtClean="0"/>
              <a:pPr/>
              <a:t>‹N°›</a:t>
            </a:fld>
            <a:endParaRPr lang="en-US"/>
          </a:p>
        </p:txBody>
      </p:sp>
      <p:sp>
        <p:nvSpPr>
          <p:cNvPr id="7" name="Title Placeholder 1"/>
          <p:cNvSpPr>
            <a:spLocks noGrp="1"/>
          </p:cNvSpPr>
          <p:nvPr>
            <p:ph type="title"/>
          </p:nvPr>
        </p:nvSpPr>
        <p:spPr>
          <a:xfrm>
            <a:off x="457200" y="188503"/>
            <a:ext cx="8229600" cy="85322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81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083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083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E4A5D-F848-4342-9DD9-3FFF480AC53E}" type="datetimeFigureOut">
              <a:rPr lang="en-US" smtClean="0"/>
              <a:pPr/>
              <a:t>6/19/2012</a:t>
            </a:fld>
            <a:endParaRPr lang="en-US"/>
          </a:p>
        </p:txBody>
      </p:sp>
      <p:sp>
        <p:nvSpPr>
          <p:cNvPr id="6" name="Footer Placeholder 5"/>
          <p:cNvSpPr>
            <a:spLocks noGrp="1"/>
          </p:cNvSpPr>
          <p:nvPr>
            <p:ph type="ftr" sz="quarter" idx="11"/>
          </p:nvPr>
        </p:nvSpPr>
        <p:spPr>
          <a:xfrm>
            <a:off x="3124200" y="6696781"/>
            <a:ext cx="2895600" cy="16865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BF1A9A1-90F0-1543-9B89-2A324725123E}" type="slidenum">
              <a:rPr lang="en-US" smtClean="0"/>
              <a:pPr/>
              <a:t>‹N°›</a:t>
            </a:fld>
            <a:endParaRPr lang="en-US"/>
          </a:p>
        </p:txBody>
      </p:sp>
    </p:spTree>
    <p:extLst>
      <p:ext uri="{BB962C8B-B14F-4D97-AF65-F5344CB8AC3E}">
        <p14:creationId xmlns:p14="http://schemas.microsoft.com/office/powerpoint/2010/main" val="307658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582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582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AE4A5D-F848-4342-9DD9-3FFF480AC53E}" type="datetimeFigureOut">
              <a:rPr lang="en-US" smtClean="0"/>
              <a:pPr/>
              <a:t>6/19/2012</a:t>
            </a:fld>
            <a:endParaRPr lang="en-US"/>
          </a:p>
        </p:txBody>
      </p:sp>
      <p:sp>
        <p:nvSpPr>
          <p:cNvPr id="9" name="Slide Number Placeholder 8"/>
          <p:cNvSpPr>
            <a:spLocks noGrp="1"/>
          </p:cNvSpPr>
          <p:nvPr>
            <p:ph type="sldNum" sz="quarter" idx="12"/>
          </p:nvPr>
        </p:nvSpPr>
        <p:spPr/>
        <p:txBody>
          <a:bodyPr/>
          <a:lstStyle/>
          <a:p>
            <a:fld id="{2BF1A9A1-90F0-1543-9B89-2A324725123E}" type="slidenum">
              <a:rPr lang="en-US" smtClean="0"/>
              <a:pPr/>
              <a:t>‹N°›</a:t>
            </a:fld>
            <a:endParaRPr lang="en-US"/>
          </a:p>
        </p:txBody>
      </p:sp>
    </p:spTree>
    <p:extLst>
      <p:ext uri="{BB962C8B-B14F-4D97-AF65-F5344CB8AC3E}">
        <p14:creationId xmlns:p14="http://schemas.microsoft.com/office/powerpoint/2010/main" val="272260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AE4A5D-F848-4342-9DD9-3FFF480AC53E}" type="datetimeFigureOut">
              <a:rPr lang="en-US" smtClean="0"/>
              <a:pPr/>
              <a:t>6/19/2012</a:t>
            </a:fld>
            <a:endParaRPr lang="en-US"/>
          </a:p>
        </p:txBody>
      </p:sp>
      <p:sp>
        <p:nvSpPr>
          <p:cNvPr id="5" name="Slide Number Placeholder 4"/>
          <p:cNvSpPr>
            <a:spLocks noGrp="1"/>
          </p:cNvSpPr>
          <p:nvPr>
            <p:ph type="sldNum" sz="quarter" idx="12"/>
          </p:nvPr>
        </p:nvSpPr>
        <p:spPr/>
        <p:txBody>
          <a:bodyPr/>
          <a:lstStyle/>
          <a:p>
            <a:fld id="{2BF1A9A1-90F0-1543-9B89-2A324725123E}" type="slidenum">
              <a:rPr lang="en-US" smtClean="0"/>
              <a:pPr/>
              <a:t>‹N°›</a:t>
            </a:fld>
            <a:endParaRPr lang="en-US"/>
          </a:p>
        </p:txBody>
      </p:sp>
    </p:spTree>
    <p:extLst>
      <p:ext uri="{BB962C8B-B14F-4D97-AF65-F5344CB8AC3E}">
        <p14:creationId xmlns:p14="http://schemas.microsoft.com/office/powerpoint/2010/main" val="110213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E4A5D-F848-4342-9DD9-3FFF480AC53E}" type="datetimeFigureOut">
              <a:rPr lang="en-US" smtClean="0"/>
              <a:pPr/>
              <a:t>6/19/2012</a:t>
            </a:fld>
            <a:endParaRPr lang="en-US"/>
          </a:p>
        </p:txBody>
      </p:sp>
      <p:sp>
        <p:nvSpPr>
          <p:cNvPr id="4" name="Slide Number Placeholder 3"/>
          <p:cNvSpPr>
            <a:spLocks noGrp="1"/>
          </p:cNvSpPr>
          <p:nvPr>
            <p:ph type="sldNum" sz="quarter" idx="12"/>
          </p:nvPr>
        </p:nvSpPr>
        <p:spPr/>
        <p:txBody>
          <a:bodyPr/>
          <a:lstStyle/>
          <a:p>
            <a:fld id="{2BF1A9A1-90F0-1543-9B89-2A324725123E}" type="slidenum">
              <a:rPr lang="en-US" smtClean="0"/>
              <a:pPr/>
              <a:t>‹N°›</a:t>
            </a:fld>
            <a:endParaRPr lang="en-US"/>
          </a:p>
        </p:txBody>
      </p:sp>
    </p:spTree>
    <p:extLst>
      <p:ext uri="{BB962C8B-B14F-4D97-AF65-F5344CB8AC3E}">
        <p14:creationId xmlns:p14="http://schemas.microsoft.com/office/powerpoint/2010/main" val="27794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gif"/><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PL Heritage TemplateInsideMasterlgstrp.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
            <a:ext cx="9144000" cy="1289304"/>
          </a:xfrm>
          <a:prstGeom prst="rect">
            <a:avLst/>
          </a:prstGeom>
        </p:spPr>
      </p:pic>
      <p:sp>
        <p:nvSpPr>
          <p:cNvPr id="2" name="Title Placeholder 1"/>
          <p:cNvSpPr>
            <a:spLocks noGrp="1"/>
          </p:cNvSpPr>
          <p:nvPr>
            <p:ph type="title"/>
          </p:nvPr>
        </p:nvSpPr>
        <p:spPr>
          <a:xfrm>
            <a:off x="457200" y="188503"/>
            <a:ext cx="8229600" cy="85322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88174"/>
            <a:ext cx="8229600" cy="45252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87528" y="6647175"/>
            <a:ext cx="931825" cy="168657"/>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fld id="{05AE4A5D-F848-4342-9DD9-3FFF480AC53E}" type="datetimeFigureOut">
              <a:rPr lang="en-US" smtClean="0"/>
              <a:pPr/>
              <a:t>6/19/2012</a:t>
            </a:fld>
            <a:endParaRPr lang="en-US" dirty="0"/>
          </a:p>
        </p:txBody>
      </p:sp>
      <p:sp>
        <p:nvSpPr>
          <p:cNvPr id="6" name="Slide Number Placeholder 5"/>
          <p:cNvSpPr>
            <a:spLocks noGrp="1"/>
          </p:cNvSpPr>
          <p:nvPr>
            <p:ph type="sldNum" sz="quarter" idx="4"/>
          </p:nvPr>
        </p:nvSpPr>
        <p:spPr>
          <a:xfrm>
            <a:off x="6338235" y="6647176"/>
            <a:ext cx="762664" cy="168657"/>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fld id="{2BF1A9A1-90F0-1543-9B89-2A324725123E}" type="slidenum">
              <a:rPr lang="en-US" smtClean="0"/>
              <a:pPr/>
              <a:t>‹N°›</a:t>
            </a:fld>
            <a:endParaRPr lang="en-US" dirty="0"/>
          </a:p>
        </p:txBody>
      </p:sp>
      <p:grpSp>
        <p:nvGrpSpPr>
          <p:cNvPr id="12" name="Group 11"/>
          <p:cNvGrpSpPr/>
          <p:nvPr userDrawn="1"/>
        </p:nvGrpSpPr>
        <p:grpSpPr>
          <a:xfrm>
            <a:off x="815332" y="6366298"/>
            <a:ext cx="7536188" cy="405442"/>
            <a:chOff x="815332" y="6366298"/>
            <a:chExt cx="7536188" cy="405442"/>
          </a:xfrm>
        </p:grpSpPr>
        <p:sp>
          <p:nvSpPr>
            <p:cNvPr id="8" name="Line 14"/>
            <p:cNvSpPr>
              <a:spLocks noChangeShapeType="1"/>
            </p:cNvSpPr>
            <p:nvPr/>
          </p:nvSpPr>
          <p:spPr bwMode="gray">
            <a:xfrm flipV="1">
              <a:off x="815332" y="6569019"/>
              <a:ext cx="7536188" cy="0"/>
            </a:xfrm>
            <a:prstGeom prst="line">
              <a:avLst/>
            </a:prstGeom>
            <a:noFill/>
            <a:ln w="38100">
              <a:solidFill>
                <a:srgbClr val="00336C"/>
              </a:solidFill>
              <a:round/>
              <a:headEnd/>
              <a:tailEnd/>
            </a:ln>
            <a:effectLst/>
          </p:spPr>
          <p:txBody>
            <a:bodyPr/>
            <a:lstStyle/>
            <a:p>
              <a:endParaRPr lang="en-US" dirty="0"/>
            </a:p>
          </p:txBody>
        </p:sp>
        <p:sp>
          <p:nvSpPr>
            <p:cNvPr id="9" name="Rectangle 8"/>
            <p:cNvSpPr/>
            <p:nvPr userDrawn="1"/>
          </p:nvSpPr>
          <p:spPr bwMode="auto">
            <a:xfrm>
              <a:off x="4268562" y="6366298"/>
              <a:ext cx="629729" cy="405442"/>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noFill/>
                <a:effectLst/>
                <a:latin typeface="Arial" charset="0"/>
              </a:endParaRPr>
            </a:p>
          </p:txBody>
        </p:sp>
        <p:pic>
          <p:nvPicPr>
            <p:cNvPr id="10" name="Picture 25" descr="APL Icon - Blue"/>
            <p:cNvPicPr>
              <a:picLocks noChangeAspect="1" noChangeArrowheads="1"/>
            </p:cNvPicPr>
            <p:nvPr/>
          </p:nvPicPr>
          <p:blipFill>
            <a:blip r:embed="rId9" cstate="screen"/>
            <a:stretch>
              <a:fillRect/>
            </a:stretch>
          </p:blipFill>
          <p:spPr bwMode="auto">
            <a:xfrm>
              <a:off x="4304820" y="6409512"/>
              <a:ext cx="557212" cy="319014"/>
            </a:xfrm>
            <a:prstGeom prst="rect">
              <a:avLst/>
            </a:prstGeom>
            <a:solidFill>
              <a:schemeClr val="bg1"/>
            </a:solidFill>
          </p:spPr>
        </p:pic>
      </p:grpSp>
      <p:pic>
        <p:nvPicPr>
          <p:cNvPr id="5" name="Picture 4" descr="NSS-CS-logos-02.gif"/>
          <p:cNvPicPr>
            <a:picLocks noChangeAspect="1"/>
          </p:cNvPicPr>
          <p:nvPr userDrawn="1"/>
        </p:nvPicPr>
        <p:blipFill rotWithShape="1">
          <a:blip r:embed="rId10">
            <a:extLst>
              <a:ext uri="{28A0092B-C50C-407E-A947-70E740481C1C}">
                <a14:useLocalDpi xmlns:a14="http://schemas.microsoft.com/office/drawing/2010/main" val="0"/>
              </a:ext>
            </a:extLst>
          </a:blip>
          <a:srcRect l="23915" t="20863" r="19362" b="25088"/>
          <a:stretch/>
        </p:blipFill>
        <p:spPr>
          <a:xfrm>
            <a:off x="0" y="6112647"/>
            <a:ext cx="774692" cy="745354"/>
          </a:xfrm>
          <a:prstGeom prst="rect">
            <a:avLst/>
          </a:prstGeom>
        </p:spPr>
      </p:pic>
      <p:pic>
        <p:nvPicPr>
          <p:cNvPr id="11" name="Picture 10" descr="NSS-CS-logos-04.gif"/>
          <p:cNvPicPr>
            <a:picLocks noChangeAspect="1"/>
          </p:cNvPicPr>
          <p:nvPr userDrawn="1"/>
        </p:nvPicPr>
        <p:blipFill rotWithShape="1">
          <a:blip r:embed="rId11">
            <a:extLst>
              <a:ext uri="{28A0092B-C50C-407E-A947-70E740481C1C}">
                <a14:useLocalDpi xmlns:a14="http://schemas.microsoft.com/office/drawing/2010/main" val="0"/>
              </a:ext>
            </a:extLst>
          </a:blip>
          <a:srcRect l="22724" t="20864" r="24974" b="24368"/>
          <a:stretch/>
        </p:blipFill>
        <p:spPr>
          <a:xfrm>
            <a:off x="8429694" y="6102725"/>
            <a:ext cx="714306" cy="755275"/>
          </a:xfrm>
          <a:prstGeom prst="rect">
            <a:avLst/>
          </a:prstGeom>
        </p:spPr>
      </p:pic>
    </p:spTree>
    <p:extLst>
      <p:ext uri="{BB962C8B-B14F-4D97-AF65-F5344CB8AC3E}">
        <p14:creationId xmlns:p14="http://schemas.microsoft.com/office/powerpoint/2010/main" val="418802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457200" rtl="0" eaLnBrk="1" latinLnBrk="0" hangingPunct="1">
        <a:spcBef>
          <a:spcPct val="0"/>
        </a:spcBef>
        <a:buNone/>
        <a:defRPr sz="4000" b="1" i="0" kern="1200">
          <a:solidFill>
            <a:srgbClr val="FFFFFF"/>
          </a:solidFill>
          <a:latin typeface=""/>
          <a:ea typeface="+mj-ea"/>
          <a:cs typeface="+mj-cs"/>
        </a:defRPr>
      </a:lvl1pPr>
    </p:titleStyle>
    <p:bodyStyle>
      <a:lvl1pPr marL="342900" indent="-342900" algn="l" defTabSz="457200" rtl="0" eaLnBrk="1" latinLnBrk="0" hangingPunct="1">
        <a:spcBef>
          <a:spcPts val="168"/>
        </a:spcBef>
        <a:buClr>
          <a:schemeClr val="accent2">
            <a:lumMod val="75000"/>
          </a:schemeClr>
        </a:buClr>
        <a:buFont typeface="Wingdings" charset="2"/>
        <a:buChar char="§"/>
        <a:defRPr sz="3200" b="0" i="0" kern="1200" baseline="0">
          <a:solidFill>
            <a:schemeClr val="tx1"/>
          </a:solidFill>
          <a:latin typeface="Arial"/>
          <a:ea typeface="+mn-ea"/>
          <a:cs typeface="+mn-cs"/>
        </a:defRPr>
      </a:lvl1pPr>
      <a:lvl2pPr marL="742950" indent="-285750" algn="l" defTabSz="457200" rtl="0" eaLnBrk="1" latinLnBrk="0" hangingPunct="1">
        <a:spcBef>
          <a:spcPts val="168"/>
        </a:spcBef>
        <a:buClr>
          <a:schemeClr val="accent2">
            <a:lumMod val="75000"/>
          </a:schemeClr>
        </a:buClr>
        <a:buSzPct val="50000"/>
        <a:buFont typeface="Wingdings" charset="2"/>
        <a:buChar char="q"/>
        <a:defRPr sz="2800" b="0" i="0" kern="1200" baseline="0">
          <a:solidFill>
            <a:schemeClr val="tx1"/>
          </a:solidFill>
          <a:latin typeface="Arial"/>
          <a:ea typeface="+mn-ea"/>
          <a:cs typeface="+mn-cs"/>
        </a:defRPr>
      </a:lvl2pPr>
      <a:lvl3pPr marL="1143000" indent="-228600" algn="l" defTabSz="457200" rtl="0" eaLnBrk="1" latinLnBrk="0" hangingPunct="1">
        <a:spcBef>
          <a:spcPts val="168"/>
        </a:spcBef>
        <a:buClr>
          <a:schemeClr val="accent2">
            <a:lumMod val="75000"/>
          </a:schemeClr>
        </a:buClr>
        <a:buSzPct val="130000"/>
        <a:buFont typeface="Arial"/>
        <a:buChar char="•"/>
        <a:defRPr sz="2400" b="0" i="0" kern="1200" baseline="0">
          <a:solidFill>
            <a:schemeClr val="tx1"/>
          </a:solidFill>
          <a:latin typeface="Arial"/>
          <a:ea typeface="+mn-ea"/>
          <a:cs typeface="+mn-cs"/>
        </a:defRPr>
      </a:lvl3pPr>
      <a:lvl4pPr marL="1600200" indent="-228600" algn="l" defTabSz="457200" rtl="0" eaLnBrk="1" latinLnBrk="0" hangingPunct="1">
        <a:spcBef>
          <a:spcPts val="168"/>
        </a:spcBef>
        <a:buClr>
          <a:schemeClr val="accent2">
            <a:lumMod val="75000"/>
          </a:schemeClr>
        </a:buClr>
        <a:buFont typeface="Lucida Grande"/>
        <a:buChar char="-"/>
        <a:defRPr sz="2000" b="0" i="0" kern="1200" baseline="0">
          <a:solidFill>
            <a:schemeClr val="tx1"/>
          </a:solidFill>
          <a:latin typeface="Arial"/>
          <a:ea typeface="+mn-ea"/>
          <a:cs typeface="+mn-cs"/>
        </a:defRPr>
      </a:lvl4pPr>
      <a:lvl5pPr marL="2057400" indent="-228600" algn="l" defTabSz="457200" rtl="0" eaLnBrk="1" latinLnBrk="0" hangingPunct="1">
        <a:spcBef>
          <a:spcPts val="168"/>
        </a:spcBef>
        <a:buClr>
          <a:schemeClr val="accent2">
            <a:lumMod val="75000"/>
          </a:schemeClr>
        </a:buClr>
        <a:buSzPct val="90000"/>
        <a:buFont typeface="Courier New"/>
        <a:buChar char="o"/>
        <a:defRPr sz="2000" b="0" i="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027" y="1277219"/>
            <a:ext cx="6398227" cy="1540403"/>
          </a:xfrm>
        </p:spPr>
        <p:txBody>
          <a:bodyPr>
            <a:noAutofit/>
          </a:bodyPr>
          <a:lstStyle/>
          <a:p>
            <a:r>
              <a:rPr lang="en-US" sz="3600" dirty="0"/>
              <a:t>TECHNOLOGIES FOR A LONG DURATION LANDER ON THE SURFACE OF VENUS</a:t>
            </a:r>
            <a:r>
              <a:rPr lang="en-US" sz="3600" dirty="0" smtClean="0"/>
              <a:t/>
            </a:r>
            <a:br>
              <a:rPr lang="en-US" sz="3600" dirty="0" smtClean="0"/>
            </a:br>
            <a:endParaRPr lang="en-US" sz="3600" dirty="0"/>
          </a:p>
        </p:txBody>
      </p:sp>
      <p:sp>
        <p:nvSpPr>
          <p:cNvPr id="3" name="Subtitle 2"/>
          <p:cNvSpPr>
            <a:spLocks noGrp="1"/>
          </p:cNvSpPr>
          <p:nvPr>
            <p:ph type="subTitle" idx="1"/>
          </p:nvPr>
        </p:nvSpPr>
        <p:spPr>
          <a:xfrm>
            <a:off x="333027" y="3042641"/>
            <a:ext cx="7232540" cy="1986557"/>
          </a:xfrm>
        </p:spPr>
        <p:txBody>
          <a:bodyPr>
            <a:noAutofit/>
          </a:bodyPr>
          <a:lstStyle/>
          <a:p>
            <a:r>
              <a:rPr lang="en-US" sz="1400" b="1" dirty="0"/>
              <a:t>Douglas S. </a:t>
            </a:r>
            <a:r>
              <a:rPr lang="en-US" sz="1400" b="1" dirty="0" smtClean="0"/>
              <a:t>Mehoke, </a:t>
            </a:r>
            <a:r>
              <a:rPr lang="en-US" sz="1400" b="1" dirty="0"/>
              <a:t>Ralph D. </a:t>
            </a:r>
            <a:r>
              <a:rPr lang="en-US" sz="1400" b="1" dirty="0" smtClean="0"/>
              <a:t>Lorenz, </a:t>
            </a:r>
            <a:r>
              <a:rPr lang="en-US" sz="1400" b="1" dirty="0"/>
              <a:t>Stuart W. </a:t>
            </a:r>
            <a:r>
              <a:rPr lang="en-US" sz="1400" b="1" dirty="0" smtClean="0"/>
              <a:t>Hill</a:t>
            </a:r>
          </a:p>
          <a:p>
            <a:r>
              <a:rPr lang="en-US" sz="1400" b="1" dirty="0" smtClean="0"/>
              <a:t>The Johns Hopkins University Applied Physics Laboratory</a:t>
            </a:r>
          </a:p>
          <a:p>
            <a:endParaRPr lang="en-US" sz="1400" b="1" dirty="0"/>
          </a:p>
        </p:txBody>
      </p:sp>
    </p:spTree>
    <p:extLst>
      <p:ext uri="{BB962C8B-B14F-4D97-AF65-F5344CB8AC3E}">
        <p14:creationId xmlns:p14="http://schemas.microsoft.com/office/powerpoint/2010/main" val="1729962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Flagship Mission Study – Technology Challenges </a:t>
            </a:r>
            <a:endParaRPr lang="en-US" dirty="0"/>
          </a:p>
        </p:txBody>
      </p:sp>
      <p:sp>
        <p:nvSpPr>
          <p:cNvPr id="6" name="Rectangle 5"/>
          <p:cNvSpPr/>
          <p:nvPr/>
        </p:nvSpPr>
        <p:spPr>
          <a:xfrm>
            <a:off x="304888" y="1408654"/>
            <a:ext cx="8561710" cy="5093702"/>
          </a:xfrm>
          <a:prstGeom prst="rect">
            <a:avLst/>
          </a:prstGeom>
          <a:ln>
            <a:noFill/>
          </a:ln>
        </p:spPr>
        <p:txBody>
          <a:bodyPr wrap="square">
            <a:spAutoFit/>
          </a:bodyPr>
          <a:lstStyle/>
          <a:p>
            <a:pPr marL="285750" indent="-285750">
              <a:buClr>
                <a:srgbClr val="C00000"/>
              </a:buClr>
              <a:buFont typeface="Wingdings" pitchFamily="2" charset="2"/>
              <a:buChar char="§"/>
            </a:pPr>
            <a:r>
              <a:rPr lang="en-US" sz="2000" b="1" dirty="0" smtClean="0"/>
              <a:t>Two driving technology challenges for the long-lived Lander of the VFM study</a:t>
            </a:r>
            <a:endParaRPr lang="en-US" b="1" dirty="0" smtClean="0"/>
          </a:p>
          <a:p>
            <a:pPr marL="742950" lvl="1" indent="-285750">
              <a:buClr>
                <a:srgbClr val="C00000"/>
              </a:buClr>
              <a:buFont typeface="Arial" pitchFamily="34" charset="0"/>
              <a:buChar char="•"/>
            </a:pPr>
            <a:r>
              <a:rPr lang="en-US" b="1" dirty="0" smtClean="0"/>
              <a:t>High Duplex engine operating temperature – 1200C</a:t>
            </a:r>
          </a:p>
          <a:p>
            <a:pPr marL="742950" lvl="1" indent="-285750">
              <a:buClr>
                <a:srgbClr val="C00000"/>
              </a:buClr>
              <a:buFont typeface="Arial" pitchFamily="34" charset="0"/>
              <a:buChar char="•"/>
            </a:pPr>
            <a:r>
              <a:rPr lang="en-US" b="1" dirty="0" smtClean="0"/>
              <a:t>High heat flow from the GPHS bricks to the engine hot end</a:t>
            </a:r>
          </a:p>
          <a:p>
            <a:pPr marL="285750" indent="-285750">
              <a:spcBef>
                <a:spcPts val="1200"/>
              </a:spcBef>
              <a:buClr>
                <a:srgbClr val="C00000"/>
              </a:buClr>
              <a:buFont typeface="Wingdings" pitchFamily="2" charset="2"/>
              <a:buChar char="§"/>
            </a:pPr>
            <a:r>
              <a:rPr lang="en-US" sz="2000" b="1" dirty="0" smtClean="0"/>
              <a:t>The 13,000 W to 23,000 W generated from the GPHS bricks need to be moved from the various bricks to the hot end of the engine, while the hot end of the GPHS pellets is limited to 1335C</a:t>
            </a:r>
          </a:p>
          <a:p>
            <a:pPr marL="742950" lvl="1" indent="-285750">
              <a:buClr>
                <a:srgbClr val="C00000"/>
              </a:buClr>
              <a:buFont typeface="Arial" pitchFamily="34" charset="0"/>
              <a:buChar char="•"/>
            </a:pPr>
            <a:r>
              <a:rPr lang="en-US" b="1" dirty="0" smtClean="0"/>
              <a:t>The needed thermal resistance is about 0.0077 to 0.0044 C/W</a:t>
            </a:r>
          </a:p>
          <a:p>
            <a:pPr marL="285750" indent="-285750">
              <a:spcBef>
                <a:spcPts val="1200"/>
              </a:spcBef>
              <a:buClr>
                <a:srgbClr val="C00000"/>
              </a:buClr>
              <a:buFont typeface="Wingdings" pitchFamily="2" charset="2"/>
              <a:buChar char="§"/>
            </a:pPr>
            <a:r>
              <a:rPr lang="en-US" sz="2000" b="1" dirty="0" smtClean="0"/>
              <a:t>While there is a significant amount of experience with Stirling engines running at 850 C, controlling the material creep at 1200 C is a significant issue</a:t>
            </a:r>
          </a:p>
          <a:p>
            <a:pPr marL="800100" lvl="1" indent="-342900">
              <a:spcBef>
                <a:spcPts val="600"/>
              </a:spcBef>
              <a:buClr>
                <a:srgbClr val="C00000"/>
              </a:buClr>
              <a:buFont typeface="Arial" pitchFamily="34" charset="0"/>
              <a:buChar char="•"/>
            </a:pPr>
            <a:r>
              <a:rPr lang="en-US" b="1" dirty="0" smtClean="0"/>
              <a:t>The use of the Venus atmospheric pressure to support the pressure differential across the engine is limited because of the effect it would have on the system temperatures and life testing</a:t>
            </a:r>
          </a:p>
          <a:p>
            <a:pPr marL="285750" indent="-285750">
              <a:buClr>
                <a:srgbClr val="C00000"/>
              </a:buClr>
              <a:buFont typeface="Wingdings" pitchFamily="2" charset="2"/>
              <a:buChar char="§"/>
            </a:pPr>
            <a:endParaRPr lang="en-US" sz="2000" dirty="0"/>
          </a:p>
        </p:txBody>
      </p:sp>
    </p:spTree>
    <p:extLst>
      <p:ext uri="{BB962C8B-B14F-4D97-AF65-F5344CB8AC3E}">
        <p14:creationId xmlns:p14="http://schemas.microsoft.com/office/powerpoint/2010/main" val="1712670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435" y="1366502"/>
            <a:ext cx="5002230" cy="4792884"/>
          </a:xfrm>
        </p:spPr>
        <p:txBody>
          <a:bodyPr>
            <a:normAutofit/>
          </a:bodyPr>
          <a:lstStyle/>
          <a:p>
            <a:pPr marL="225425" indent="-225425"/>
            <a:r>
              <a:rPr lang="en-US" sz="2000" b="1" dirty="0">
                <a:latin typeface="+mn-lt"/>
              </a:rPr>
              <a:t>Lander concept, leveraged off APL asteroid lander study, produces a highly integrated and optimized design that maximizes use of available resources</a:t>
            </a:r>
          </a:p>
          <a:p>
            <a:pPr marL="225425" indent="-225425">
              <a:spcBef>
                <a:spcPts val="1200"/>
              </a:spcBef>
            </a:pPr>
            <a:r>
              <a:rPr lang="en-US" sz="2000" b="1" dirty="0">
                <a:latin typeface="+mn-lt"/>
              </a:rPr>
              <a:t>Volume is a critical feature of the design </a:t>
            </a:r>
          </a:p>
        </p:txBody>
      </p:sp>
      <p:sp>
        <p:nvSpPr>
          <p:cNvPr id="3" name="Title 2"/>
          <p:cNvSpPr>
            <a:spLocks noGrp="1"/>
          </p:cNvSpPr>
          <p:nvPr>
            <p:ph type="title"/>
          </p:nvPr>
        </p:nvSpPr>
        <p:spPr/>
        <p:txBody>
          <a:bodyPr>
            <a:normAutofit fontScale="90000"/>
          </a:bodyPr>
          <a:lstStyle/>
          <a:p>
            <a:r>
              <a:rPr lang="en-US" dirty="0" smtClean="0"/>
              <a:t>Venus Pathfinder Mission #1 - Concept</a:t>
            </a:r>
            <a:endParaRPr lang="en-US" dirty="0"/>
          </a:p>
        </p:txBody>
      </p:sp>
      <p:sp>
        <p:nvSpPr>
          <p:cNvPr id="5" name="TextBox 4"/>
          <p:cNvSpPr txBox="1"/>
          <p:nvPr/>
        </p:nvSpPr>
        <p:spPr>
          <a:xfrm>
            <a:off x="776127" y="5724216"/>
            <a:ext cx="2133600" cy="584775"/>
          </a:xfrm>
          <a:prstGeom prst="rect">
            <a:avLst/>
          </a:prstGeom>
          <a:noFill/>
        </p:spPr>
        <p:txBody>
          <a:bodyPr wrap="square" rtlCol="0">
            <a:spAutoFit/>
          </a:bodyPr>
          <a:lstStyle/>
          <a:p>
            <a:pPr algn="ctr"/>
            <a:r>
              <a:rPr lang="en-US" sz="1600" b="1" dirty="0" smtClean="0"/>
              <a:t>Early Operation, Sacrificial Package</a:t>
            </a:r>
            <a:endParaRPr lang="en-US" sz="1600" b="1"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87" y="3162837"/>
            <a:ext cx="3944937" cy="256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387" y="1248503"/>
            <a:ext cx="4040187" cy="491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47224" y="4852532"/>
            <a:ext cx="1462882" cy="646331"/>
          </a:xfrm>
          <a:prstGeom prst="rect">
            <a:avLst/>
          </a:prstGeom>
          <a:noFill/>
        </p:spPr>
        <p:txBody>
          <a:bodyPr wrap="square" rtlCol="0">
            <a:spAutoFit/>
          </a:bodyPr>
          <a:lstStyle/>
          <a:p>
            <a:r>
              <a:rPr lang="en-US" b="1" dirty="0" smtClean="0"/>
              <a:t>Long Term Lander</a:t>
            </a:r>
            <a:endParaRPr lang="en-US" b="1" dirty="0"/>
          </a:p>
        </p:txBody>
      </p:sp>
    </p:spTree>
    <p:extLst>
      <p:ext uri="{BB962C8B-B14F-4D97-AF65-F5344CB8AC3E}">
        <p14:creationId xmlns:p14="http://schemas.microsoft.com/office/powerpoint/2010/main" val="71037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 Strawman Configuration</a:t>
            </a:r>
            <a:endParaRPr lang="en-US" dirty="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10200" y="1790870"/>
            <a:ext cx="6046788" cy="4368056"/>
          </a:xfrm>
          <a:prstGeom prst="rect">
            <a:avLst/>
          </a:prstGeom>
          <a:noFill/>
          <a:ln w="9525">
            <a:noFill/>
            <a:miter lim="800000"/>
            <a:headEnd/>
            <a:tailEnd/>
          </a:ln>
          <a:effectLst/>
        </p:spPr>
      </p:pic>
    </p:spTree>
    <p:extLst>
      <p:ext uri="{BB962C8B-B14F-4D97-AF65-F5344CB8AC3E}">
        <p14:creationId xmlns:p14="http://schemas.microsoft.com/office/powerpoint/2010/main" val="710376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 Concept Description</a:t>
            </a:r>
            <a:endParaRPr lang="en-US" dirty="0"/>
          </a:p>
        </p:txBody>
      </p:sp>
      <p:sp>
        <p:nvSpPr>
          <p:cNvPr id="4" name="Content Placeholder 4"/>
          <p:cNvSpPr>
            <a:spLocks noGrp="1"/>
          </p:cNvSpPr>
          <p:nvPr>
            <p:ph idx="1"/>
          </p:nvPr>
        </p:nvSpPr>
        <p:spPr>
          <a:xfrm>
            <a:off x="530011" y="1291353"/>
            <a:ext cx="8023225" cy="4792662"/>
          </a:xfrm>
        </p:spPr>
        <p:txBody>
          <a:bodyPr>
            <a:noAutofit/>
          </a:bodyPr>
          <a:lstStyle/>
          <a:p>
            <a:r>
              <a:rPr lang="en-US" sz="1800" b="1" dirty="0" smtClean="0">
                <a:latin typeface="+mn-lt"/>
              </a:rPr>
              <a:t>Lander concept broken into two distinct packages</a:t>
            </a:r>
          </a:p>
          <a:p>
            <a:pPr lvl="1">
              <a:buSzPct val="100000"/>
              <a:buFont typeface="Arial" pitchFamily="34" charset="0"/>
              <a:buChar char="•"/>
            </a:pPr>
            <a:r>
              <a:rPr lang="en-US" sz="1200" b="1" dirty="0" smtClean="0">
                <a:latin typeface="+mn-lt"/>
              </a:rPr>
              <a:t>Long lived package, consisting of power, cooling, instruments and avionics</a:t>
            </a:r>
          </a:p>
          <a:p>
            <a:pPr lvl="1">
              <a:buSzPct val="100000"/>
              <a:buFont typeface="Arial" pitchFamily="34" charset="0"/>
              <a:buChar char="•"/>
            </a:pPr>
            <a:r>
              <a:rPr lang="en-US" sz="1200" b="1" dirty="0" smtClean="0">
                <a:latin typeface="+mn-lt"/>
              </a:rPr>
              <a:t>Early operation sacrificial package, consisting of descent and panoramic imagers, battery and avionics</a:t>
            </a:r>
          </a:p>
          <a:p>
            <a:pPr>
              <a:spcBef>
                <a:spcPts val="600"/>
              </a:spcBef>
              <a:spcAft>
                <a:spcPts val="0"/>
              </a:spcAft>
            </a:pPr>
            <a:r>
              <a:rPr lang="en-US" sz="1800" b="1" dirty="0" smtClean="0">
                <a:latin typeface="+mn-lt"/>
              </a:rPr>
              <a:t>Segregation of these two packages greatly reduces the cooling requirements on the long lived portion of the </a:t>
            </a:r>
            <a:r>
              <a:rPr lang="en-US" sz="1800" b="1" dirty="0" err="1" smtClean="0">
                <a:latin typeface="+mn-lt"/>
              </a:rPr>
              <a:t>lander</a:t>
            </a:r>
            <a:endParaRPr lang="en-US" sz="1800" b="1" dirty="0" smtClean="0">
              <a:latin typeface="+mn-lt"/>
            </a:endParaRPr>
          </a:p>
          <a:p>
            <a:pPr lvl="1">
              <a:buSzPct val="100000"/>
              <a:buFont typeface="Arial" pitchFamily="34" charset="0"/>
              <a:buChar char="•"/>
            </a:pPr>
            <a:r>
              <a:rPr lang="en-US" sz="1200" b="1" dirty="0" smtClean="0">
                <a:latin typeface="+mn-lt"/>
              </a:rPr>
              <a:t>Less components, smaller volume, fewer feed-</a:t>
            </a:r>
            <a:r>
              <a:rPr lang="en-US" sz="1200" b="1" dirty="0" err="1" smtClean="0">
                <a:latin typeface="+mn-lt"/>
              </a:rPr>
              <a:t>thrus</a:t>
            </a:r>
            <a:endParaRPr lang="en-US" sz="1200" b="1" dirty="0" smtClean="0">
              <a:latin typeface="+mn-lt"/>
            </a:endParaRPr>
          </a:p>
          <a:p>
            <a:pPr>
              <a:spcBef>
                <a:spcPts val="600"/>
              </a:spcBef>
              <a:spcAft>
                <a:spcPts val="0"/>
              </a:spcAft>
            </a:pPr>
            <a:r>
              <a:rPr lang="en-US" sz="1800" b="1" dirty="0" smtClean="0">
                <a:latin typeface="+mn-lt"/>
              </a:rPr>
              <a:t>Long lived package contains primary science package for long-term measurements</a:t>
            </a:r>
          </a:p>
          <a:p>
            <a:pPr lvl="1">
              <a:buSzPct val="100000"/>
              <a:buFont typeface="Arial" pitchFamily="34" charset="0"/>
              <a:buChar char="•"/>
            </a:pPr>
            <a:r>
              <a:rPr lang="en-US" sz="1200" b="1" dirty="0" smtClean="0">
                <a:latin typeface="+mn-lt"/>
              </a:rPr>
              <a:t>Small volume enclosure to minimize cooling requirements for long-term mission</a:t>
            </a:r>
          </a:p>
          <a:p>
            <a:pPr lvl="1">
              <a:buSzPct val="100000"/>
              <a:buFont typeface="Arial" pitchFamily="34" charset="0"/>
              <a:buChar char="•"/>
            </a:pPr>
            <a:r>
              <a:rPr lang="en-US" sz="1200" b="1" dirty="0" smtClean="0">
                <a:latin typeface="+mn-lt"/>
              </a:rPr>
              <a:t>Designed to reduce overall heat leak into the system</a:t>
            </a:r>
          </a:p>
          <a:p>
            <a:pPr lvl="1">
              <a:buSzPct val="100000"/>
              <a:buFont typeface="Arial" pitchFamily="34" charset="0"/>
              <a:buChar char="•"/>
            </a:pPr>
            <a:r>
              <a:rPr lang="en-US" sz="1200" b="1" dirty="0" smtClean="0">
                <a:latin typeface="+mn-lt"/>
              </a:rPr>
              <a:t>External energy production system for long term survival</a:t>
            </a:r>
          </a:p>
          <a:p>
            <a:pPr lvl="1">
              <a:buSzPct val="100000"/>
              <a:buFont typeface="Arial" pitchFamily="34" charset="0"/>
              <a:buChar char="•"/>
            </a:pPr>
            <a:r>
              <a:rPr lang="en-US" sz="1200" b="1" dirty="0" smtClean="0">
                <a:latin typeface="+mn-lt"/>
              </a:rPr>
              <a:t>Active temperature control provided by external cooling system </a:t>
            </a:r>
          </a:p>
          <a:p>
            <a:pPr lvl="1">
              <a:buSzPct val="100000"/>
              <a:buFont typeface="Arial" pitchFamily="34" charset="0"/>
              <a:buChar char="•"/>
            </a:pPr>
            <a:r>
              <a:rPr lang="en-US" sz="1200" b="1" dirty="0" smtClean="0">
                <a:latin typeface="+mn-lt"/>
              </a:rPr>
              <a:t>Dedicated telecomm system provides data link to </a:t>
            </a:r>
            <a:r>
              <a:rPr lang="en-US" sz="1200" b="1" dirty="0" err="1" smtClean="0">
                <a:latin typeface="+mn-lt"/>
              </a:rPr>
              <a:t>mothership</a:t>
            </a:r>
            <a:r>
              <a:rPr lang="en-US" sz="1200" b="1" dirty="0" smtClean="0">
                <a:latin typeface="+mn-lt"/>
              </a:rPr>
              <a:t> or Earth</a:t>
            </a:r>
          </a:p>
          <a:p>
            <a:pPr>
              <a:spcBef>
                <a:spcPts val="600"/>
              </a:spcBef>
              <a:spcAft>
                <a:spcPts val="0"/>
              </a:spcAft>
            </a:pPr>
            <a:r>
              <a:rPr lang="en-US" sz="1800" b="1" dirty="0" smtClean="0">
                <a:latin typeface="+mn-lt"/>
              </a:rPr>
              <a:t>Early operation sacrificial package is self-contained system with dedicated telecomm</a:t>
            </a:r>
          </a:p>
          <a:p>
            <a:pPr lvl="1">
              <a:buSzPct val="100000"/>
              <a:buFont typeface="Arial" pitchFamily="34" charset="0"/>
              <a:buChar char="•"/>
            </a:pPr>
            <a:r>
              <a:rPr lang="en-US" sz="1200" b="1" dirty="0" smtClean="0">
                <a:latin typeface="+mn-lt"/>
              </a:rPr>
              <a:t>Dedicated telecomm provides both uplink and downlink capability</a:t>
            </a:r>
          </a:p>
          <a:p>
            <a:pPr lvl="1">
              <a:buSzPct val="100000"/>
              <a:buFont typeface="Arial" pitchFamily="34" charset="0"/>
              <a:buChar char="•"/>
            </a:pPr>
            <a:r>
              <a:rPr lang="en-US" sz="1200" b="1" dirty="0" smtClean="0">
                <a:latin typeface="+mn-lt"/>
              </a:rPr>
              <a:t>Uplink capability will be used during descent for navigation and ranging</a:t>
            </a:r>
          </a:p>
          <a:p>
            <a:pPr lvl="1">
              <a:buSzPct val="100000"/>
              <a:buFont typeface="Arial" pitchFamily="34" charset="0"/>
              <a:buChar char="•"/>
            </a:pPr>
            <a:r>
              <a:rPr lang="en-US" sz="1200" b="1" dirty="0" smtClean="0">
                <a:latin typeface="+mn-lt"/>
              </a:rPr>
              <a:t>Downlink will be used to transmit data from imagers during early operations (0-3 hrs)</a:t>
            </a:r>
          </a:p>
          <a:p>
            <a:pPr lvl="1">
              <a:buSzPct val="100000"/>
              <a:buFont typeface="Arial" pitchFamily="34" charset="0"/>
              <a:buChar char="•"/>
            </a:pPr>
            <a:r>
              <a:rPr lang="en-US" sz="1200" b="1" dirty="0" smtClean="0">
                <a:latin typeface="+mn-lt"/>
              </a:rPr>
              <a:t>Passive temperature control via phase change material, providing ~1-3 hrs of protection following landing</a:t>
            </a:r>
          </a:p>
          <a:p>
            <a:pPr lvl="1">
              <a:buSzPct val="100000"/>
              <a:buFont typeface="Arial" pitchFamily="34" charset="0"/>
              <a:buChar char="•"/>
            </a:pPr>
            <a:r>
              <a:rPr lang="en-US" sz="1200" b="1" dirty="0" smtClean="0">
                <a:latin typeface="+mn-lt"/>
              </a:rPr>
              <a:t>Power provided by dedicated batteries that will provide 1-3hrs of imager, avionics and telecomm operation</a:t>
            </a:r>
          </a:p>
          <a:p>
            <a:endParaRPr lang="en-US" sz="1400" dirty="0">
              <a:solidFill>
                <a:srgbClr val="000066"/>
              </a:solidFill>
            </a:endParaRPr>
          </a:p>
        </p:txBody>
      </p:sp>
    </p:spTree>
    <p:extLst>
      <p:ext uri="{BB962C8B-B14F-4D97-AF65-F5344CB8AC3E}">
        <p14:creationId xmlns:p14="http://schemas.microsoft.com/office/powerpoint/2010/main" val="3536975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a:t>
            </a:r>
            <a:r>
              <a:rPr lang="en-US" dirty="0"/>
              <a:t>– Early Operation Sacrificial Package</a:t>
            </a:r>
          </a:p>
        </p:txBody>
      </p:sp>
      <p:sp>
        <p:nvSpPr>
          <p:cNvPr id="4" name="Content Placeholder 4"/>
          <p:cNvSpPr>
            <a:spLocks noGrp="1"/>
          </p:cNvSpPr>
          <p:nvPr>
            <p:ph idx="1"/>
          </p:nvPr>
        </p:nvSpPr>
        <p:spPr>
          <a:xfrm>
            <a:off x="499189" y="1301627"/>
            <a:ext cx="8023225" cy="4792662"/>
          </a:xfrm>
        </p:spPr>
        <p:txBody>
          <a:bodyPr>
            <a:noAutofit/>
          </a:bodyPr>
          <a:lstStyle/>
          <a:p>
            <a:pPr>
              <a:spcBef>
                <a:spcPts val="0"/>
              </a:spcBef>
              <a:spcAft>
                <a:spcPts val="0"/>
              </a:spcAft>
            </a:pPr>
            <a:r>
              <a:rPr lang="en-US" sz="1800" b="1" dirty="0">
                <a:latin typeface="+mn-lt"/>
              </a:rPr>
              <a:t>Separately mounted package that will be used during descent and early operations following </a:t>
            </a:r>
            <a:r>
              <a:rPr lang="en-US" sz="1800" b="1" dirty="0" smtClean="0">
                <a:latin typeface="+mn-lt"/>
              </a:rPr>
              <a:t>landing (</a:t>
            </a:r>
            <a:r>
              <a:rPr lang="en-US" sz="1800" b="1" dirty="0">
                <a:latin typeface="+mn-lt"/>
              </a:rPr>
              <a:t>1-3hrs)</a:t>
            </a:r>
          </a:p>
          <a:p>
            <a:pPr>
              <a:spcBef>
                <a:spcPts val="300"/>
              </a:spcBef>
              <a:spcAft>
                <a:spcPts val="0"/>
              </a:spcAft>
            </a:pPr>
            <a:r>
              <a:rPr lang="en-US" sz="1800" b="1" dirty="0">
                <a:latin typeface="+mn-lt"/>
              </a:rPr>
              <a:t>Science instrumentation consists of a descent imager and a panoramic imager that only need to survive for a short time following landing</a:t>
            </a:r>
          </a:p>
          <a:p>
            <a:pPr lvl="1">
              <a:spcBef>
                <a:spcPts val="0"/>
              </a:spcBef>
              <a:spcAft>
                <a:spcPts val="0"/>
              </a:spcAft>
              <a:buSzPct val="100000"/>
              <a:buFont typeface="Arial" pitchFamily="34" charset="0"/>
              <a:buChar char="•"/>
            </a:pPr>
            <a:r>
              <a:rPr lang="en-US" sz="1400" b="1" dirty="0">
                <a:latin typeface="+mn-lt"/>
              </a:rPr>
              <a:t>Descent imager captures images during descent and documents landing site</a:t>
            </a:r>
          </a:p>
          <a:p>
            <a:pPr lvl="1">
              <a:spcBef>
                <a:spcPts val="0"/>
              </a:spcBef>
              <a:spcAft>
                <a:spcPts val="0"/>
              </a:spcAft>
              <a:buSzPct val="100000"/>
              <a:buFont typeface="Arial" pitchFamily="34" charset="0"/>
              <a:buChar char="•"/>
            </a:pPr>
            <a:r>
              <a:rPr lang="en-US" sz="1400" b="1" dirty="0">
                <a:latin typeface="+mn-lt"/>
              </a:rPr>
              <a:t>Panoramic imager will capture views of the landing site from the ground following landing</a:t>
            </a:r>
          </a:p>
          <a:p>
            <a:pPr>
              <a:spcBef>
                <a:spcPts val="300"/>
              </a:spcBef>
              <a:spcAft>
                <a:spcPts val="0"/>
              </a:spcAft>
            </a:pPr>
            <a:r>
              <a:rPr lang="en-US" sz="1800" b="1" dirty="0">
                <a:latin typeface="+mn-lt"/>
              </a:rPr>
              <a:t>Once on surface, images of the horizon are not expected to change over the duration of the mission</a:t>
            </a:r>
          </a:p>
          <a:p>
            <a:pPr lvl="1">
              <a:spcBef>
                <a:spcPts val="0"/>
              </a:spcBef>
              <a:spcAft>
                <a:spcPts val="0"/>
              </a:spcAft>
              <a:buSzPct val="100000"/>
              <a:buFont typeface="Arial" pitchFamily="34" charset="0"/>
              <a:buChar char="•"/>
            </a:pPr>
            <a:r>
              <a:rPr lang="en-US" sz="1400" b="1" dirty="0">
                <a:latin typeface="+mn-lt"/>
              </a:rPr>
              <a:t>No need to maintain an imaging package for long term </a:t>
            </a:r>
            <a:r>
              <a:rPr lang="en-US" sz="1400" b="1" dirty="0" smtClean="0">
                <a:latin typeface="+mn-lt"/>
              </a:rPr>
              <a:t>measurements</a:t>
            </a:r>
            <a:endParaRPr lang="en-US" sz="1400" b="1" dirty="0">
              <a:latin typeface="+mn-lt"/>
            </a:endParaRPr>
          </a:p>
          <a:p>
            <a:pPr lvl="1">
              <a:spcBef>
                <a:spcPts val="0"/>
              </a:spcBef>
              <a:spcAft>
                <a:spcPts val="0"/>
              </a:spcAft>
              <a:buSzPct val="100000"/>
              <a:buFont typeface="Arial" pitchFamily="34" charset="0"/>
              <a:buChar char="•"/>
            </a:pPr>
            <a:r>
              <a:rPr lang="en-US" sz="1400" b="1" dirty="0">
                <a:latin typeface="+mn-lt"/>
              </a:rPr>
              <a:t>Reduces requirements on the long lived portion of the lander</a:t>
            </a:r>
          </a:p>
          <a:p>
            <a:pPr>
              <a:spcBef>
                <a:spcPts val="300"/>
              </a:spcBef>
              <a:spcAft>
                <a:spcPts val="0"/>
              </a:spcAft>
            </a:pPr>
            <a:r>
              <a:rPr lang="en-US" sz="1800" b="1" dirty="0">
                <a:latin typeface="+mn-lt"/>
              </a:rPr>
              <a:t>Science and housekeeping data will be stored by a dedicated </a:t>
            </a:r>
            <a:r>
              <a:rPr lang="en-US" sz="1800" b="1" dirty="0" smtClean="0">
                <a:latin typeface="+mn-lt"/>
              </a:rPr>
              <a:t>avionics </a:t>
            </a:r>
            <a:r>
              <a:rPr lang="en-US" sz="1800" b="1" dirty="0">
                <a:latin typeface="+mn-lt"/>
              </a:rPr>
              <a:t>system, separate from the long lived portion of the lander</a:t>
            </a:r>
          </a:p>
          <a:p>
            <a:pPr>
              <a:spcBef>
                <a:spcPts val="300"/>
              </a:spcBef>
              <a:spcAft>
                <a:spcPts val="0"/>
              </a:spcAft>
            </a:pPr>
            <a:r>
              <a:rPr lang="en-US" sz="1800" b="1" dirty="0">
                <a:latin typeface="+mn-lt"/>
              </a:rPr>
              <a:t>Data transmitted </a:t>
            </a:r>
            <a:r>
              <a:rPr lang="en-US" sz="1800" b="1" dirty="0" smtClean="0">
                <a:latin typeface="+mn-lt"/>
              </a:rPr>
              <a:t>back via </a:t>
            </a:r>
            <a:r>
              <a:rPr lang="en-US" sz="1800" b="1" dirty="0">
                <a:latin typeface="+mn-lt"/>
              </a:rPr>
              <a:t>a dedicated telecomm system and antenna</a:t>
            </a:r>
          </a:p>
          <a:p>
            <a:pPr lvl="1">
              <a:spcBef>
                <a:spcPts val="0"/>
              </a:spcBef>
              <a:spcAft>
                <a:spcPts val="0"/>
              </a:spcAft>
              <a:buSzPct val="100000"/>
              <a:buFont typeface="Arial" pitchFamily="34" charset="0"/>
              <a:buChar char="•"/>
            </a:pPr>
            <a:r>
              <a:rPr lang="en-US" sz="1400" b="1" dirty="0">
                <a:latin typeface="+mn-lt"/>
              </a:rPr>
              <a:t>Telecomm system will have both up &amp; down-link capability</a:t>
            </a:r>
          </a:p>
          <a:p>
            <a:pPr lvl="1">
              <a:spcBef>
                <a:spcPts val="0"/>
              </a:spcBef>
              <a:spcAft>
                <a:spcPts val="0"/>
              </a:spcAft>
              <a:buSzPct val="100000"/>
              <a:buFont typeface="Arial" pitchFamily="34" charset="0"/>
              <a:buChar char="•"/>
            </a:pPr>
            <a:r>
              <a:rPr lang="en-US" sz="1400" b="1" dirty="0">
                <a:latin typeface="+mn-lt"/>
              </a:rPr>
              <a:t>Will be used during descent to perform navigation and ranging of the probe</a:t>
            </a:r>
          </a:p>
          <a:p>
            <a:pPr>
              <a:spcBef>
                <a:spcPts val="300"/>
              </a:spcBef>
              <a:spcAft>
                <a:spcPts val="0"/>
              </a:spcAft>
            </a:pPr>
            <a:r>
              <a:rPr lang="en-US" sz="1800" b="1" dirty="0">
                <a:latin typeface="+mn-lt"/>
              </a:rPr>
              <a:t>All components in this package will mounted in a vacuum sealed sphere, with passive cooling to ensure 1-3hrs of life following landing</a:t>
            </a:r>
          </a:p>
          <a:p>
            <a:pPr lvl="1">
              <a:spcBef>
                <a:spcPts val="0"/>
              </a:spcBef>
              <a:spcAft>
                <a:spcPts val="0"/>
              </a:spcAft>
              <a:buSzPct val="100000"/>
              <a:buFont typeface="Arial" pitchFamily="34" charset="0"/>
              <a:buChar char="•"/>
            </a:pPr>
            <a:r>
              <a:rPr lang="en-US" sz="1400" b="1" dirty="0">
                <a:latin typeface="+mn-lt"/>
              </a:rPr>
              <a:t>Once overheated, systems will no longer operate, and the package will not require any resources from the long lived package</a:t>
            </a:r>
          </a:p>
          <a:p>
            <a:pPr>
              <a:spcBef>
                <a:spcPts val="0"/>
              </a:spcBef>
            </a:pPr>
            <a:endParaRPr lang="en-US" sz="1400" b="1" dirty="0"/>
          </a:p>
        </p:txBody>
      </p:sp>
    </p:spTree>
    <p:extLst>
      <p:ext uri="{BB962C8B-B14F-4D97-AF65-F5344CB8AC3E}">
        <p14:creationId xmlns:p14="http://schemas.microsoft.com/office/powerpoint/2010/main" val="246324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a:t>
            </a:r>
            <a:r>
              <a:rPr lang="en-US" dirty="0"/>
              <a:t>– Long Lived Package </a:t>
            </a:r>
          </a:p>
        </p:txBody>
      </p:sp>
      <p:sp>
        <p:nvSpPr>
          <p:cNvPr id="4" name="Content Placeholder 4"/>
          <p:cNvSpPr>
            <a:spLocks noGrp="1"/>
          </p:cNvSpPr>
          <p:nvPr>
            <p:ph idx="1"/>
          </p:nvPr>
        </p:nvSpPr>
        <p:spPr>
          <a:xfrm>
            <a:off x="328773" y="1301627"/>
            <a:ext cx="8363164" cy="4792662"/>
          </a:xfrm>
        </p:spPr>
        <p:txBody>
          <a:bodyPr>
            <a:noAutofit/>
          </a:bodyPr>
          <a:lstStyle/>
          <a:p>
            <a:r>
              <a:rPr lang="en-US" sz="2000" b="1" dirty="0">
                <a:latin typeface="+mn-lt"/>
              </a:rPr>
              <a:t>Consists of three instruments that exploit long duration</a:t>
            </a:r>
          </a:p>
          <a:p>
            <a:pPr lvl="1">
              <a:spcBef>
                <a:spcPts val="0"/>
              </a:spcBef>
              <a:buSzPct val="100000"/>
              <a:buFont typeface="Arial" pitchFamily="34" charset="0"/>
              <a:buChar char="•"/>
            </a:pPr>
            <a:r>
              <a:rPr lang="en-US" sz="1600" b="1" dirty="0">
                <a:latin typeface="+mn-lt"/>
              </a:rPr>
              <a:t>Magnetometer – internal instrument, enhanced by orbiter magnetometer (if included)</a:t>
            </a:r>
          </a:p>
          <a:p>
            <a:pPr lvl="1">
              <a:spcBef>
                <a:spcPts val="0"/>
              </a:spcBef>
              <a:buSzPct val="100000"/>
              <a:buFont typeface="Arial" pitchFamily="34" charset="0"/>
              <a:buChar char="•"/>
            </a:pPr>
            <a:r>
              <a:rPr lang="en-US" sz="1600" b="1" dirty="0">
                <a:latin typeface="+mn-lt"/>
              </a:rPr>
              <a:t>Seismometer – external instrument, deployed following landing to decouple from lander</a:t>
            </a:r>
          </a:p>
          <a:p>
            <a:pPr lvl="1">
              <a:spcBef>
                <a:spcPts val="0"/>
              </a:spcBef>
              <a:buSzPct val="100000"/>
              <a:buFont typeface="Arial" pitchFamily="34" charset="0"/>
              <a:buChar char="•"/>
            </a:pPr>
            <a:r>
              <a:rPr lang="en-US" sz="1600" b="1" dirty="0">
                <a:latin typeface="+mn-lt"/>
              </a:rPr>
              <a:t>Metrology package - including pressure, temperature, wind speed, wind direction and light level</a:t>
            </a:r>
          </a:p>
          <a:p>
            <a:pPr lvl="2">
              <a:spcBef>
                <a:spcPts val="0"/>
              </a:spcBef>
              <a:buFont typeface="Calibri" pitchFamily="34" charset="0"/>
              <a:buChar char="-"/>
            </a:pPr>
            <a:r>
              <a:rPr lang="en-US" sz="1200" b="1" dirty="0">
                <a:latin typeface="+mn-lt"/>
              </a:rPr>
              <a:t>Wind speed, direction, temp sensors external instruments</a:t>
            </a:r>
          </a:p>
          <a:p>
            <a:pPr lvl="2">
              <a:spcBef>
                <a:spcPts val="0"/>
              </a:spcBef>
              <a:buFont typeface="Calibri" pitchFamily="34" charset="0"/>
              <a:buChar char="-"/>
            </a:pPr>
            <a:r>
              <a:rPr lang="en-US" sz="1200" b="1" dirty="0">
                <a:latin typeface="+mn-lt"/>
              </a:rPr>
              <a:t>Pressure gauge internal instrument with aperture to outside</a:t>
            </a:r>
          </a:p>
          <a:p>
            <a:pPr lvl="2">
              <a:spcBef>
                <a:spcPts val="0"/>
              </a:spcBef>
              <a:buFont typeface="Calibri" pitchFamily="34" charset="0"/>
              <a:buChar char="-"/>
            </a:pPr>
            <a:r>
              <a:rPr lang="en-US" sz="1200" b="1" dirty="0">
                <a:latin typeface="+mn-lt"/>
              </a:rPr>
              <a:t>Sky brightness sensors internal instrument with ‘widows’ thru lander</a:t>
            </a:r>
          </a:p>
          <a:p>
            <a:pPr>
              <a:spcBef>
                <a:spcPts val="600"/>
              </a:spcBef>
              <a:spcAft>
                <a:spcPts val="0"/>
              </a:spcAft>
            </a:pPr>
            <a:r>
              <a:rPr lang="en-US" sz="2000" b="1" dirty="0">
                <a:latin typeface="+mn-lt"/>
              </a:rPr>
              <a:t>Lander avionics, power distribution and telecomm systems all highly integrated, single card systems</a:t>
            </a:r>
          </a:p>
          <a:p>
            <a:pPr lvl="1">
              <a:spcBef>
                <a:spcPts val="0"/>
              </a:spcBef>
              <a:buSzPct val="100000"/>
              <a:buFont typeface="Arial" pitchFamily="34" charset="0"/>
              <a:buChar char="•"/>
            </a:pPr>
            <a:r>
              <a:rPr lang="en-US" sz="1600" b="1" dirty="0">
                <a:latin typeface="+mn-lt"/>
              </a:rPr>
              <a:t>Allows for a small packaging envelope, reducing power requirements for operation and cooling</a:t>
            </a:r>
          </a:p>
          <a:p>
            <a:pPr>
              <a:spcBef>
                <a:spcPts val="600"/>
              </a:spcBef>
              <a:spcAft>
                <a:spcPts val="0"/>
              </a:spcAft>
            </a:pPr>
            <a:r>
              <a:rPr lang="en-US" sz="2000" b="1" dirty="0">
                <a:latin typeface="+mn-lt"/>
              </a:rPr>
              <a:t>Total power dissipation during normal operations will be ~5-10W total</a:t>
            </a:r>
          </a:p>
          <a:p>
            <a:pPr>
              <a:spcBef>
                <a:spcPts val="600"/>
              </a:spcBef>
              <a:spcAft>
                <a:spcPts val="0"/>
              </a:spcAft>
            </a:pPr>
            <a:r>
              <a:rPr lang="en-US" sz="2000" b="1" dirty="0">
                <a:latin typeface="+mn-lt"/>
              </a:rPr>
              <a:t>All internal components mounted to a </a:t>
            </a:r>
            <a:r>
              <a:rPr lang="en-US" sz="2000" b="1" dirty="0" err="1">
                <a:latin typeface="+mn-lt"/>
              </a:rPr>
              <a:t>dewar</a:t>
            </a:r>
            <a:r>
              <a:rPr lang="en-US" sz="2000" b="1" dirty="0">
                <a:latin typeface="+mn-lt"/>
              </a:rPr>
              <a:t>-like mounted central structure within a vacuum sealed sphere</a:t>
            </a:r>
          </a:p>
          <a:p>
            <a:pPr>
              <a:spcBef>
                <a:spcPts val="600"/>
              </a:spcBef>
              <a:spcAft>
                <a:spcPts val="0"/>
              </a:spcAft>
            </a:pPr>
            <a:r>
              <a:rPr lang="en-US" sz="2000" b="1" dirty="0" smtClean="0">
                <a:latin typeface="+mn-lt"/>
              </a:rPr>
              <a:t>Package </a:t>
            </a:r>
            <a:r>
              <a:rPr lang="en-US" sz="2000" b="1" dirty="0">
                <a:latin typeface="+mn-lt"/>
              </a:rPr>
              <a:t>requires an external energy and cooling system for long term operations</a:t>
            </a:r>
          </a:p>
          <a:p>
            <a:pPr>
              <a:spcBef>
                <a:spcPts val="0"/>
              </a:spcBef>
            </a:pPr>
            <a:endParaRPr lang="en-US" sz="1400" b="1" dirty="0">
              <a:solidFill>
                <a:srgbClr val="000066"/>
              </a:solidFill>
            </a:endParaRPr>
          </a:p>
        </p:txBody>
      </p:sp>
    </p:spTree>
    <p:extLst>
      <p:ext uri="{BB962C8B-B14F-4D97-AF65-F5344CB8AC3E}">
        <p14:creationId xmlns:p14="http://schemas.microsoft.com/office/powerpoint/2010/main" val="3101472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a:t>
            </a:r>
            <a:r>
              <a:rPr lang="en-US" dirty="0"/>
              <a:t>– </a:t>
            </a:r>
            <a:r>
              <a:rPr lang="en-US" dirty="0" smtClean="0"/>
              <a:t>Cooling Requirements</a:t>
            </a:r>
            <a:endParaRPr lang="en-US" dirty="0"/>
          </a:p>
        </p:txBody>
      </p:sp>
      <p:sp>
        <p:nvSpPr>
          <p:cNvPr id="5" name="Content Placeholder 4"/>
          <p:cNvSpPr txBox="1">
            <a:spLocks noGrp="1"/>
          </p:cNvSpPr>
          <p:nvPr>
            <p:ph idx="1"/>
          </p:nvPr>
        </p:nvSpPr>
        <p:spPr>
          <a:xfrm>
            <a:off x="198527" y="1336166"/>
            <a:ext cx="8229600" cy="1862048"/>
          </a:xfrm>
          <a:prstGeom prst="rect">
            <a:avLst/>
          </a:prstGeom>
          <a:noFill/>
        </p:spPr>
        <p:txBody>
          <a:bodyPr wrap="square" rtlCol="0">
            <a:spAutoFit/>
          </a:bodyPr>
          <a:lstStyle/>
          <a:p>
            <a:pPr marL="228600" indent="-228600" algn="l">
              <a:spcBef>
                <a:spcPts val="600"/>
              </a:spcBef>
              <a:buClr>
                <a:srgbClr val="C00000"/>
              </a:buClr>
            </a:pPr>
            <a:r>
              <a:rPr lang="en-US" sz="2000" b="1" dirty="0" smtClean="0">
                <a:latin typeface="+mn-lt"/>
              </a:rPr>
              <a:t>Example:  Pioneer Venus Large Probe</a:t>
            </a:r>
          </a:p>
          <a:p>
            <a:pPr marL="685800" lvl="1" indent="-228600" algn="l">
              <a:spcBef>
                <a:spcPts val="0"/>
              </a:spcBef>
              <a:buSzPct val="92000"/>
              <a:buFont typeface="Arial" pitchFamily="34" charset="0"/>
              <a:buChar char="•"/>
            </a:pPr>
            <a:r>
              <a:rPr lang="en-US" sz="1800" b="1" dirty="0" smtClean="0">
                <a:latin typeface="+mn-lt"/>
              </a:rPr>
              <a:t>Launched May 1978				</a:t>
            </a:r>
          </a:p>
          <a:p>
            <a:pPr marL="685800" lvl="1" indent="-228600" algn="l">
              <a:spcBef>
                <a:spcPts val="0"/>
              </a:spcBef>
              <a:buSzPct val="92000"/>
              <a:buFont typeface="Arial" pitchFamily="34" charset="0"/>
              <a:buChar char="•"/>
            </a:pPr>
            <a:r>
              <a:rPr lang="en-US" sz="1800" b="1" dirty="0" smtClean="0">
                <a:latin typeface="+mn-lt"/>
              </a:rPr>
              <a:t>41 layer MLI blanket, </a:t>
            </a:r>
            <a:r>
              <a:rPr lang="en-US" sz="1800" b="1" dirty="0" err="1" smtClean="0">
                <a:latin typeface="+mn-lt"/>
              </a:rPr>
              <a:t>eff</a:t>
            </a:r>
            <a:r>
              <a:rPr lang="en-US" sz="1800" b="1" dirty="0" smtClean="0">
                <a:latin typeface="+mn-lt"/>
              </a:rPr>
              <a:t> k = 0.06 W/m K</a:t>
            </a:r>
          </a:p>
          <a:p>
            <a:pPr marL="685800" lvl="1" indent="-228600" algn="l">
              <a:spcBef>
                <a:spcPts val="0"/>
              </a:spcBef>
              <a:buSzPct val="92000"/>
              <a:buFont typeface="Arial" pitchFamily="34" charset="0"/>
              <a:buChar char="•"/>
            </a:pPr>
            <a:r>
              <a:rPr lang="en-US" sz="1800" b="1" dirty="0" smtClean="0">
                <a:latin typeface="+mn-lt"/>
              </a:rPr>
              <a:t>72 cm sphere				</a:t>
            </a:r>
          </a:p>
          <a:p>
            <a:pPr marL="685800" lvl="1" indent="-228600" algn="l">
              <a:spcBef>
                <a:spcPts val="0"/>
              </a:spcBef>
              <a:buSzPct val="92000"/>
              <a:buFont typeface="Arial" pitchFamily="34" charset="0"/>
              <a:buChar char="•"/>
            </a:pPr>
            <a:r>
              <a:rPr lang="en-US" sz="1800" b="1" dirty="0" smtClean="0">
                <a:latin typeface="+mn-lt"/>
              </a:rPr>
              <a:t>17 experiments</a:t>
            </a:r>
            <a:r>
              <a:rPr lang="en-US" sz="1800" dirty="0" smtClean="0">
                <a:latin typeface="+mn-lt"/>
              </a:rPr>
              <a:t>		</a:t>
            </a:r>
            <a:r>
              <a:rPr lang="en-US" sz="1800" dirty="0" smtClean="0"/>
              <a:t>	</a:t>
            </a:r>
          </a:p>
          <a:p>
            <a:pPr marL="228600" indent="-228600" algn="l">
              <a:spcBef>
                <a:spcPts val="600"/>
              </a:spcBef>
            </a:pPr>
            <a:endParaRPr lang="en-US" sz="1800" dirty="0" smtClean="0"/>
          </a:p>
        </p:txBody>
      </p:sp>
      <p:sp>
        <p:nvSpPr>
          <p:cNvPr id="6" name="TextBox 5"/>
          <p:cNvSpPr txBox="1"/>
          <p:nvPr/>
        </p:nvSpPr>
        <p:spPr>
          <a:xfrm>
            <a:off x="198527" y="2869487"/>
            <a:ext cx="3657600" cy="3524042"/>
          </a:xfrm>
          <a:prstGeom prst="rect">
            <a:avLst/>
          </a:prstGeom>
          <a:noFill/>
        </p:spPr>
        <p:txBody>
          <a:bodyPr wrap="square" rtlCol="0">
            <a:spAutoFit/>
          </a:bodyPr>
          <a:lstStyle/>
          <a:p>
            <a:pPr marL="225425" indent="-225425" algn="l">
              <a:buClr>
                <a:srgbClr val="C00000"/>
              </a:buClr>
              <a:buFont typeface="Wingdings" pitchFamily="2" charset="2"/>
              <a:buChar char="§"/>
            </a:pPr>
            <a:r>
              <a:rPr lang="en-US" sz="2000" b="1" dirty="0" smtClean="0"/>
              <a:t>Insulation heat leak</a:t>
            </a:r>
          </a:p>
          <a:p>
            <a:pPr marL="688975" lvl="1" indent="-227013">
              <a:buClr>
                <a:srgbClr val="C00000"/>
              </a:buClr>
              <a:buFont typeface="Arial" pitchFamily="34" charset="0"/>
              <a:buChar char="•"/>
            </a:pPr>
            <a:r>
              <a:rPr lang="en-US" b="1" dirty="0" smtClean="0"/>
              <a:t>The cooling heat leak includes the area-based, insulation leak and point losses through breaks in the insulation</a:t>
            </a:r>
          </a:p>
          <a:p>
            <a:pPr marL="688975" lvl="1" indent="-227013" algn="l">
              <a:spcBef>
                <a:spcPts val="600"/>
              </a:spcBef>
              <a:buClr>
                <a:srgbClr val="C00000"/>
              </a:buClr>
              <a:buFont typeface="Arial" pitchFamily="34" charset="0"/>
              <a:buChar char="•"/>
            </a:pPr>
            <a:r>
              <a:rPr lang="en-US" sz="1800" b="1" dirty="0" smtClean="0"/>
              <a:t>Minimizing these heat leaks is critical to bounding the size and mass of the entire design</a:t>
            </a:r>
          </a:p>
          <a:p>
            <a:pPr lvl="1" indent="228600" algn="l">
              <a:buFont typeface="Arial" pitchFamily="34" charset="0"/>
              <a:buChar char="•"/>
            </a:pPr>
            <a:endParaRPr lang="en-US" sz="1800" b="1" dirty="0" smtClean="0">
              <a:solidFill>
                <a:srgbClr val="000066"/>
              </a:solidFill>
            </a:endParaRPr>
          </a:p>
          <a:p>
            <a:pPr algn="l"/>
            <a:endParaRPr lang="en-US" sz="1800" dirty="0"/>
          </a:p>
        </p:txBody>
      </p:sp>
      <p:grpSp>
        <p:nvGrpSpPr>
          <p:cNvPr id="7" name="Group 6"/>
          <p:cNvGrpSpPr/>
          <p:nvPr/>
        </p:nvGrpSpPr>
        <p:grpSpPr>
          <a:xfrm>
            <a:off x="4006921" y="2457509"/>
            <a:ext cx="4999181" cy="3244647"/>
            <a:chOff x="4041775" y="3519488"/>
            <a:chExt cx="4830763" cy="2781300"/>
          </a:xfrm>
        </p:grpSpPr>
        <p:pic>
          <p:nvPicPr>
            <p:cNvPr id="8" name="Picture 3"/>
            <p:cNvPicPr>
              <a:picLocks noChangeAspect="1" noChangeArrowheads="1"/>
            </p:cNvPicPr>
            <p:nvPr/>
          </p:nvPicPr>
          <p:blipFill>
            <a:blip r:embed="rId2" cstate="print"/>
            <a:srcRect/>
            <a:stretch>
              <a:fillRect/>
            </a:stretch>
          </p:blipFill>
          <p:spPr bwMode="auto">
            <a:xfrm>
              <a:off x="4041775" y="3519488"/>
              <a:ext cx="4830763" cy="2781300"/>
            </a:xfrm>
            <a:prstGeom prst="rect">
              <a:avLst/>
            </a:prstGeom>
            <a:noFill/>
            <a:ln w="9525">
              <a:noFill/>
              <a:miter lim="800000"/>
              <a:headEnd/>
              <a:tailEnd/>
            </a:ln>
            <a:effectLst/>
          </p:spPr>
        </p:pic>
        <p:sp>
          <p:nvSpPr>
            <p:cNvPr id="9" name="TextBox 8"/>
            <p:cNvSpPr txBox="1"/>
            <p:nvPr/>
          </p:nvSpPr>
          <p:spPr>
            <a:xfrm>
              <a:off x="4733923" y="3695700"/>
              <a:ext cx="1466851" cy="553998"/>
            </a:xfrm>
            <a:prstGeom prst="rect">
              <a:avLst/>
            </a:prstGeom>
            <a:noFill/>
          </p:spPr>
          <p:txBody>
            <a:bodyPr wrap="square" rtlCol="0">
              <a:spAutoFit/>
            </a:bodyPr>
            <a:lstStyle/>
            <a:p>
              <a:r>
                <a:rPr lang="en-US" sz="1000" dirty="0" smtClean="0"/>
                <a:t>An additional 600 W is  estimated for the feed-</a:t>
              </a:r>
              <a:r>
                <a:rPr lang="en-US" sz="1000" dirty="0" err="1" smtClean="0"/>
                <a:t>throughs</a:t>
              </a:r>
              <a:endParaRPr lang="en-US" sz="1000" dirty="0"/>
            </a:p>
          </p:txBody>
        </p:sp>
        <p:cxnSp>
          <p:nvCxnSpPr>
            <p:cNvPr id="10" name="Straight Arrow Connector 9"/>
            <p:cNvCxnSpPr/>
            <p:nvPr/>
          </p:nvCxnSpPr>
          <p:spPr bwMode="auto">
            <a:xfrm rot="5400000" flipH="1" flipV="1">
              <a:off x="4933950" y="5495925"/>
              <a:ext cx="323850" cy="1588"/>
            </a:xfrm>
            <a:prstGeom prst="straightConnector1">
              <a:avLst/>
            </a:prstGeom>
            <a:solidFill>
              <a:srgbClr val="CCECFF"/>
            </a:solidFill>
            <a:ln w="9525" cap="flat" cmpd="sng" algn="ctr">
              <a:solidFill>
                <a:schemeClr val="tx1"/>
              </a:solidFill>
              <a:prstDash val="solid"/>
              <a:round/>
              <a:headEnd type="none" w="med" len="med"/>
              <a:tailEnd type="none"/>
            </a:ln>
            <a:effectLst/>
          </p:spPr>
        </p:cxnSp>
        <p:sp>
          <p:nvSpPr>
            <p:cNvPr id="11" name="TextBox 10"/>
            <p:cNvSpPr txBox="1"/>
            <p:nvPr/>
          </p:nvSpPr>
          <p:spPr>
            <a:xfrm>
              <a:off x="4991099" y="4838700"/>
              <a:ext cx="723902" cy="400110"/>
            </a:xfrm>
            <a:prstGeom prst="rect">
              <a:avLst/>
            </a:prstGeom>
            <a:noFill/>
          </p:spPr>
          <p:txBody>
            <a:bodyPr wrap="square" rtlCol="0">
              <a:spAutoFit/>
            </a:bodyPr>
            <a:lstStyle/>
            <a:p>
              <a:r>
                <a:rPr lang="en-US" sz="1000" dirty="0" smtClean="0"/>
                <a:t>Lander estimate</a:t>
              </a:r>
              <a:endParaRPr lang="en-US" sz="1000" dirty="0"/>
            </a:p>
          </p:txBody>
        </p:sp>
        <p:cxnSp>
          <p:nvCxnSpPr>
            <p:cNvPr id="12" name="Straight Arrow Connector 11"/>
            <p:cNvCxnSpPr/>
            <p:nvPr/>
          </p:nvCxnSpPr>
          <p:spPr bwMode="auto">
            <a:xfrm rot="10800000">
              <a:off x="4857750" y="5524500"/>
              <a:ext cx="228600" cy="1588"/>
            </a:xfrm>
            <a:prstGeom prst="straightConnector1">
              <a:avLst/>
            </a:prstGeom>
            <a:solidFill>
              <a:srgbClr val="CCECFF"/>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908939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a:t>
            </a:r>
            <a:r>
              <a:rPr lang="en-US" dirty="0"/>
              <a:t>– </a:t>
            </a:r>
            <a:r>
              <a:rPr lang="en-US" dirty="0" smtClean="0"/>
              <a:t>Cooling Requirements</a:t>
            </a:r>
            <a:endParaRPr lang="en-US" dirty="0"/>
          </a:p>
        </p:txBody>
      </p:sp>
      <p:pic>
        <p:nvPicPr>
          <p:cNvPr id="13" name="Picture 2"/>
          <p:cNvPicPr>
            <a:picLocks noChangeAspect="1" noChangeArrowheads="1"/>
          </p:cNvPicPr>
          <p:nvPr/>
        </p:nvPicPr>
        <p:blipFill>
          <a:blip r:embed="rId2" cstate="print"/>
          <a:srcRect/>
          <a:stretch>
            <a:fillRect/>
          </a:stretch>
        </p:blipFill>
        <p:spPr bwMode="auto">
          <a:xfrm>
            <a:off x="780837" y="3194367"/>
            <a:ext cx="7387119" cy="3247529"/>
          </a:xfrm>
          <a:prstGeom prst="rect">
            <a:avLst/>
          </a:prstGeom>
          <a:noFill/>
          <a:ln w="9525">
            <a:noFill/>
            <a:miter lim="800000"/>
            <a:headEnd/>
            <a:tailEnd/>
          </a:ln>
          <a:effectLst/>
        </p:spPr>
      </p:pic>
      <p:cxnSp>
        <p:nvCxnSpPr>
          <p:cNvPr id="4" name="Straight Connector 3"/>
          <p:cNvCxnSpPr/>
          <p:nvPr/>
        </p:nvCxnSpPr>
        <p:spPr>
          <a:xfrm flipV="1">
            <a:off x="3400745" y="5517215"/>
            <a:ext cx="0" cy="2876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888729" y="5496667"/>
            <a:ext cx="0" cy="320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888729" y="5708142"/>
            <a:ext cx="1501743" cy="0"/>
          </a:xfrm>
          <a:prstGeom prst="straightConnector1">
            <a:avLst/>
          </a:prstGeom>
          <a:ln>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06199" y="5476119"/>
            <a:ext cx="1202077" cy="461665"/>
          </a:xfrm>
          <a:prstGeom prst="rect">
            <a:avLst/>
          </a:prstGeom>
          <a:noFill/>
        </p:spPr>
        <p:txBody>
          <a:bodyPr wrap="square" rtlCol="0">
            <a:spAutoFit/>
          </a:bodyPr>
          <a:lstStyle/>
          <a:p>
            <a:pPr algn="ctr"/>
            <a:r>
              <a:rPr lang="en-US" sz="1200" dirty="0" smtClean="0"/>
              <a:t>Lander insulation range</a:t>
            </a:r>
            <a:endParaRPr lang="en-US" sz="1200" dirty="0"/>
          </a:p>
        </p:txBody>
      </p:sp>
      <p:sp>
        <p:nvSpPr>
          <p:cNvPr id="22" name="Rectangle 21"/>
          <p:cNvSpPr/>
          <p:nvPr/>
        </p:nvSpPr>
        <p:spPr>
          <a:xfrm>
            <a:off x="488022" y="1411271"/>
            <a:ext cx="7977884" cy="1631216"/>
          </a:xfrm>
          <a:prstGeom prst="rect">
            <a:avLst/>
          </a:prstGeom>
        </p:spPr>
        <p:txBody>
          <a:bodyPr wrap="square">
            <a:spAutoFit/>
          </a:bodyPr>
          <a:lstStyle/>
          <a:p>
            <a:pPr marL="285750" indent="-285750">
              <a:buClr>
                <a:srgbClr val="C00000"/>
              </a:buClr>
              <a:buFont typeface="Wingdings" pitchFamily="2" charset="2"/>
              <a:buChar char="§"/>
            </a:pPr>
            <a:r>
              <a:rPr lang="en-US" sz="2000" b="1" dirty="0"/>
              <a:t>Controlling heat leaks is critical</a:t>
            </a:r>
          </a:p>
          <a:p>
            <a:pPr marL="688975" lvl="1" indent="-227013">
              <a:buClr>
                <a:srgbClr val="C00000"/>
              </a:buClr>
              <a:buSzPct val="100000"/>
              <a:buFont typeface="Arial" pitchFamily="34" charset="0"/>
              <a:buChar char="•"/>
            </a:pPr>
            <a:r>
              <a:rPr lang="en-US" b="1" dirty="0"/>
              <a:t>No apertures are allowed and all harness feed-</a:t>
            </a:r>
            <a:r>
              <a:rPr lang="en-US" b="1" dirty="0" err="1"/>
              <a:t>thrus</a:t>
            </a:r>
            <a:r>
              <a:rPr lang="en-US" b="1" dirty="0"/>
              <a:t> have long paths and use low thermal-conductivity wire</a:t>
            </a:r>
          </a:p>
          <a:p>
            <a:pPr marL="285750" indent="-285750">
              <a:buClr>
                <a:srgbClr val="C00000"/>
              </a:buClr>
              <a:buFont typeface="Wingdings" pitchFamily="2" charset="2"/>
              <a:buChar char="§"/>
            </a:pPr>
            <a:r>
              <a:rPr lang="en-US" sz="2000" b="1" dirty="0"/>
              <a:t>Test data of several carbon foam shows there are better insulating materials</a:t>
            </a:r>
          </a:p>
        </p:txBody>
      </p:sp>
    </p:spTree>
    <p:extLst>
      <p:ext uri="{BB962C8B-B14F-4D97-AF65-F5344CB8AC3E}">
        <p14:creationId xmlns:p14="http://schemas.microsoft.com/office/powerpoint/2010/main" val="3570767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a:t>
            </a:r>
            <a:r>
              <a:rPr lang="en-US" dirty="0"/>
              <a:t>– </a:t>
            </a:r>
            <a:r>
              <a:rPr lang="en-US" dirty="0" smtClean="0"/>
              <a:t>Heat Balance</a:t>
            </a:r>
            <a:endParaRPr lang="en-US" dirty="0"/>
          </a:p>
        </p:txBody>
      </p:sp>
      <p:sp>
        <p:nvSpPr>
          <p:cNvPr id="10" name="TextBox 9"/>
          <p:cNvSpPr txBox="1"/>
          <p:nvPr/>
        </p:nvSpPr>
        <p:spPr>
          <a:xfrm>
            <a:off x="750120" y="1458181"/>
            <a:ext cx="7505700" cy="4370427"/>
          </a:xfrm>
          <a:prstGeom prst="rect">
            <a:avLst/>
          </a:prstGeom>
          <a:noFill/>
        </p:spPr>
        <p:txBody>
          <a:bodyPr wrap="square" rtlCol="0">
            <a:spAutoFit/>
          </a:bodyPr>
          <a:lstStyle/>
          <a:p>
            <a:pPr marL="228600" indent="-228600" algn="l">
              <a:buClr>
                <a:srgbClr val="C00000"/>
              </a:buClr>
              <a:buFont typeface="Wingdings" pitchFamily="2" charset="2"/>
              <a:buChar char="§"/>
            </a:pPr>
            <a:r>
              <a:rPr lang="en-US" sz="2000" b="1" dirty="0" smtClean="0"/>
              <a:t>A nominal heat balance and design goal are given for the Lander concept</a:t>
            </a:r>
          </a:p>
          <a:p>
            <a:pPr marL="228600" indent="-228600" algn="l">
              <a:spcBef>
                <a:spcPts val="1200"/>
              </a:spcBef>
              <a:buClr>
                <a:srgbClr val="C00000"/>
              </a:buClr>
              <a:buFont typeface="Wingdings" pitchFamily="2" charset="2"/>
              <a:buChar char="§"/>
            </a:pPr>
            <a:r>
              <a:rPr lang="en-US" sz="2000" b="1" dirty="0" smtClean="0"/>
              <a:t>Lander heat balance			Goal		SOA</a:t>
            </a:r>
          </a:p>
          <a:p>
            <a:pPr marL="685800" lvl="1" indent="-228600" algn="l"/>
            <a:r>
              <a:rPr lang="en-US" b="1" dirty="0" smtClean="0"/>
              <a:t>Internal Power dissipation		5 W 		 	 10 W</a:t>
            </a:r>
          </a:p>
          <a:p>
            <a:pPr marL="685800" lvl="1" indent="-228600" algn="l"/>
            <a:r>
              <a:rPr lang="en-US" b="1" dirty="0" smtClean="0"/>
              <a:t>Insulation heat leak			40 W  		  70 W</a:t>
            </a:r>
          </a:p>
          <a:p>
            <a:pPr marL="685800" lvl="1" indent="-228600" algn="l"/>
            <a:r>
              <a:rPr lang="en-US" b="1" dirty="0" smtClean="0"/>
              <a:t>Feed thru het leak				10 W		  50 W</a:t>
            </a:r>
          </a:p>
          <a:p>
            <a:pPr marL="685800" lvl="1" indent="-228600" algn="l"/>
            <a:r>
              <a:rPr lang="en-US" b="1" u="sng" dirty="0" smtClean="0"/>
              <a:t>Margin						28 W		  65 W</a:t>
            </a:r>
          </a:p>
          <a:p>
            <a:pPr marL="685800" lvl="1" indent="-228600" algn="l"/>
            <a:r>
              <a:rPr lang="en-US" b="1" dirty="0" smtClean="0"/>
              <a:t>Total						83 W		195 W</a:t>
            </a:r>
          </a:p>
          <a:p>
            <a:pPr marL="228600" indent="-228600" algn="l">
              <a:buFont typeface="Wingdings" pitchFamily="2" charset="2"/>
              <a:buChar char="§"/>
            </a:pPr>
            <a:endParaRPr lang="en-US" sz="2000" b="1" dirty="0" smtClean="0"/>
          </a:p>
          <a:p>
            <a:pPr marL="228600" indent="-228600" algn="l">
              <a:buFont typeface="Wingdings" pitchFamily="2" charset="2"/>
              <a:buChar char="§"/>
            </a:pPr>
            <a:endParaRPr lang="en-US" sz="2000" b="1" dirty="0" smtClean="0"/>
          </a:p>
          <a:p>
            <a:pPr marL="342900" indent="-342900" algn="l">
              <a:buClr>
                <a:srgbClr val="C00000"/>
              </a:buClr>
              <a:buFont typeface="Wingdings" pitchFamily="2" charset="2"/>
              <a:buChar char="§"/>
            </a:pPr>
            <a:r>
              <a:rPr lang="en-US" sz="2000" b="1" dirty="0" smtClean="0"/>
              <a:t>The power system would need to be designed to provide at least 200 W</a:t>
            </a:r>
          </a:p>
          <a:p>
            <a:pPr marL="688975" lvl="1" indent="-231775">
              <a:buClr>
                <a:srgbClr val="C00000"/>
              </a:buClr>
              <a:buFont typeface="Arial" pitchFamily="34" charset="0"/>
              <a:buChar char="•"/>
            </a:pPr>
            <a:r>
              <a:rPr lang="en-US" b="1" dirty="0" smtClean="0"/>
              <a:t>The number of GPHS bricks is estimated to be about 8</a:t>
            </a:r>
          </a:p>
          <a:p>
            <a:pPr marL="228600" indent="-228600" algn="l">
              <a:buFont typeface="Wingdings" pitchFamily="2" charset="2"/>
              <a:buChar char="§"/>
            </a:pPr>
            <a:endParaRPr lang="en-US" sz="2000" dirty="0" smtClean="0"/>
          </a:p>
        </p:txBody>
      </p:sp>
    </p:spTree>
    <p:extLst>
      <p:ext uri="{BB962C8B-B14F-4D97-AF65-F5344CB8AC3E}">
        <p14:creationId xmlns:p14="http://schemas.microsoft.com/office/powerpoint/2010/main" val="495264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#1 </a:t>
            </a:r>
            <a:r>
              <a:rPr lang="en-US" dirty="0"/>
              <a:t>– </a:t>
            </a:r>
            <a:r>
              <a:rPr lang="en-US" dirty="0" smtClean="0"/>
              <a:t>Technology Challenges</a:t>
            </a:r>
            <a:endParaRPr lang="en-US" dirty="0"/>
          </a:p>
        </p:txBody>
      </p:sp>
      <p:sp>
        <p:nvSpPr>
          <p:cNvPr id="10" name="TextBox 9"/>
          <p:cNvSpPr txBox="1"/>
          <p:nvPr/>
        </p:nvSpPr>
        <p:spPr>
          <a:xfrm>
            <a:off x="750120" y="1458181"/>
            <a:ext cx="7505700" cy="4093428"/>
          </a:xfrm>
          <a:prstGeom prst="rect">
            <a:avLst/>
          </a:prstGeom>
          <a:noFill/>
        </p:spPr>
        <p:txBody>
          <a:bodyPr wrap="square" rtlCol="0">
            <a:spAutoFit/>
          </a:bodyPr>
          <a:lstStyle/>
          <a:p>
            <a:pPr marL="228600" indent="-228600" algn="l">
              <a:spcBef>
                <a:spcPts val="1200"/>
              </a:spcBef>
              <a:buClr>
                <a:srgbClr val="C00000"/>
              </a:buClr>
              <a:buFont typeface="Wingdings" pitchFamily="2" charset="2"/>
              <a:buChar char="§"/>
            </a:pPr>
            <a:r>
              <a:rPr lang="en-US" sz="2000" b="1" dirty="0" smtClean="0"/>
              <a:t>The Pathfinder #1 design can take advantage of technology plan at NASA GRC</a:t>
            </a:r>
          </a:p>
          <a:p>
            <a:pPr marL="800100" lvl="1" indent="-342900">
              <a:spcBef>
                <a:spcPts val="1200"/>
              </a:spcBef>
              <a:buClr>
                <a:srgbClr val="C00000"/>
              </a:buClr>
              <a:buFont typeface="Arial" pitchFamily="34" charset="0"/>
              <a:buChar char="•"/>
            </a:pPr>
            <a:r>
              <a:rPr lang="en-US" sz="2000" b="1" dirty="0" smtClean="0"/>
              <a:t>Stirling Duplex System operating at near-normal hot end temperatures is much closer to being demonstrated</a:t>
            </a:r>
          </a:p>
          <a:p>
            <a:pPr marL="800100" lvl="1" indent="-342900">
              <a:spcBef>
                <a:spcPts val="1200"/>
              </a:spcBef>
              <a:buClr>
                <a:srgbClr val="C00000"/>
              </a:buClr>
              <a:buFont typeface="Arial" pitchFamily="34" charset="0"/>
              <a:buChar char="•"/>
            </a:pPr>
            <a:r>
              <a:rPr lang="en-US" sz="2000" b="1" dirty="0" smtClean="0"/>
              <a:t>There is active high-temperature sensors development underway supporting in situ engine diagnostics </a:t>
            </a:r>
          </a:p>
          <a:p>
            <a:pPr marL="800100" lvl="1" indent="-342900">
              <a:spcBef>
                <a:spcPts val="1200"/>
              </a:spcBef>
              <a:buClr>
                <a:srgbClr val="C00000"/>
              </a:buClr>
              <a:buFont typeface="Arial" pitchFamily="34" charset="0"/>
              <a:buChar char="•"/>
            </a:pPr>
            <a:r>
              <a:rPr lang="en-US" sz="2000" b="1" dirty="0" smtClean="0"/>
              <a:t>The new Venus environment chamber allows realistic life-testing </a:t>
            </a:r>
          </a:p>
          <a:p>
            <a:pPr marL="228600" indent="-228600" algn="l">
              <a:spcBef>
                <a:spcPts val="1200"/>
              </a:spcBef>
              <a:buFont typeface="Wingdings" pitchFamily="2" charset="2"/>
              <a:buChar char="§"/>
            </a:pPr>
            <a:r>
              <a:rPr lang="en-US" sz="2000" b="1" dirty="0" smtClean="0"/>
              <a:t>These capabilities may be short-lived as the priorities from other programs and the recommendation of the 2011 Decadal Survey are assessed  </a:t>
            </a:r>
          </a:p>
        </p:txBody>
      </p:sp>
    </p:spTree>
    <p:extLst>
      <p:ext uri="{BB962C8B-B14F-4D97-AF65-F5344CB8AC3E}">
        <p14:creationId xmlns:p14="http://schemas.microsoft.com/office/powerpoint/2010/main" val="4222229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4028" y="1455515"/>
            <a:ext cx="8022771" cy="4792884"/>
          </a:xfrm>
        </p:spPr>
        <p:txBody>
          <a:bodyPr>
            <a:normAutofit/>
          </a:bodyPr>
          <a:lstStyle/>
          <a:p>
            <a:pPr>
              <a:spcBef>
                <a:spcPts val="600"/>
              </a:spcBef>
            </a:pPr>
            <a:r>
              <a:rPr lang="en-US" sz="2400" b="1" dirty="0" smtClean="0">
                <a:latin typeface="+mn-lt"/>
              </a:rPr>
              <a:t>Overview</a:t>
            </a:r>
          </a:p>
          <a:p>
            <a:pPr>
              <a:spcBef>
                <a:spcPts val="600"/>
              </a:spcBef>
            </a:pPr>
            <a:r>
              <a:rPr lang="en-US" sz="2400" b="1" dirty="0" smtClean="0">
                <a:latin typeface="+mn-lt"/>
              </a:rPr>
              <a:t>Venus Mission Planning Evolution</a:t>
            </a:r>
          </a:p>
          <a:p>
            <a:pPr>
              <a:spcBef>
                <a:spcPts val="600"/>
              </a:spcBef>
            </a:pPr>
            <a:r>
              <a:rPr lang="en-US" sz="2400" b="1" dirty="0" smtClean="0">
                <a:latin typeface="+mn-lt"/>
              </a:rPr>
              <a:t>Strawman Technology Demonstration Missions</a:t>
            </a:r>
          </a:p>
          <a:p>
            <a:pPr lvl="1">
              <a:spcBef>
                <a:spcPts val="600"/>
              </a:spcBef>
              <a:buSzPct val="100000"/>
              <a:buFont typeface="Arial" pitchFamily="34" charset="0"/>
              <a:buChar char="•"/>
            </a:pPr>
            <a:r>
              <a:rPr lang="en-US" sz="2000" b="1" dirty="0" smtClean="0">
                <a:latin typeface="+mn-lt"/>
              </a:rPr>
              <a:t>Venus Flagship Mission</a:t>
            </a:r>
          </a:p>
          <a:p>
            <a:pPr lvl="1">
              <a:spcBef>
                <a:spcPts val="600"/>
              </a:spcBef>
              <a:buSzPct val="100000"/>
              <a:buFont typeface="Arial" pitchFamily="34" charset="0"/>
              <a:buChar char="•"/>
            </a:pPr>
            <a:r>
              <a:rPr lang="en-US" sz="2000" b="1" dirty="0" smtClean="0">
                <a:latin typeface="+mn-lt"/>
              </a:rPr>
              <a:t>Venus Pathfinder Mission # 1</a:t>
            </a:r>
          </a:p>
          <a:p>
            <a:pPr lvl="1">
              <a:spcBef>
                <a:spcPts val="600"/>
              </a:spcBef>
              <a:buSzPct val="100000"/>
              <a:buFont typeface="Arial" pitchFamily="34" charset="0"/>
              <a:buChar char="•"/>
            </a:pPr>
            <a:r>
              <a:rPr lang="en-US" sz="2000" b="1" dirty="0" smtClean="0">
                <a:latin typeface="+mn-lt"/>
              </a:rPr>
              <a:t>Venus </a:t>
            </a:r>
            <a:r>
              <a:rPr lang="en-US" sz="2000" b="1" dirty="0">
                <a:latin typeface="+mn-lt"/>
              </a:rPr>
              <a:t>Pathfinder </a:t>
            </a:r>
            <a:r>
              <a:rPr lang="en-US" sz="2000" b="1" dirty="0" smtClean="0">
                <a:latin typeface="+mn-lt"/>
              </a:rPr>
              <a:t>Mission </a:t>
            </a:r>
            <a:r>
              <a:rPr lang="en-US" sz="2000" b="1" dirty="0">
                <a:latin typeface="+mn-lt"/>
              </a:rPr>
              <a:t># </a:t>
            </a:r>
            <a:r>
              <a:rPr lang="en-US" sz="2000" b="1" dirty="0" smtClean="0">
                <a:latin typeface="+mn-lt"/>
              </a:rPr>
              <a:t>2</a:t>
            </a:r>
          </a:p>
          <a:p>
            <a:pPr>
              <a:spcBef>
                <a:spcPts val="600"/>
              </a:spcBef>
              <a:buSzPct val="100000"/>
              <a:buFont typeface="Wingdings" pitchFamily="2" charset="2"/>
              <a:buChar char="§"/>
            </a:pPr>
            <a:r>
              <a:rPr lang="en-US" sz="2400" b="1" dirty="0" smtClean="0">
                <a:latin typeface="+mn-lt"/>
              </a:rPr>
              <a:t>Conclusions</a:t>
            </a:r>
            <a:endParaRPr lang="en-US" sz="2400" b="1" dirty="0">
              <a:latin typeface="+mn-lt"/>
            </a:endParaRPr>
          </a:p>
          <a:p>
            <a:pPr lvl="1">
              <a:buSzPct val="100000"/>
              <a:buFont typeface="Arial" pitchFamily="34" charset="0"/>
              <a:buChar char="•"/>
            </a:pPr>
            <a:endParaRPr lang="en-US" sz="2000" dirty="0" smtClean="0"/>
          </a:p>
          <a:p>
            <a:pPr lvl="1">
              <a:buSzPct val="100000"/>
              <a:buFont typeface="Arial" pitchFamily="34" charset="0"/>
              <a:buChar char="•"/>
            </a:pPr>
            <a:endParaRPr lang="en-US" sz="2000" dirty="0" smtClean="0"/>
          </a:p>
        </p:txBody>
      </p:sp>
      <p:sp>
        <p:nvSpPr>
          <p:cNvPr id="3" name="Title 2"/>
          <p:cNvSpPr>
            <a:spLocks noGrp="1"/>
          </p:cNvSpPr>
          <p:nvPr>
            <p:ph type="title"/>
          </p:nvPr>
        </p:nvSpPr>
        <p:spPr/>
        <p:txBody>
          <a:bodyPr>
            <a:normAutofit/>
          </a:bodyPr>
          <a:lstStyle/>
          <a:p>
            <a:r>
              <a:rPr lang="en-US" dirty="0" smtClean="0"/>
              <a:t>Outline</a:t>
            </a:r>
            <a:endParaRPr lang="en-US" dirty="0"/>
          </a:p>
        </p:txBody>
      </p:sp>
    </p:spTree>
    <p:extLst>
      <p:ext uri="{BB962C8B-B14F-4D97-AF65-F5344CB8AC3E}">
        <p14:creationId xmlns:p14="http://schemas.microsoft.com/office/powerpoint/2010/main" val="821864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Venus Pathfinder Mission #2</a:t>
            </a:r>
            <a:endParaRPr lang="en-US" dirty="0"/>
          </a:p>
        </p:txBody>
      </p:sp>
      <p:pic>
        <p:nvPicPr>
          <p:cNvPr id="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9006" y="1356189"/>
            <a:ext cx="4204994" cy="511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7006" y="1356189"/>
            <a:ext cx="4572000" cy="4893647"/>
          </a:xfrm>
          <a:prstGeom prst="rect">
            <a:avLst/>
          </a:prstGeom>
        </p:spPr>
        <p:txBody>
          <a:bodyPr>
            <a:spAutoFit/>
          </a:bodyPr>
          <a:lstStyle/>
          <a:p>
            <a:pPr marL="342900" indent="-342900">
              <a:buClr>
                <a:srgbClr val="C00000"/>
              </a:buClr>
              <a:buFont typeface="Wingdings" pitchFamily="2" charset="2"/>
              <a:buChar char="§"/>
            </a:pPr>
            <a:r>
              <a:rPr lang="en-US" sz="2000" b="1" dirty="0"/>
              <a:t>Architecture elements</a:t>
            </a:r>
            <a:r>
              <a:rPr lang="en-US" b="1" dirty="0"/>
              <a:t>		</a:t>
            </a:r>
          </a:p>
          <a:p>
            <a:pPr marL="800100" lvl="1" indent="-342900">
              <a:buClr>
                <a:srgbClr val="C00000"/>
              </a:buClr>
              <a:buSzPct val="100000"/>
              <a:buFont typeface="Arial" pitchFamily="34" charset="0"/>
              <a:buChar char="•"/>
            </a:pPr>
            <a:r>
              <a:rPr lang="en-US" b="1" dirty="0"/>
              <a:t>Orbiter Relay</a:t>
            </a:r>
          </a:p>
          <a:p>
            <a:pPr marL="800100" lvl="1" indent="-342900">
              <a:buClr>
                <a:srgbClr val="C00000"/>
              </a:buClr>
              <a:buSzPct val="100000"/>
              <a:buFont typeface="Arial" pitchFamily="34" charset="0"/>
              <a:buChar char="•"/>
            </a:pPr>
            <a:r>
              <a:rPr lang="en-US" b="1" dirty="0"/>
              <a:t>Entry system</a:t>
            </a:r>
          </a:p>
          <a:p>
            <a:pPr marL="342900" indent="-342900">
              <a:buClr>
                <a:srgbClr val="C00000"/>
              </a:buClr>
              <a:buFont typeface="Wingdings" pitchFamily="2" charset="2"/>
              <a:buChar char="§"/>
            </a:pPr>
            <a:r>
              <a:rPr lang="en-US" sz="2000" b="1" dirty="0" smtClean="0"/>
              <a:t>Long-Lived </a:t>
            </a:r>
            <a:r>
              <a:rPr lang="en-US" sz="2000" b="1" dirty="0"/>
              <a:t>Lander	</a:t>
            </a:r>
          </a:p>
          <a:p>
            <a:pPr marL="742950" lvl="1" indent="-285750">
              <a:buClr>
                <a:srgbClr val="C00000"/>
              </a:buClr>
              <a:buFont typeface="Arial" pitchFamily="34" charset="0"/>
              <a:buChar char="•"/>
            </a:pPr>
            <a:r>
              <a:rPr lang="en-US" b="1" dirty="0"/>
              <a:t>15 days, across sunrise </a:t>
            </a:r>
            <a:r>
              <a:rPr lang="en-US" b="1" dirty="0" smtClean="0"/>
              <a:t>(</a:t>
            </a:r>
            <a:r>
              <a:rPr lang="en-US" b="1" dirty="0"/>
              <a:t>or sunset)</a:t>
            </a:r>
          </a:p>
          <a:p>
            <a:pPr marL="800100" lvl="1" indent="-342900">
              <a:buClr>
                <a:srgbClr val="C00000"/>
              </a:buClr>
              <a:buFont typeface="Arial" pitchFamily="34" charset="0"/>
              <a:buChar char="•"/>
            </a:pPr>
            <a:r>
              <a:rPr lang="en-US" b="1" dirty="0"/>
              <a:t>Power 1 We payload, ambient temperature operation</a:t>
            </a:r>
          </a:p>
          <a:p>
            <a:pPr marL="800100" lvl="1" indent="-342900">
              <a:buClr>
                <a:srgbClr val="C00000"/>
              </a:buClr>
              <a:buFont typeface="Arial" pitchFamily="34" charset="0"/>
              <a:buChar char="•"/>
            </a:pPr>
            <a:r>
              <a:rPr lang="en-US" b="1" dirty="0"/>
              <a:t>Battery sizing 470 W-</a:t>
            </a:r>
            <a:r>
              <a:rPr lang="en-US" b="1" dirty="0" err="1"/>
              <a:t>hrs</a:t>
            </a:r>
            <a:endParaRPr lang="en-US" b="1" dirty="0"/>
          </a:p>
          <a:p>
            <a:pPr marL="800100" lvl="1" indent="-342900">
              <a:buClr>
                <a:srgbClr val="C00000"/>
              </a:buClr>
              <a:buFont typeface="Arial" pitchFamily="34" charset="0"/>
              <a:buChar char="•"/>
            </a:pPr>
            <a:r>
              <a:rPr lang="en-US" b="1" dirty="0"/>
              <a:t>Data processing in orbiter</a:t>
            </a:r>
          </a:p>
          <a:p>
            <a:pPr marL="342900" indent="-342900">
              <a:buClr>
                <a:srgbClr val="C00000"/>
              </a:buClr>
              <a:buFont typeface="Wingdings" pitchFamily="2" charset="2"/>
              <a:buChar char="§"/>
            </a:pPr>
            <a:r>
              <a:rPr lang="en-US" sz="2000" b="1" dirty="0"/>
              <a:t>Target landing zone </a:t>
            </a:r>
          </a:p>
          <a:p>
            <a:pPr marL="800100" lvl="1" indent="-342900">
              <a:buClr>
                <a:srgbClr val="C00000"/>
              </a:buClr>
              <a:buFont typeface="Arial" pitchFamily="34" charset="0"/>
              <a:buChar char="•"/>
            </a:pPr>
            <a:r>
              <a:rPr lang="en-US" b="1" dirty="0"/>
              <a:t>+/- 7.5 degrees (vary as cosine of latitude)</a:t>
            </a:r>
          </a:p>
          <a:p>
            <a:pPr marL="800100" lvl="1" indent="-342900">
              <a:buClr>
                <a:srgbClr val="C00000"/>
              </a:buClr>
              <a:buFont typeface="Arial" pitchFamily="34" charset="0"/>
              <a:buChar char="•"/>
            </a:pPr>
            <a:r>
              <a:rPr lang="en-US" b="1" dirty="0"/>
              <a:t>Lower latitude preferred to maximize sunlight</a:t>
            </a:r>
          </a:p>
          <a:p>
            <a:pPr marL="800100" lvl="1" indent="-342900">
              <a:buClr>
                <a:srgbClr val="C00000"/>
              </a:buClr>
              <a:buFont typeface="Arial" pitchFamily="34" charset="0"/>
              <a:buChar char="•"/>
            </a:pPr>
            <a:r>
              <a:rPr lang="en-US" b="1" dirty="0"/>
              <a:t>Combining dawn/dusk time, entry angle constraints, and geological sites may be difficult</a:t>
            </a:r>
          </a:p>
        </p:txBody>
      </p:sp>
    </p:spTree>
    <p:extLst>
      <p:ext uri="{BB962C8B-B14F-4D97-AF65-F5344CB8AC3E}">
        <p14:creationId xmlns:p14="http://schemas.microsoft.com/office/powerpoint/2010/main" val="710376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Pathfinder Mission #</a:t>
            </a:r>
            <a:r>
              <a:rPr lang="en-US" dirty="0"/>
              <a:t>2 - Technology Challenges</a:t>
            </a:r>
          </a:p>
        </p:txBody>
      </p:sp>
      <p:sp>
        <p:nvSpPr>
          <p:cNvPr id="5" name="Rectangle 4"/>
          <p:cNvSpPr/>
          <p:nvPr/>
        </p:nvSpPr>
        <p:spPr>
          <a:xfrm>
            <a:off x="367006" y="1356189"/>
            <a:ext cx="8370594" cy="3323987"/>
          </a:xfrm>
          <a:prstGeom prst="rect">
            <a:avLst/>
          </a:prstGeom>
        </p:spPr>
        <p:txBody>
          <a:bodyPr wrap="square">
            <a:spAutoFit/>
          </a:bodyPr>
          <a:lstStyle/>
          <a:p>
            <a:pPr marL="342900" indent="-342900">
              <a:spcBef>
                <a:spcPts val="1200"/>
              </a:spcBef>
              <a:buClr>
                <a:srgbClr val="C00000"/>
              </a:buClr>
              <a:buFont typeface="Wingdings" pitchFamily="2" charset="2"/>
              <a:buChar char="§"/>
            </a:pPr>
            <a:r>
              <a:rPr lang="en-US" sz="2000" b="1" dirty="0"/>
              <a:t>The Pathfinder </a:t>
            </a:r>
            <a:r>
              <a:rPr lang="en-US" sz="2000" b="1" dirty="0" smtClean="0"/>
              <a:t>#2 </a:t>
            </a:r>
            <a:r>
              <a:rPr lang="en-US" sz="2000" b="1" dirty="0"/>
              <a:t>design </a:t>
            </a:r>
            <a:r>
              <a:rPr lang="en-US" sz="2000" b="1" dirty="0" smtClean="0"/>
              <a:t>needs a directed technology plan to develop a high temperature system</a:t>
            </a:r>
          </a:p>
          <a:p>
            <a:pPr marL="800100" lvl="1" indent="-342900">
              <a:spcBef>
                <a:spcPts val="1200"/>
              </a:spcBef>
              <a:buClr>
                <a:srgbClr val="C00000"/>
              </a:buClr>
              <a:buFont typeface="Arial" pitchFamily="34" charset="0"/>
              <a:buChar char="•"/>
            </a:pPr>
            <a:r>
              <a:rPr lang="en-US" sz="2000" b="1" dirty="0" smtClean="0"/>
              <a:t>The need for high temperature electronics, as opposed to sensors, requires experience with data handling and calibration </a:t>
            </a:r>
          </a:p>
          <a:p>
            <a:pPr marL="800100" lvl="1" indent="-342900">
              <a:spcBef>
                <a:spcPts val="1200"/>
              </a:spcBef>
              <a:buClr>
                <a:srgbClr val="C00000"/>
              </a:buClr>
              <a:buFont typeface="Arial" pitchFamily="34" charset="0"/>
              <a:buChar char="•"/>
            </a:pPr>
            <a:r>
              <a:rPr lang="en-US" sz="2000" b="1" dirty="0" smtClean="0"/>
              <a:t>High temperature batteries have to be optimized for the Venus environment and  demonstrate their long term performance at temperature</a:t>
            </a:r>
            <a:endParaRPr lang="en-US" sz="2000" b="1" dirty="0"/>
          </a:p>
          <a:p>
            <a:pPr marL="342900" indent="-342900">
              <a:spcBef>
                <a:spcPts val="1200"/>
              </a:spcBef>
              <a:buClr>
                <a:srgbClr val="C00000"/>
              </a:buClr>
              <a:buFont typeface="Wingdings" pitchFamily="2" charset="2"/>
              <a:buChar char="§"/>
            </a:pPr>
            <a:r>
              <a:rPr lang="en-US" sz="2000" b="1" dirty="0" smtClean="0"/>
              <a:t>In the longer term, the high temperature system, if developed, will probably offer more mission options</a:t>
            </a:r>
            <a:endParaRPr lang="en-US" sz="2000" b="1" dirty="0"/>
          </a:p>
        </p:txBody>
      </p:sp>
    </p:spTree>
    <p:extLst>
      <p:ext uri="{BB962C8B-B14F-4D97-AF65-F5344CB8AC3E}">
        <p14:creationId xmlns:p14="http://schemas.microsoft.com/office/powerpoint/2010/main" val="761518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932" y="1332227"/>
            <a:ext cx="8022771" cy="4792884"/>
          </a:xfrm>
        </p:spPr>
        <p:txBody>
          <a:bodyPr>
            <a:normAutofit/>
          </a:bodyPr>
          <a:lstStyle/>
          <a:p>
            <a:r>
              <a:rPr lang="en-US" sz="2000" b="1" dirty="0">
                <a:latin typeface="+mn-lt"/>
              </a:rPr>
              <a:t>There </a:t>
            </a:r>
            <a:r>
              <a:rPr lang="en-US" sz="2000" b="1" dirty="0" smtClean="0">
                <a:latin typeface="+mn-lt"/>
              </a:rPr>
              <a:t>are </a:t>
            </a:r>
            <a:r>
              <a:rPr lang="en-US" sz="2000" b="1" dirty="0">
                <a:latin typeface="+mn-lt"/>
              </a:rPr>
              <a:t>a range of different technologies that support different types of missions.  </a:t>
            </a:r>
            <a:endParaRPr lang="en-US" sz="2000" b="1" dirty="0" smtClean="0">
              <a:latin typeface="+mn-lt"/>
            </a:endParaRPr>
          </a:p>
          <a:p>
            <a:pPr>
              <a:spcBef>
                <a:spcPts val="600"/>
              </a:spcBef>
            </a:pPr>
            <a:r>
              <a:rPr lang="en-US" sz="2000" b="1" dirty="0">
                <a:latin typeface="+mn-lt"/>
              </a:rPr>
              <a:t>The large power and cooling needs of the VFM-type mission </a:t>
            </a:r>
            <a:r>
              <a:rPr lang="en-US" sz="2000" b="1" dirty="0" smtClean="0">
                <a:latin typeface="+mn-lt"/>
              </a:rPr>
              <a:t>requires an </a:t>
            </a:r>
            <a:r>
              <a:rPr lang="en-US" sz="2000" b="1" dirty="0">
                <a:latin typeface="+mn-lt"/>
              </a:rPr>
              <a:t>ambitious technology plan </a:t>
            </a:r>
            <a:r>
              <a:rPr lang="en-US" sz="2000" b="1" dirty="0" smtClean="0">
                <a:latin typeface="+mn-lt"/>
              </a:rPr>
              <a:t>and a </a:t>
            </a:r>
            <a:r>
              <a:rPr lang="en-US" sz="2000" b="1" dirty="0">
                <a:latin typeface="+mn-lt"/>
              </a:rPr>
              <a:t>multiple year </a:t>
            </a:r>
            <a:r>
              <a:rPr lang="en-US" sz="2000" b="1" dirty="0" smtClean="0">
                <a:latin typeface="+mn-lt"/>
              </a:rPr>
              <a:t>commitment</a:t>
            </a:r>
          </a:p>
          <a:p>
            <a:pPr lvl="1">
              <a:buSzPct val="100000"/>
              <a:buFont typeface="Arial" pitchFamily="34" charset="0"/>
              <a:buChar char="•"/>
            </a:pPr>
            <a:r>
              <a:rPr lang="en-US" sz="1800" b="1" dirty="0" smtClean="0">
                <a:latin typeface="+mn-lt"/>
              </a:rPr>
              <a:t>Ultimately</a:t>
            </a:r>
            <a:r>
              <a:rPr lang="en-US" sz="1800" b="1" dirty="0">
                <a:latin typeface="+mn-lt"/>
              </a:rPr>
              <a:t>, it </a:t>
            </a:r>
            <a:r>
              <a:rPr lang="en-US" sz="1800" b="1" dirty="0" smtClean="0">
                <a:latin typeface="+mn-lt"/>
              </a:rPr>
              <a:t>provides </a:t>
            </a:r>
            <a:r>
              <a:rPr lang="en-US" sz="1800" b="1" dirty="0">
                <a:latin typeface="+mn-lt"/>
              </a:rPr>
              <a:t>the largest </a:t>
            </a:r>
            <a:r>
              <a:rPr lang="en-US" sz="1800" b="1" dirty="0" smtClean="0">
                <a:latin typeface="+mn-lt"/>
              </a:rPr>
              <a:t>return</a:t>
            </a:r>
            <a:endParaRPr lang="en-US" sz="1800" b="1" dirty="0">
              <a:latin typeface="+mn-lt"/>
            </a:endParaRPr>
          </a:p>
          <a:p>
            <a:pPr>
              <a:spcBef>
                <a:spcPts val="600"/>
              </a:spcBef>
              <a:buSzPct val="100000"/>
              <a:buFont typeface="Wingdings" pitchFamily="2" charset="2"/>
              <a:buChar char="§"/>
            </a:pPr>
            <a:r>
              <a:rPr lang="en-US" sz="2000" b="1" dirty="0">
                <a:latin typeface="+mn-lt"/>
              </a:rPr>
              <a:t>A mission approach combining a short term lander with a long term seismicity/meteorology package provides compelling science with a simpler </a:t>
            </a:r>
            <a:r>
              <a:rPr lang="en-US" sz="2000" b="1" dirty="0" smtClean="0">
                <a:latin typeface="+mn-lt"/>
              </a:rPr>
              <a:t>technology </a:t>
            </a:r>
            <a:r>
              <a:rPr lang="en-US" sz="2000" b="1" dirty="0">
                <a:latin typeface="+mn-lt"/>
              </a:rPr>
              <a:t>development plan that is achievable </a:t>
            </a:r>
            <a:r>
              <a:rPr lang="en-US" sz="2000" b="1" dirty="0" smtClean="0">
                <a:latin typeface="+mn-lt"/>
              </a:rPr>
              <a:t>sooner </a:t>
            </a:r>
          </a:p>
          <a:p>
            <a:pPr lvl="1">
              <a:buSzPct val="100000"/>
              <a:buFont typeface="Arial" pitchFamily="34" charset="0"/>
              <a:buChar char="•"/>
            </a:pPr>
            <a:r>
              <a:rPr lang="en-US" sz="1800" b="1" dirty="0" smtClean="0">
                <a:latin typeface="+mn-lt"/>
              </a:rPr>
              <a:t>It probably has shortest developmental timeline</a:t>
            </a:r>
          </a:p>
          <a:p>
            <a:pPr>
              <a:spcBef>
                <a:spcPts val="600"/>
              </a:spcBef>
              <a:buSzPct val="100000"/>
              <a:buFont typeface="Wingdings" pitchFamily="2" charset="2"/>
              <a:buChar char="§"/>
            </a:pPr>
            <a:r>
              <a:rPr lang="en-US" sz="2000" b="1" dirty="0">
                <a:latin typeface="+mn-lt"/>
              </a:rPr>
              <a:t>A shorter term mission, potentially including </a:t>
            </a:r>
            <a:r>
              <a:rPr lang="en-US" sz="2000" b="1" dirty="0" smtClean="0">
                <a:latin typeface="+mn-lt"/>
              </a:rPr>
              <a:t>one or more </a:t>
            </a:r>
            <a:r>
              <a:rPr lang="en-US" sz="2000" b="1" dirty="0">
                <a:latin typeface="+mn-lt"/>
              </a:rPr>
              <a:t>smaller, high-temperature landers </a:t>
            </a:r>
            <a:r>
              <a:rPr lang="en-US" sz="2000" b="1" dirty="0" smtClean="0">
                <a:latin typeface="+mn-lt"/>
              </a:rPr>
              <a:t>would be the simplest overall system</a:t>
            </a:r>
          </a:p>
          <a:p>
            <a:pPr lvl="1">
              <a:buSzPct val="100000"/>
              <a:buFont typeface="Arial" pitchFamily="34" charset="0"/>
              <a:buChar char="•"/>
            </a:pPr>
            <a:r>
              <a:rPr lang="en-US" sz="1800" b="1" dirty="0" smtClean="0">
                <a:latin typeface="+mn-lt"/>
              </a:rPr>
              <a:t>A </a:t>
            </a:r>
            <a:r>
              <a:rPr lang="en-US" sz="1800" b="1" dirty="0">
                <a:latin typeface="+mn-lt"/>
              </a:rPr>
              <a:t>longer term technology development plan is </a:t>
            </a:r>
            <a:r>
              <a:rPr lang="en-US" sz="1800" b="1" dirty="0" smtClean="0">
                <a:latin typeface="+mn-lt"/>
              </a:rPr>
              <a:t>needed</a:t>
            </a:r>
          </a:p>
        </p:txBody>
      </p:sp>
      <p:sp>
        <p:nvSpPr>
          <p:cNvPr id="3" name="Title 2"/>
          <p:cNvSpPr>
            <a:spLocks noGrp="1"/>
          </p:cNvSpPr>
          <p:nvPr>
            <p:ph type="title"/>
          </p:nvPr>
        </p:nvSpPr>
        <p:spPr/>
        <p:txBody>
          <a:bodyPr>
            <a:normAutofit/>
          </a:bodyPr>
          <a:lstStyle/>
          <a:p>
            <a:r>
              <a:rPr lang="en-US" dirty="0" smtClean="0"/>
              <a:t>Conclusions</a:t>
            </a:r>
            <a:endParaRPr lang="en-US" dirty="0"/>
          </a:p>
        </p:txBody>
      </p:sp>
    </p:spTree>
    <p:extLst>
      <p:ext uri="{BB962C8B-B14F-4D97-AF65-F5344CB8AC3E}">
        <p14:creationId xmlns:p14="http://schemas.microsoft.com/office/powerpoint/2010/main" val="3454722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8" y="2401225"/>
            <a:ext cx="8534400" cy="1828800"/>
          </a:xfrm>
        </p:spPr>
        <p:txBody>
          <a:bodyPr>
            <a:normAutofit/>
          </a:bodyPr>
          <a:lstStyle/>
          <a:p>
            <a:pPr algn="ctr">
              <a:buNone/>
            </a:pPr>
            <a:r>
              <a:rPr lang="en-GB" sz="2400" b="1" dirty="0"/>
              <a:t>This work was supported by a contract with NASA Glenn Research </a:t>
            </a:r>
            <a:r>
              <a:rPr lang="en-US" sz="2400" b="1" dirty="0"/>
              <a:t>Center.  The support of </a:t>
            </a:r>
            <a:r>
              <a:rPr lang="en-GB" sz="2400" b="1" dirty="0" smtClean="0"/>
              <a:t>Terry O’Malley </a:t>
            </a:r>
            <a:r>
              <a:rPr lang="en-GB" sz="2400" b="1" dirty="0"/>
              <a:t>and Roger Dyson is appreciated.</a:t>
            </a:r>
            <a:endParaRPr lang="en-US" sz="2400" b="1" dirty="0"/>
          </a:p>
          <a:p>
            <a:pPr algn="ctr">
              <a:buNone/>
            </a:pPr>
            <a:endParaRPr lang="en-US" sz="2400" b="1" dirty="0">
              <a:solidFill>
                <a:srgbClr val="FF0000"/>
              </a:solidFill>
            </a:endParaRPr>
          </a:p>
        </p:txBody>
      </p:sp>
      <p:sp>
        <p:nvSpPr>
          <p:cNvPr id="3" name="Title 2"/>
          <p:cNvSpPr>
            <a:spLocks noGrp="1"/>
          </p:cNvSpPr>
          <p:nvPr>
            <p:ph type="title"/>
          </p:nvPr>
        </p:nvSpPr>
        <p:spPr/>
        <p:txBody>
          <a:bodyPr/>
          <a:lstStyle/>
          <a:p>
            <a:r>
              <a:rPr lang="en-US" dirty="0" smtClean="0"/>
              <a:t>Acknowledgment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Overview</a:t>
            </a:r>
            <a:endParaRPr lang="en-US" dirty="0"/>
          </a:p>
        </p:txBody>
      </p:sp>
      <p:sp>
        <p:nvSpPr>
          <p:cNvPr id="5" name="Rectangle 4"/>
          <p:cNvSpPr/>
          <p:nvPr/>
        </p:nvSpPr>
        <p:spPr>
          <a:xfrm>
            <a:off x="513708" y="1403151"/>
            <a:ext cx="8003568" cy="4785926"/>
          </a:xfrm>
          <a:prstGeom prst="rect">
            <a:avLst/>
          </a:prstGeom>
        </p:spPr>
        <p:txBody>
          <a:bodyPr wrap="square">
            <a:spAutoFit/>
          </a:bodyPr>
          <a:lstStyle/>
          <a:p>
            <a:pPr marL="342900" indent="-342900">
              <a:buClr>
                <a:srgbClr val="C00000"/>
              </a:buClr>
              <a:buFont typeface="Wingdings" pitchFamily="2" charset="2"/>
              <a:buChar char="§"/>
            </a:pPr>
            <a:r>
              <a:rPr lang="en-US" sz="2000" b="1" dirty="0"/>
              <a:t>This presentation summarizes the work done under the NASA GRC sponsored </a:t>
            </a:r>
            <a:r>
              <a:rPr lang="en-US" sz="2000" b="1" dirty="0" smtClean="0"/>
              <a:t>effort to look </a:t>
            </a:r>
            <a:r>
              <a:rPr lang="en-US" sz="2000" b="1" dirty="0"/>
              <a:t>at technologies needed for a long duration Venus lander</a:t>
            </a:r>
          </a:p>
          <a:p>
            <a:pPr marL="342900" indent="-342900">
              <a:spcBef>
                <a:spcPts val="600"/>
              </a:spcBef>
              <a:buClr>
                <a:srgbClr val="C00000"/>
              </a:buClr>
              <a:buFont typeface="Wingdings" pitchFamily="2" charset="2"/>
              <a:buChar char="§"/>
            </a:pPr>
            <a:r>
              <a:rPr lang="en-US" sz="2000" b="1" dirty="0"/>
              <a:t>It also provides some of the engineering detail behind a paper presented last year at IPPW8 by Ralph Lorenz</a:t>
            </a:r>
          </a:p>
          <a:p>
            <a:pPr algn="ctr">
              <a:buClr>
                <a:srgbClr val="C00000"/>
              </a:buClr>
            </a:pPr>
            <a:r>
              <a:rPr lang="en-US" sz="2000" b="1" i="1" dirty="0"/>
              <a:t>Venus Pathfinder – A Compact Long-Lived Lander</a:t>
            </a:r>
          </a:p>
          <a:p>
            <a:pPr marL="342900" indent="-342900">
              <a:buClr>
                <a:srgbClr val="C00000"/>
              </a:buClr>
              <a:buFont typeface="Wingdings" pitchFamily="2" charset="2"/>
              <a:buChar char="§"/>
            </a:pPr>
            <a:endParaRPr lang="en-US" sz="2000" b="1" dirty="0"/>
          </a:p>
          <a:p>
            <a:pPr marL="342900" indent="-342900">
              <a:buClr>
                <a:srgbClr val="C00000"/>
              </a:buClr>
              <a:buFont typeface="Wingdings" pitchFamily="2" charset="2"/>
              <a:buChar char="§"/>
            </a:pPr>
            <a:r>
              <a:rPr lang="en-US" sz="2000" b="1" dirty="0"/>
              <a:t>Significant technology </a:t>
            </a:r>
            <a:r>
              <a:rPr lang="en-US" sz="2000" b="1" dirty="0" smtClean="0"/>
              <a:t>development </a:t>
            </a:r>
            <a:r>
              <a:rPr lang="en-US" sz="2000" b="1" dirty="0"/>
              <a:t>is needed to get a viable proposal ready for a long-term Venus lander in the next few </a:t>
            </a:r>
            <a:r>
              <a:rPr lang="en-US" sz="2000" b="1" dirty="0" smtClean="0"/>
              <a:t>years, but those technologies need to be focused on the desired mission</a:t>
            </a:r>
            <a:endParaRPr lang="en-US" sz="2000" b="1" dirty="0"/>
          </a:p>
          <a:p>
            <a:pPr marL="342900" indent="-342900">
              <a:spcBef>
                <a:spcPts val="1200"/>
              </a:spcBef>
              <a:buClr>
                <a:srgbClr val="C00000"/>
              </a:buClr>
              <a:buFont typeface="Wingdings" pitchFamily="2" charset="2"/>
              <a:buChar char="§"/>
            </a:pPr>
            <a:r>
              <a:rPr lang="en-US" sz="2000" b="1" dirty="0"/>
              <a:t>There is not one technology that will enable all potential missions but rather different technologies for different types of </a:t>
            </a:r>
            <a:r>
              <a:rPr lang="en-US" sz="2000" b="1" dirty="0" smtClean="0"/>
              <a:t>mission</a:t>
            </a:r>
          </a:p>
          <a:p>
            <a:pPr marL="342900" indent="-342900">
              <a:spcBef>
                <a:spcPts val="1200"/>
              </a:spcBef>
              <a:buClr>
                <a:srgbClr val="C00000"/>
              </a:buClr>
              <a:buFont typeface="Wingdings" pitchFamily="2" charset="2"/>
              <a:buChar char="§"/>
            </a:pPr>
            <a:r>
              <a:rPr lang="en-US" sz="2000" b="1" dirty="0" smtClean="0"/>
              <a:t>Simpler technologies can be available earlier than the more complicated ones</a:t>
            </a:r>
            <a:endParaRPr lang="en-US" sz="2000" b="1" dirty="0"/>
          </a:p>
        </p:txBody>
      </p:sp>
    </p:spTree>
    <p:extLst>
      <p:ext uri="{BB962C8B-B14F-4D97-AF65-F5344CB8AC3E}">
        <p14:creationId xmlns:p14="http://schemas.microsoft.com/office/powerpoint/2010/main" val="3405454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885" y="1404142"/>
            <a:ext cx="8634085" cy="4792884"/>
          </a:xfrm>
        </p:spPr>
        <p:txBody>
          <a:bodyPr>
            <a:normAutofit/>
          </a:bodyPr>
          <a:lstStyle/>
          <a:p>
            <a:r>
              <a:rPr lang="en-US" sz="2000" b="1" dirty="0" smtClean="0">
                <a:latin typeface="+mn-lt"/>
              </a:rPr>
              <a:t>To provide a basis for the technology development discussion, the study looked at three potential Venus lander missions </a:t>
            </a:r>
          </a:p>
          <a:p>
            <a:pPr marL="857250" lvl="1" indent="-457200">
              <a:spcBef>
                <a:spcPts val="1200"/>
              </a:spcBef>
              <a:buSzPct val="100000"/>
              <a:buFont typeface="+mj-lt"/>
              <a:buAutoNum type="arabicPeriod"/>
            </a:pPr>
            <a:r>
              <a:rPr lang="en-US" sz="1800" b="1" dirty="0" smtClean="0">
                <a:latin typeface="+mn-lt"/>
              </a:rPr>
              <a:t>A long term lander defined </a:t>
            </a:r>
            <a:r>
              <a:rPr lang="en-US" sz="1800" b="1" dirty="0">
                <a:latin typeface="+mn-lt"/>
              </a:rPr>
              <a:t>in the Mission </a:t>
            </a:r>
            <a:r>
              <a:rPr lang="en-US" sz="1800" b="1" dirty="0" smtClean="0">
                <a:latin typeface="+mn-lt"/>
              </a:rPr>
              <a:t>Architecture Enhancements section of the 2009 Venus Flagship Study Report.</a:t>
            </a:r>
          </a:p>
          <a:p>
            <a:pPr marL="1257300" lvl="2" indent="-457200">
              <a:buSzPct val="100000"/>
              <a:buFont typeface="Arial" pitchFamily="34" charset="0"/>
              <a:buChar char="-"/>
            </a:pPr>
            <a:r>
              <a:rPr lang="en-US" sz="1600" dirty="0" smtClean="0">
                <a:latin typeface="+mn-lt"/>
              </a:rPr>
              <a:t>400 W electrical load</a:t>
            </a:r>
          </a:p>
          <a:p>
            <a:pPr marL="1257300" lvl="2" indent="-457200">
              <a:buSzPct val="100000"/>
              <a:buFont typeface="Arial" pitchFamily="34" charset="0"/>
              <a:buChar char="-"/>
            </a:pPr>
            <a:r>
              <a:rPr lang="en-US" sz="1600" dirty="0" smtClean="0">
                <a:latin typeface="+mn-lt"/>
              </a:rPr>
              <a:t>700 W thermal load</a:t>
            </a:r>
          </a:p>
          <a:p>
            <a:pPr marL="857250" lvl="1" indent="-457200">
              <a:spcBef>
                <a:spcPts val="1200"/>
              </a:spcBef>
              <a:buSzPct val="100000"/>
              <a:buFont typeface="+mj-lt"/>
              <a:buAutoNum type="arabicPeriod"/>
            </a:pPr>
            <a:r>
              <a:rPr lang="en-US" sz="1800" b="1" dirty="0" smtClean="0">
                <a:latin typeface="+mn-lt"/>
              </a:rPr>
              <a:t>A 50-200 day mission for a compact lander focused on meteorology and seismicity based on the IPPW8 Lorenz paper</a:t>
            </a:r>
          </a:p>
          <a:p>
            <a:pPr marL="1252538" lvl="2" indent="-452438">
              <a:spcBef>
                <a:spcPts val="0"/>
              </a:spcBef>
              <a:buSzPct val="100000"/>
              <a:buFont typeface="Arial" pitchFamily="34" charset="0"/>
              <a:buChar char="-"/>
            </a:pPr>
            <a:r>
              <a:rPr lang="en-US" sz="1600" dirty="0" smtClean="0">
                <a:latin typeface="+mn-lt"/>
              </a:rPr>
              <a:t>10 </a:t>
            </a:r>
            <a:r>
              <a:rPr lang="en-US" sz="1600" dirty="0">
                <a:latin typeface="+mn-lt"/>
              </a:rPr>
              <a:t>W electrical </a:t>
            </a:r>
            <a:r>
              <a:rPr lang="en-US" sz="1600" dirty="0" smtClean="0">
                <a:latin typeface="+mn-lt"/>
              </a:rPr>
              <a:t>load</a:t>
            </a:r>
          </a:p>
          <a:p>
            <a:pPr marL="1252538" lvl="2" indent="-452438">
              <a:spcBef>
                <a:spcPts val="0"/>
              </a:spcBef>
              <a:buSzPct val="100000"/>
              <a:buFont typeface="Arial" pitchFamily="34" charset="0"/>
              <a:buChar char="-"/>
            </a:pPr>
            <a:r>
              <a:rPr lang="en-US" sz="1600" dirty="0" smtClean="0">
                <a:latin typeface="+mn-lt"/>
              </a:rPr>
              <a:t>70 </a:t>
            </a:r>
            <a:r>
              <a:rPr lang="en-US" sz="1600" dirty="0">
                <a:latin typeface="+mn-lt"/>
              </a:rPr>
              <a:t>W thermal </a:t>
            </a:r>
            <a:r>
              <a:rPr lang="en-US" sz="1600" dirty="0" smtClean="0">
                <a:latin typeface="+mn-lt"/>
              </a:rPr>
              <a:t>load</a:t>
            </a:r>
          </a:p>
          <a:p>
            <a:pPr marL="857250" lvl="1" indent="-457200">
              <a:spcBef>
                <a:spcPts val="1200"/>
              </a:spcBef>
              <a:buSzPct val="100000"/>
              <a:buFont typeface="+mj-lt"/>
              <a:buAutoNum type="arabicPeriod"/>
            </a:pPr>
            <a:r>
              <a:rPr lang="en-US" sz="1800" b="1" dirty="0" smtClean="0">
                <a:latin typeface="+mn-lt"/>
              </a:rPr>
              <a:t>A 15 day all high-temperature lander</a:t>
            </a:r>
          </a:p>
          <a:p>
            <a:pPr marL="1257300" lvl="2" indent="-457200">
              <a:spcBef>
                <a:spcPts val="0"/>
              </a:spcBef>
              <a:buSzPct val="100000"/>
              <a:buFont typeface="Arial" pitchFamily="34" charset="0"/>
              <a:buChar char="-"/>
            </a:pPr>
            <a:r>
              <a:rPr lang="en-US" sz="1600" dirty="0" smtClean="0">
                <a:latin typeface="+mn-lt"/>
              </a:rPr>
              <a:t>1 W electrical load</a:t>
            </a:r>
          </a:p>
          <a:p>
            <a:pPr marL="1257300" lvl="2" indent="-457200">
              <a:spcBef>
                <a:spcPts val="0"/>
              </a:spcBef>
              <a:buSzPct val="100000"/>
              <a:buFont typeface="Arial" pitchFamily="34" charset="0"/>
              <a:buChar char="-"/>
            </a:pPr>
            <a:r>
              <a:rPr lang="en-US" sz="1600" dirty="0" smtClean="0">
                <a:latin typeface="+mn-lt"/>
              </a:rPr>
              <a:t>Primary battery powered</a:t>
            </a:r>
          </a:p>
          <a:p>
            <a:pPr marL="1257300" lvl="2" indent="-457200">
              <a:spcBef>
                <a:spcPts val="0"/>
              </a:spcBef>
              <a:buSzPct val="100000"/>
              <a:buFont typeface="Arial" pitchFamily="34" charset="0"/>
              <a:buChar char="-"/>
            </a:pPr>
            <a:r>
              <a:rPr lang="en-US" sz="1600" dirty="0" smtClean="0">
                <a:latin typeface="+mn-lt"/>
              </a:rPr>
              <a:t>Ambient temperature operation</a:t>
            </a:r>
            <a:endParaRPr lang="en-US" sz="1600" dirty="0">
              <a:latin typeface="+mn-lt"/>
            </a:endParaRPr>
          </a:p>
          <a:p>
            <a:pPr marL="457200" indent="-457200">
              <a:spcBef>
                <a:spcPts val="1200"/>
              </a:spcBef>
              <a:buSzPct val="100000"/>
              <a:buFont typeface="+mj-lt"/>
              <a:buAutoNum type="arabicPeriod"/>
            </a:pPr>
            <a:endParaRPr lang="en-US" sz="2000" dirty="0" smtClean="0"/>
          </a:p>
        </p:txBody>
      </p:sp>
      <p:sp>
        <p:nvSpPr>
          <p:cNvPr id="3" name="Title 2"/>
          <p:cNvSpPr>
            <a:spLocks noGrp="1"/>
          </p:cNvSpPr>
          <p:nvPr>
            <p:ph type="title"/>
          </p:nvPr>
        </p:nvSpPr>
        <p:spPr/>
        <p:txBody>
          <a:bodyPr>
            <a:normAutofit/>
          </a:bodyPr>
          <a:lstStyle/>
          <a:p>
            <a:r>
              <a:rPr lang="en-US" dirty="0" smtClean="0"/>
              <a:t>Strawman Missions</a:t>
            </a:r>
            <a:endParaRPr lang="en-US" dirty="0"/>
          </a:p>
        </p:txBody>
      </p:sp>
    </p:spTree>
    <p:extLst>
      <p:ext uri="{BB962C8B-B14F-4D97-AF65-F5344CB8AC3E}">
        <p14:creationId xmlns:p14="http://schemas.microsoft.com/office/powerpoint/2010/main" val="4232007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708" y="1434972"/>
            <a:ext cx="8572438" cy="4792884"/>
          </a:xfrm>
        </p:spPr>
        <p:txBody>
          <a:bodyPr>
            <a:normAutofit/>
          </a:bodyPr>
          <a:lstStyle/>
          <a:p>
            <a:r>
              <a:rPr lang="en-US" sz="2000" b="1" dirty="0">
                <a:latin typeface="+mn-lt"/>
              </a:rPr>
              <a:t>The NASA 2006 Solar Exploration System Roadmap </a:t>
            </a:r>
            <a:r>
              <a:rPr lang="en-US" sz="2000" b="1" dirty="0" smtClean="0">
                <a:latin typeface="+mn-lt"/>
              </a:rPr>
              <a:t>recommended </a:t>
            </a:r>
            <a:r>
              <a:rPr lang="en-US" sz="2000" b="1" dirty="0">
                <a:latin typeface="+mn-lt"/>
              </a:rPr>
              <a:t>an aggressive exploration of </a:t>
            </a:r>
            <a:r>
              <a:rPr lang="en-US" sz="2000" b="1" dirty="0" smtClean="0">
                <a:latin typeface="+mn-lt"/>
              </a:rPr>
              <a:t>Venus</a:t>
            </a:r>
          </a:p>
        </p:txBody>
      </p:sp>
      <p:sp>
        <p:nvSpPr>
          <p:cNvPr id="3" name="Title 2"/>
          <p:cNvSpPr>
            <a:spLocks noGrp="1"/>
          </p:cNvSpPr>
          <p:nvPr>
            <p:ph type="title"/>
          </p:nvPr>
        </p:nvSpPr>
        <p:spPr/>
        <p:txBody>
          <a:bodyPr>
            <a:normAutofit fontScale="90000"/>
          </a:bodyPr>
          <a:lstStyle/>
          <a:p>
            <a:r>
              <a:rPr lang="en-US" dirty="0" smtClean="0"/>
              <a:t>NASA 2006 Solar Exploration System Roadmap</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050"/>
          <a:stretch/>
        </p:blipFill>
        <p:spPr bwMode="auto">
          <a:xfrm>
            <a:off x="205485" y="2188410"/>
            <a:ext cx="4396509" cy="279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283" b="-2566"/>
          <a:stretch/>
        </p:blipFill>
        <p:spPr bwMode="auto">
          <a:xfrm>
            <a:off x="4601994" y="2188410"/>
            <a:ext cx="4367655" cy="29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832210" y="3821992"/>
            <a:ext cx="1993187" cy="30822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183334" y="3604531"/>
            <a:ext cx="1993187" cy="45376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4708" y="4997921"/>
            <a:ext cx="8137439" cy="1200329"/>
          </a:xfrm>
          <a:prstGeom prst="rect">
            <a:avLst/>
          </a:prstGeom>
          <a:noFill/>
        </p:spPr>
        <p:txBody>
          <a:bodyPr wrap="square" rtlCol="0">
            <a:spAutoFit/>
          </a:bodyPr>
          <a:lstStyle/>
          <a:p>
            <a:pPr marL="342900" indent="-342900">
              <a:buClr>
                <a:srgbClr val="C00000"/>
              </a:buClr>
              <a:buFont typeface="Wingdings" pitchFamily="2" charset="2"/>
              <a:buChar char="§"/>
            </a:pPr>
            <a:r>
              <a:rPr lang="en-US" b="1" dirty="0" smtClean="0"/>
              <a:t>Farther out there would be a Venus Sample return</a:t>
            </a:r>
          </a:p>
          <a:p>
            <a:pPr marL="342900" indent="-342900">
              <a:buClr>
                <a:srgbClr val="C00000"/>
              </a:buClr>
              <a:buFont typeface="Wingdings" pitchFamily="2" charset="2"/>
              <a:buChar char="§"/>
            </a:pPr>
            <a:r>
              <a:rPr lang="en-US" b="1" dirty="0" smtClean="0"/>
              <a:t>Early mission demonstrated technologies in preparation for Flagship mission</a:t>
            </a:r>
          </a:p>
          <a:p>
            <a:pPr marL="342900" indent="-342900">
              <a:buClr>
                <a:srgbClr val="C00000"/>
              </a:buClr>
              <a:buFont typeface="Wingdings" pitchFamily="2" charset="2"/>
              <a:buChar char="§"/>
            </a:pPr>
            <a:r>
              <a:rPr lang="en-US" b="1" dirty="0" smtClean="0"/>
              <a:t>Mobility and duration were critical technologies to be demonstrated</a:t>
            </a:r>
          </a:p>
          <a:p>
            <a:pPr marL="342900" indent="-342900">
              <a:buClr>
                <a:srgbClr val="C00000"/>
              </a:buClr>
              <a:buFont typeface="Wingdings" pitchFamily="2" charset="2"/>
              <a:buChar char="§"/>
            </a:pPr>
            <a:r>
              <a:rPr lang="en-US" b="1" dirty="0" smtClean="0"/>
              <a:t>Environmental challenges will drive technology investment</a:t>
            </a:r>
            <a:endParaRPr lang="en-US" b="1" dirty="0"/>
          </a:p>
        </p:txBody>
      </p:sp>
    </p:spTree>
    <p:extLst>
      <p:ext uri="{BB962C8B-B14F-4D97-AF65-F5344CB8AC3E}">
        <p14:creationId xmlns:p14="http://schemas.microsoft.com/office/powerpoint/2010/main" val="3075529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NRC 2011 Decadal Survey</a:t>
            </a:r>
            <a:endParaRPr lang="en-US" dirty="0"/>
          </a:p>
        </p:txBody>
      </p:sp>
      <p:sp>
        <p:nvSpPr>
          <p:cNvPr id="4" name="Rectangle 3"/>
          <p:cNvSpPr/>
          <p:nvPr/>
        </p:nvSpPr>
        <p:spPr>
          <a:xfrm>
            <a:off x="426377" y="1432356"/>
            <a:ext cx="8152544" cy="4508927"/>
          </a:xfrm>
          <a:prstGeom prst="rect">
            <a:avLst/>
          </a:prstGeom>
        </p:spPr>
        <p:txBody>
          <a:bodyPr wrap="square">
            <a:spAutoFit/>
          </a:bodyPr>
          <a:lstStyle/>
          <a:p>
            <a:pPr marL="457200" indent="-457200">
              <a:spcBef>
                <a:spcPts val="600"/>
              </a:spcBef>
              <a:buClr>
                <a:srgbClr val="C00000"/>
              </a:buClr>
              <a:buFont typeface="Wingdings" pitchFamily="2" charset="2"/>
              <a:buChar char="§"/>
            </a:pPr>
            <a:r>
              <a:rPr lang="en-US" sz="2000" b="1" dirty="0"/>
              <a:t>The NRC 2011 Decadal Survey lists VISE as a  New Frontiers </a:t>
            </a:r>
            <a:r>
              <a:rPr lang="en-US" sz="2000" b="1" dirty="0" smtClean="0"/>
              <a:t>mission candidate</a:t>
            </a:r>
            <a:endParaRPr lang="en-US" sz="2000" b="1" dirty="0"/>
          </a:p>
          <a:p>
            <a:pPr marL="457200" indent="-457200">
              <a:spcBef>
                <a:spcPts val="600"/>
              </a:spcBef>
              <a:buClr>
                <a:srgbClr val="C00000"/>
              </a:buClr>
              <a:buFont typeface="Wingdings" pitchFamily="2" charset="2"/>
              <a:buChar char="§"/>
            </a:pPr>
            <a:r>
              <a:rPr lang="en-US" sz="2000" b="1" dirty="0"/>
              <a:t>A Venus Climate Mission is listed as one of the five Flagship candidate missions</a:t>
            </a:r>
          </a:p>
          <a:p>
            <a:pPr marL="800100" lvl="1" indent="-342900">
              <a:buClr>
                <a:srgbClr val="C00000"/>
              </a:buClr>
              <a:buFont typeface="Arial" pitchFamily="34" charset="0"/>
              <a:buChar char="•"/>
            </a:pPr>
            <a:r>
              <a:rPr lang="en-US" sz="2000" b="1" dirty="0"/>
              <a:t> </a:t>
            </a:r>
            <a:r>
              <a:rPr lang="en-US" b="1" dirty="0"/>
              <a:t>The mission architecture includes </a:t>
            </a:r>
          </a:p>
          <a:p>
            <a:pPr marL="1257300" lvl="2" indent="-342900">
              <a:buClr>
                <a:srgbClr val="C00000"/>
              </a:buClr>
              <a:buFont typeface="Calibri" pitchFamily="34" charset="0"/>
              <a:buChar char="-"/>
            </a:pPr>
            <a:r>
              <a:rPr lang="en-US" b="1" dirty="0"/>
              <a:t>a carrier spacecraft</a:t>
            </a:r>
          </a:p>
          <a:p>
            <a:pPr marL="1257300" lvl="2" indent="-342900">
              <a:buClr>
                <a:srgbClr val="C00000"/>
              </a:buClr>
              <a:buFont typeface="Calibri" pitchFamily="34" charset="0"/>
              <a:buChar char="-"/>
            </a:pPr>
            <a:r>
              <a:rPr lang="en-US" b="1" dirty="0"/>
              <a:t>a balloon system</a:t>
            </a:r>
          </a:p>
          <a:p>
            <a:pPr marL="1257300" lvl="2" indent="-342900">
              <a:buClr>
                <a:srgbClr val="C00000"/>
              </a:buClr>
              <a:buFont typeface="Calibri" pitchFamily="34" charset="0"/>
              <a:buChar char="-"/>
            </a:pPr>
            <a:r>
              <a:rPr lang="en-US" b="1" dirty="0"/>
              <a:t>a mini-probe</a:t>
            </a:r>
          </a:p>
          <a:p>
            <a:pPr marL="1257300" lvl="2" indent="-342900">
              <a:buClr>
                <a:srgbClr val="C00000"/>
              </a:buClr>
              <a:buFont typeface="Calibri" pitchFamily="34" charset="0"/>
              <a:buChar char="-"/>
            </a:pPr>
            <a:r>
              <a:rPr lang="en-US" b="1" dirty="0"/>
              <a:t>two drops </a:t>
            </a:r>
            <a:r>
              <a:rPr lang="en-US" b="1" dirty="0" err="1" smtClean="0"/>
              <a:t>sondes</a:t>
            </a:r>
            <a:endParaRPr lang="en-US" b="1" dirty="0" smtClean="0"/>
          </a:p>
          <a:p>
            <a:pPr marL="342900" indent="-342900">
              <a:spcBef>
                <a:spcPts val="600"/>
              </a:spcBef>
              <a:buClr>
                <a:srgbClr val="C00000"/>
              </a:buClr>
              <a:buFont typeface="Wingdings" pitchFamily="2" charset="2"/>
              <a:buChar char="§"/>
            </a:pPr>
            <a:r>
              <a:rPr lang="en-US" sz="2000" b="1" dirty="0"/>
              <a:t>The report notes that many crucial analyses of Venus cannot be obtained from orbit, but that sample return appears beyond the scope of current </a:t>
            </a:r>
            <a:r>
              <a:rPr lang="en-US" sz="2000" b="1" dirty="0" smtClean="0"/>
              <a:t>technology</a:t>
            </a:r>
          </a:p>
          <a:p>
            <a:pPr marL="342900" indent="-342900">
              <a:spcBef>
                <a:spcPts val="600"/>
              </a:spcBef>
              <a:buClr>
                <a:srgbClr val="C00000"/>
              </a:buClr>
              <a:buFont typeface="Wingdings" pitchFamily="2" charset="2"/>
              <a:buChar char="§"/>
            </a:pPr>
            <a:r>
              <a:rPr lang="en-US" sz="2000" b="1" dirty="0"/>
              <a:t>Both roadmap documents note the technical challenges </a:t>
            </a:r>
            <a:r>
              <a:rPr lang="en-US" sz="2000" b="1" dirty="0" smtClean="0"/>
              <a:t>of </a:t>
            </a:r>
            <a:r>
              <a:rPr lang="en-US" sz="2000" b="1" dirty="0"/>
              <a:t>a long-term lander are limiting its inclusion in potential missions</a:t>
            </a:r>
          </a:p>
        </p:txBody>
      </p:sp>
    </p:spTree>
    <p:extLst>
      <p:ext uri="{BB962C8B-B14F-4D97-AF65-F5344CB8AC3E}">
        <p14:creationId xmlns:p14="http://schemas.microsoft.com/office/powerpoint/2010/main" val="1645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Flagship Mission Study – Design Reference Mission</a:t>
            </a:r>
            <a:endParaRPr lang="en-US" dirty="0"/>
          </a:p>
        </p:txBody>
      </p:sp>
      <p:sp>
        <p:nvSpPr>
          <p:cNvPr id="8" name="TextBox 4"/>
          <p:cNvSpPr txBox="1"/>
          <p:nvPr/>
        </p:nvSpPr>
        <p:spPr>
          <a:xfrm>
            <a:off x="290994" y="1349601"/>
            <a:ext cx="8705850" cy="4939814"/>
          </a:xfrm>
          <a:prstGeom prst="rect">
            <a:avLst/>
          </a:prstGeom>
          <a:noFill/>
        </p:spPr>
        <p:txBody>
          <a:bodyPr wrap="square" rtlCol="0">
            <a:spAutoFit/>
          </a:bodyPr>
          <a:lstStyle>
            <a:defPPr>
              <a:defRPr lang="en-US"/>
            </a:defPPr>
            <a:lvl1pPr algn="ctr" rtl="0" fontAlgn="base">
              <a:spcBef>
                <a:spcPct val="0"/>
              </a:spcBef>
              <a:spcAft>
                <a:spcPct val="0"/>
              </a:spcAft>
              <a:defRPr sz="1200" b="1" kern="1200">
                <a:solidFill>
                  <a:schemeClr val="tx1"/>
                </a:solidFill>
                <a:latin typeface="Arial" charset="0"/>
                <a:ea typeface="+mn-ea"/>
                <a:cs typeface="+mn-cs"/>
              </a:defRPr>
            </a:lvl1pPr>
            <a:lvl2pPr marL="457200" algn="ctr" rtl="0" fontAlgn="base">
              <a:spcBef>
                <a:spcPct val="0"/>
              </a:spcBef>
              <a:spcAft>
                <a:spcPct val="0"/>
              </a:spcAft>
              <a:defRPr sz="1200" b="1" kern="1200">
                <a:solidFill>
                  <a:schemeClr val="tx1"/>
                </a:solidFill>
                <a:latin typeface="Arial" charset="0"/>
                <a:ea typeface="+mn-ea"/>
                <a:cs typeface="+mn-cs"/>
              </a:defRPr>
            </a:lvl2pPr>
            <a:lvl3pPr marL="914400" algn="ctr" rtl="0" fontAlgn="base">
              <a:spcBef>
                <a:spcPct val="0"/>
              </a:spcBef>
              <a:spcAft>
                <a:spcPct val="0"/>
              </a:spcAft>
              <a:defRPr sz="1200" b="1" kern="1200">
                <a:solidFill>
                  <a:schemeClr val="tx1"/>
                </a:solidFill>
                <a:latin typeface="Arial" charset="0"/>
                <a:ea typeface="+mn-ea"/>
                <a:cs typeface="+mn-cs"/>
              </a:defRPr>
            </a:lvl3pPr>
            <a:lvl4pPr marL="1371600" algn="ctr" rtl="0" fontAlgn="base">
              <a:spcBef>
                <a:spcPct val="0"/>
              </a:spcBef>
              <a:spcAft>
                <a:spcPct val="0"/>
              </a:spcAft>
              <a:defRPr sz="1200" b="1" kern="1200">
                <a:solidFill>
                  <a:schemeClr val="tx1"/>
                </a:solidFill>
                <a:latin typeface="Arial" charset="0"/>
                <a:ea typeface="+mn-ea"/>
                <a:cs typeface="+mn-cs"/>
              </a:defRPr>
            </a:lvl4pPr>
            <a:lvl5pPr marL="1828800" algn="ctr"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marL="342900" indent="-342900" algn="l">
              <a:spcBef>
                <a:spcPts val="1200"/>
              </a:spcBef>
              <a:buClr>
                <a:srgbClr val="C00000"/>
              </a:buClr>
              <a:buFont typeface="Wingdings" pitchFamily="2" charset="2"/>
              <a:buChar char="§"/>
            </a:pPr>
            <a:r>
              <a:rPr lang="en-US" sz="2000" dirty="0" smtClean="0">
                <a:latin typeface="+mn-lt"/>
              </a:rPr>
              <a:t>2009 Venus Flagship study</a:t>
            </a:r>
          </a:p>
          <a:p>
            <a:pPr marL="742950" lvl="1" indent="-285750" algn="l">
              <a:spcBef>
                <a:spcPts val="0"/>
              </a:spcBef>
              <a:buClr>
                <a:srgbClr val="C00000"/>
              </a:buClr>
              <a:buFont typeface="Arial" pitchFamily="34" charset="0"/>
              <a:buChar char="•"/>
            </a:pPr>
            <a:r>
              <a:rPr lang="en-US" sz="1800" dirty="0" smtClean="0">
                <a:latin typeface="+mn-lt"/>
              </a:rPr>
              <a:t>Target launch date 2020 to 2025</a:t>
            </a:r>
          </a:p>
          <a:p>
            <a:pPr marL="742950" lvl="1" indent="-285750" algn="l">
              <a:spcBef>
                <a:spcPts val="0"/>
              </a:spcBef>
              <a:buClr>
                <a:srgbClr val="C00000"/>
              </a:buClr>
              <a:buFont typeface="Arial" pitchFamily="34" charset="0"/>
              <a:buChar char="•"/>
            </a:pPr>
            <a:r>
              <a:rPr lang="en-US" sz="1800" dirty="0" smtClean="0">
                <a:latin typeface="+mn-lt"/>
              </a:rPr>
              <a:t>Access to earlier technology validation experiments to enable or enhance mission</a:t>
            </a:r>
          </a:p>
          <a:p>
            <a:pPr marL="742950" lvl="1" indent="-285750" algn="l">
              <a:spcBef>
                <a:spcPts val="0"/>
              </a:spcBef>
              <a:buClr>
                <a:srgbClr val="C00000"/>
              </a:buClr>
              <a:buFont typeface="Arial" pitchFamily="34" charset="0"/>
              <a:buChar char="•"/>
            </a:pPr>
            <a:r>
              <a:rPr lang="en-US" sz="1800" dirty="0" smtClean="0">
                <a:latin typeface="+mn-lt"/>
              </a:rPr>
              <a:t>Show path to future Venus Surface Sample return concept</a:t>
            </a:r>
          </a:p>
          <a:p>
            <a:pPr marL="342900" indent="-342900" algn="l">
              <a:spcBef>
                <a:spcPts val="1200"/>
              </a:spcBef>
              <a:buClr>
                <a:srgbClr val="C00000"/>
              </a:buClr>
              <a:buFont typeface="Wingdings" pitchFamily="2" charset="2"/>
              <a:buChar char="§"/>
            </a:pPr>
            <a:r>
              <a:rPr lang="en-US" sz="2000" dirty="0" smtClean="0">
                <a:latin typeface="+mn-lt"/>
              </a:rPr>
              <a:t>Architecture elements	</a:t>
            </a:r>
            <a:r>
              <a:rPr lang="en-US" sz="1600" dirty="0" smtClean="0">
                <a:latin typeface="+mn-lt"/>
              </a:rPr>
              <a:t>	</a:t>
            </a:r>
          </a:p>
          <a:p>
            <a:pPr marL="742950" lvl="1" indent="-285750" algn="l">
              <a:spcBef>
                <a:spcPts val="0"/>
              </a:spcBef>
              <a:buClr>
                <a:srgbClr val="C00000"/>
              </a:buClr>
              <a:buFont typeface="Arial" pitchFamily="34" charset="0"/>
              <a:buChar char="•"/>
            </a:pPr>
            <a:r>
              <a:rPr lang="en-US" sz="1800" dirty="0" smtClean="0">
                <a:latin typeface="+mn-lt"/>
              </a:rPr>
              <a:t>Orbiter			Relay support</a:t>
            </a:r>
          </a:p>
          <a:p>
            <a:pPr marL="742950" lvl="1" indent="-285750" algn="l">
              <a:spcBef>
                <a:spcPts val="0"/>
              </a:spcBef>
              <a:buClr>
                <a:srgbClr val="C00000"/>
              </a:buClr>
              <a:buFont typeface="Arial" pitchFamily="34" charset="0"/>
              <a:buChar char="•"/>
            </a:pPr>
            <a:r>
              <a:rPr lang="en-US" sz="1800" dirty="0" smtClean="0">
                <a:latin typeface="+mn-lt"/>
              </a:rPr>
              <a:t>Entry system</a:t>
            </a:r>
          </a:p>
          <a:p>
            <a:pPr marL="1200150" lvl="2" indent="-285750" algn="l">
              <a:spcBef>
                <a:spcPts val="0"/>
              </a:spcBef>
              <a:buClr>
                <a:srgbClr val="C00000"/>
              </a:buClr>
              <a:buFont typeface="Arial" pitchFamily="34" charset="0"/>
              <a:buChar char="-"/>
            </a:pPr>
            <a:r>
              <a:rPr lang="en-US" sz="1600" dirty="0" smtClean="0">
                <a:latin typeface="+mn-lt"/>
              </a:rPr>
              <a:t>1969 kg each</a:t>
            </a:r>
          </a:p>
          <a:p>
            <a:pPr marL="1200150" lvl="2" indent="-285750" algn="l">
              <a:spcBef>
                <a:spcPts val="0"/>
              </a:spcBef>
              <a:buClr>
                <a:srgbClr val="C00000"/>
              </a:buClr>
              <a:buFont typeface="Arial" pitchFamily="34" charset="0"/>
              <a:buChar char="-"/>
            </a:pPr>
            <a:r>
              <a:rPr lang="en-US" sz="1600" dirty="0" smtClean="0">
                <a:latin typeface="+mn-lt"/>
              </a:rPr>
              <a:t>Carbon-Phenolic TPS,  2.65 m </a:t>
            </a:r>
            <a:r>
              <a:rPr lang="en-US" sz="1600" dirty="0" err="1" smtClean="0">
                <a:latin typeface="+mn-lt"/>
              </a:rPr>
              <a:t>dia</a:t>
            </a:r>
            <a:r>
              <a:rPr lang="en-US" sz="1600" dirty="0" smtClean="0">
                <a:latin typeface="+mn-lt"/>
              </a:rPr>
              <a:t>			</a:t>
            </a:r>
          </a:p>
          <a:p>
            <a:pPr marL="742950" lvl="1" indent="-285750" algn="l">
              <a:spcBef>
                <a:spcPts val="600"/>
              </a:spcBef>
              <a:buClr>
                <a:srgbClr val="C00000"/>
              </a:buClr>
              <a:buFont typeface="Arial" pitchFamily="34" charset="0"/>
              <a:buChar char="•"/>
            </a:pPr>
            <a:r>
              <a:rPr lang="en-US" sz="1800" dirty="0" smtClean="0">
                <a:latin typeface="+mn-lt"/>
              </a:rPr>
              <a:t>Short lived Lander	5 hours, may include long lived components</a:t>
            </a:r>
          </a:p>
          <a:p>
            <a:pPr marL="1200150" lvl="2" indent="-285750" algn="l">
              <a:spcBef>
                <a:spcPts val="0"/>
              </a:spcBef>
              <a:buClr>
                <a:srgbClr val="C00000"/>
              </a:buClr>
              <a:buFont typeface="Arial" pitchFamily="34" charset="0"/>
              <a:buChar char="-"/>
            </a:pPr>
            <a:r>
              <a:rPr lang="en-US" sz="1600" dirty="0" smtClean="0">
                <a:latin typeface="+mn-lt"/>
              </a:rPr>
              <a:t>686 kg;  power 492 W Descent with telecom, 729 W surface ops with telecom</a:t>
            </a:r>
          </a:p>
          <a:p>
            <a:pPr marL="1200150" lvl="2" indent="-285750" algn="l">
              <a:spcBef>
                <a:spcPts val="0"/>
              </a:spcBef>
              <a:buClr>
                <a:srgbClr val="C00000"/>
              </a:buClr>
              <a:buFont typeface="Arial" pitchFamily="34" charset="0"/>
              <a:buChar char="-"/>
            </a:pPr>
            <a:r>
              <a:rPr lang="en-US" sz="1600" dirty="0" smtClean="0">
                <a:latin typeface="+mn-lt"/>
              </a:rPr>
              <a:t>0.9 m diameter shell (1 cm wall internal, 5 cm external insulation)</a:t>
            </a:r>
          </a:p>
          <a:p>
            <a:pPr marL="1200150" lvl="2" indent="-285750" algn="l">
              <a:spcBef>
                <a:spcPts val="0"/>
              </a:spcBef>
              <a:buClr>
                <a:srgbClr val="C00000"/>
              </a:buClr>
              <a:buFont typeface="Arial" pitchFamily="34" charset="0"/>
              <a:buChar char="-"/>
            </a:pPr>
            <a:r>
              <a:rPr lang="en-US" sz="1600" dirty="0" smtClean="0">
                <a:latin typeface="+mn-lt"/>
              </a:rPr>
              <a:t>Power 6 kW hrs, battery mass 12.6 kg</a:t>
            </a:r>
          </a:p>
          <a:p>
            <a:pPr marL="1200150" lvl="2" indent="-285750" algn="l">
              <a:spcBef>
                <a:spcPts val="0"/>
              </a:spcBef>
              <a:buClr>
                <a:srgbClr val="C00000"/>
              </a:buClr>
              <a:buFont typeface="Arial" pitchFamily="34" charset="0"/>
              <a:buChar char="-"/>
            </a:pPr>
            <a:r>
              <a:rPr lang="en-US" sz="1600" dirty="0" smtClean="0">
                <a:latin typeface="+mn-lt"/>
              </a:rPr>
              <a:t>Penetrations:  windows, feed-</a:t>
            </a:r>
            <a:r>
              <a:rPr lang="en-US" sz="1600" dirty="0" err="1" smtClean="0">
                <a:latin typeface="+mn-lt"/>
              </a:rPr>
              <a:t>thrus</a:t>
            </a:r>
            <a:r>
              <a:rPr lang="en-US" sz="1600" dirty="0" smtClean="0">
                <a:latin typeface="+mn-lt"/>
              </a:rPr>
              <a:t>, tubes for pressure sampling</a:t>
            </a:r>
          </a:p>
          <a:p>
            <a:pPr marL="742950" lvl="1" indent="-285750" algn="l">
              <a:spcBef>
                <a:spcPts val="1200"/>
              </a:spcBef>
              <a:buClr>
                <a:srgbClr val="C00000"/>
              </a:buClr>
              <a:buFont typeface="Wingdings" pitchFamily="2" charset="2"/>
              <a:buChar char="§"/>
            </a:pPr>
            <a:endParaRPr lang="en-US" sz="1800" dirty="0" smtClean="0"/>
          </a:p>
          <a:p>
            <a:pPr marL="114300" indent="-114300" algn="l">
              <a:spcBef>
                <a:spcPts val="1200"/>
              </a:spcBef>
              <a:buFont typeface="Wingdings" pitchFamily="2" charset="2"/>
              <a:buChar char="§"/>
            </a:pPr>
            <a:endParaRPr lang="en-US" sz="1800" dirty="0" smtClean="0"/>
          </a:p>
        </p:txBody>
      </p:sp>
    </p:spTree>
    <p:extLst>
      <p:ext uri="{BB962C8B-B14F-4D97-AF65-F5344CB8AC3E}">
        <p14:creationId xmlns:p14="http://schemas.microsoft.com/office/powerpoint/2010/main" val="1268049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Flagship Mission Study – Enhanced Mission</a:t>
            </a:r>
            <a:endParaRPr lang="en-US" dirty="0"/>
          </a:p>
        </p:txBody>
      </p:sp>
      <p:grpSp>
        <p:nvGrpSpPr>
          <p:cNvPr id="5" name="Group 4"/>
          <p:cNvGrpSpPr/>
          <p:nvPr/>
        </p:nvGrpSpPr>
        <p:grpSpPr>
          <a:xfrm>
            <a:off x="441786" y="3871819"/>
            <a:ext cx="3862390" cy="1838326"/>
            <a:chOff x="4891193" y="2258496"/>
            <a:chExt cx="3862390" cy="1838326"/>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193" y="2258496"/>
              <a:ext cx="3862388"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195" y="3177659"/>
              <a:ext cx="3862388"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5"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9258" y="3016028"/>
            <a:ext cx="4674742" cy="311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88" y="1295639"/>
            <a:ext cx="8561710" cy="1708160"/>
          </a:xfrm>
          <a:prstGeom prst="rect">
            <a:avLst/>
          </a:prstGeom>
        </p:spPr>
        <p:txBody>
          <a:bodyPr wrap="square">
            <a:spAutoFit/>
          </a:bodyPr>
          <a:lstStyle/>
          <a:p>
            <a:pPr marL="285750" indent="-285750">
              <a:buClr>
                <a:srgbClr val="C00000"/>
              </a:buClr>
              <a:buFont typeface="Wingdings" pitchFamily="2" charset="2"/>
              <a:buChar char="§"/>
            </a:pPr>
            <a:r>
              <a:rPr lang="en-US" sz="2000" b="1" dirty="0">
                <a:cs typeface="Arial" pitchFamily="34" charset="0"/>
              </a:rPr>
              <a:t>The first design </a:t>
            </a:r>
            <a:r>
              <a:rPr lang="en-US" sz="2000" b="1" dirty="0" smtClean="0">
                <a:cs typeface="Arial" pitchFamily="34" charset="0"/>
              </a:rPr>
              <a:t>case is the lander defined as part of the 2009 VFM Design Reference Mission</a:t>
            </a:r>
          </a:p>
          <a:p>
            <a:pPr marL="285750" indent="-285750">
              <a:spcBef>
                <a:spcPts val="600"/>
              </a:spcBef>
              <a:buClr>
                <a:srgbClr val="C00000"/>
              </a:buClr>
              <a:buFont typeface="Wingdings" pitchFamily="2" charset="2"/>
              <a:buChar char="§"/>
            </a:pPr>
            <a:r>
              <a:rPr lang="en-US" sz="2000" b="1" dirty="0" smtClean="0">
                <a:cs typeface="Arial" pitchFamily="34" charset="0"/>
              </a:rPr>
              <a:t>The Mission Architecture Enhancement section lists the benefits of a long-lived, refrigerated Lander with a near full compliment of DRM Lander capabilities operating for months</a:t>
            </a:r>
            <a:endParaRPr lang="en-US" sz="2000" b="1" dirty="0">
              <a:cs typeface="Arial" pitchFamily="34" charset="0"/>
            </a:endParaRPr>
          </a:p>
        </p:txBody>
      </p:sp>
    </p:spTree>
    <p:extLst>
      <p:ext uri="{BB962C8B-B14F-4D97-AF65-F5344CB8AC3E}">
        <p14:creationId xmlns:p14="http://schemas.microsoft.com/office/powerpoint/2010/main" val="16453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Venus Flagship Mission Study – Heat Balance</a:t>
            </a:r>
            <a:endParaRPr lang="en-US" dirty="0"/>
          </a:p>
        </p:txBody>
      </p:sp>
      <p:sp>
        <p:nvSpPr>
          <p:cNvPr id="6" name="Rectangle 5"/>
          <p:cNvSpPr/>
          <p:nvPr/>
        </p:nvSpPr>
        <p:spPr>
          <a:xfrm>
            <a:off x="304888" y="1408654"/>
            <a:ext cx="8561710" cy="1477328"/>
          </a:xfrm>
          <a:prstGeom prst="rect">
            <a:avLst/>
          </a:prstGeom>
        </p:spPr>
        <p:txBody>
          <a:bodyPr wrap="square">
            <a:spAutoFit/>
          </a:bodyPr>
          <a:lstStyle/>
          <a:p>
            <a:pPr marL="285750" indent="-285750">
              <a:buClr>
                <a:srgbClr val="C00000"/>
              </a:buClr>
              <a:buFont typeface="Wingdings" pitchFamily="2" charset="2"/>
              <a:buChar char="§"/>
            </a:pPr>
            <a:r>
              <a:rPr lang="en-US" sz="2000" b="1" dirty="0" smtClean="0"/>
              <a:t>One technology enabling a long-lived mission is a Stirling Duplex engine that provides cooling to a protected enclosure</a:t>
            </a:r>
          </a:p>
          <a:p>
            <a:pPr marL="285750" indent="-285750">
              <a:spcBef>
                <a:spcPts val="1200"/>
              </a:spcBef>
              <a:buClr>
                <a:srgbClr val="C00000"/>
              </a:buClr>
              <a:buFont typeface="Wingdings" pitchFamily="2" charset="2"/>
              <a:buChar char="§"/>
            </a:pPr>
            <a:r>
              <a:rPr lang="en-US" sz="2000" b="1" dirty="0" smtClean="0"/>
              <a:t>One, two, and three stage systems were looked at that required between 54 and 94 GPHS bricks</a:t>
            </a:r>
            <a:endParaRPr lang="en-US" sz="2000" b="1" dirty="0"/>
          </a:p>
        </p:txBody>
      </p:sp>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712" y="3175003"/>
            <a:ext cx="3694507" cy="276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86916" y="6003794"/>
            <a:ext cx="2638097" cy="338554"/>
          </a:xfrm>
          <a:prstGeom prst="rect">
            <a:avLst/>
          </a:prstGeom>
          <a:noFill/>
        </p:spPr>
        <p:txBody>
          <a:bodyPr wrap="square" rtlCol="0">
            <a:spAutoFit/>
          </a:bodyPr>
          <a:lstStyle/>
          <a:p>
            <a:r>
              <a:rPr lang="en-US" sz="800" dirty="0" smtClean="0"/>
              <a:t>Venus </a:t>
            </a:r>
            <a:r>
              <a:rPr lang="en-US" sz="800" dirty="0"/>
              <a:t>Science and Technology Definition Team, Venus Flagship Mission Study, JPL, </a:t>
            </a:r>
            <a:r>
              <a:rPr lang="en-US" sz="800" dirty="0" smtClean="0"/>
              <a:t>April</a:t>
            </a:r>
            <a:endParaRPr lang="en-US" sz="800" dirty="0"/>
          </a:p>
        </p:txBody>
      </p:sp>
      <p:pic>
        <p:nvPicPr>
          <p:cNvPr id="3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79" y="3142533"/>
            <a:ext cx="272097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96204" y="6034571"/>
            <a:ext cx="3179592" cy="461665"/>
          </a:xfrm>
          <a:prstGeom prst="rect">
            <a:avLst/>
          </a:prstGeom>
        </p:spPr>
        <p:txBody>
          <a:bodyPr wrap="square">
            <a:spAutoFit/>
          </a:bodyPr>
          <a:lstStyle/>
          <a:p>
            <a:r>
              <a:rPr lang="en-US" sz="800" dirty="0" err="1" smtClean="0"/>
              <a:t>Penswick</a:t>
            </a:r>
            <a:r>
              <a:rPr lang="en-US" sz="800" dirty="0"/>
              <a:t>, L. B., and I. </a:t>
            </a:r>
            <a:r>
              <a:rPr lang="en-US" sz="800" dirty="0" err="1"/>
              <a:t>Urieli</a:t>
            </a:r>
            <a:r>
              <a:rPr lang="en-US" sz="800" dirty="0"/>
              <a:t>, Duplex Stirling Machines, 19th Annual Intersociety Energy Conversion Engineering Conference, San Francisco, CA, August 1984.</a:t>
            </a:r>
          </a:p>
        </p:txBody>
      </p:sp>
    </p:spTree>
    <p:extLst>
      <p:ext uri="{BB962C8B-B14F-4D97-AF65-F5344CB8AC3E}">
        <p14:creationId xmlns:p14="http://schemas.microsoft.com/office/powerpoint/2010/main" val="2420608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in masthead banner">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CBB8E"/>
      </a:accent3>
      <a:accent4>
        <a:srgbClr val="8064A2"/>
      </a:accent4>
      <a:accent5>
        <a:srgbClr val="4EC4C6"/>
      </a:accent5>
      <a:accent6>
        <a:srgbClr val="F7BC92"/>
      </a:accent6>
      <a:hlink>
        <a:srgbClr val="55A0FF"/>
      </a:hlink>
      <a:folHlink>
        <a:srgbClr val="B454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Presentation3.potx</Template>
  <TotalTime>2025</TotalTime>
  <Words>1776</Words>
  <Application>Microsoft Office PowerPoint</Application>
  <PresentationFormat>Affichage à l'écran (4:3)</PresentationFormat>
  <Paragraphs>191</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Thin masthead banner</vt:lpstr>
      <vt:lpstr>TECHNOLOGIES FOR A LONG DURATION LANDER ON THE SURFACE OF VENUS </vt:lpstr>
      <vt:lpstr>Outline</vt:lpstr>
      <vt:lpstr>Overview</vt:lpstr>
      <vt:lpstr>Strawman Missions</vt:lpstr>
      <vt:lpstr>NASA 2006 Solar Exploration System Roadmap</vt:lpstr>
      <vt:lpstr>NRC 2011 Decadal Survey</vt:lpstr>
      <vt:lpstr>Venus Flagship Mission Study – Design Reference Mission</vt:lpstr>
      <vt:lpstr>Venus Flagship Mission Study – Enhanced Mission</vt:lpstr>
      <vt:lpstr>Venus Flagship Mission Study – Heat Balance</vt:lpstr>
      <vt:lpstr>Venus Flagship Mission Study – Technology Challenges </vt:lpstr>
      <vt:lpstr>Venus Pathfinder Mission #1 - Concept</vt:lpstr>
      <vt:lpstr>Venus Pathfinder Mission #1 – Strawman Configuration</vt:lpstr>
      <vt:lpstr>Venus Pathfinder Mission #1 – Concept Description</vt:lpstr>
      <vt:lpstr>Venus Pathfinder Mission #1 – Early Operation Sacrificial Package</vt:lpstr>
      <vt:lpstr>Venus Pathfinder Mission #1 – Long Lived Package </vt:lpstr>
      <vt:lpstr>Venus Pathfinder Mission #1 – Cooling Requirements</vt:lpstr>
      <vt:lpstr>Venus Pathfinder Mission #1 – Cooling Requirements</vt:lpstr>
      <vt:lpstr>Venus Pathfinder Mission #1 – Heat Balance</vt:lpstr>
      <vt:lpstr>Venus Pathfinder Mission #1 – Technology Challenges</vt:lpstr>
      <vt:lpstr>Venus Pathfinder Mission #2</vt:lpstr>
      <vt:lpstr>Venus Pathfinder Mission #2 - Technology Challenges</vt:lpstr>
      <vt:lpstr>Conclusions</vt:lpstr>
      <vt:lpstr>Acknowledgment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 M. Saina</dc:creator>
  <cp:lastModifiedBy>guest</cp:lastModifiedBy>
  <cp:revision>121</cp:revision>
  <dcterms:created xsi:type="dcterms:W3CDTF">2011-11-03T21:51:20Z</dcterms:created>
  <dcterms:modified xsi:type="dcterms:W3CDTF">2012-06-19T14:00:53Z</dcterms:modified>
</cp:coreProperties>
</file>