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handoutMasterIdLst>
    <p:handoutMasterId r:id="rId20"/>
  </p:handoutMasterIdLst>
  <p:sldIdLst>
    <p:sldId id="533" r:id="rId2"/>
    <p:sldId id="578" r:id="rId3"/>
    <p:sldId id="618" r:id="rId4"/>
    <p:sldId id="629" r:id="rId5"/>
    <p:sldId id="619" r:id="rId6"/>
    <p:sldId id="620" r:id="rId7"/>
    <p:sldId id="631" r:id="rId8"/>
    <p:sldId id="621" r:id="rId9"/>
    <p:sldId id="624" r:id="rId10"/>
    <p:sldId id="633" r:id="rId11"/>
    <p:sldId id="627" r:id="rId12"/>
    <p:sldId id="635" r:id="rId13"/>
    <p:sldId id="634" r:id="rId14"/>
    <p:sldId id="636" r:id="rId15"/>
    <p:sldId id="588" r:id="rId16"/>
    <p:sldId id="592" r:id="rId17"/>
    <p:sldId id="585" r:id="rId18"/>
  </p:sldIdLst>
  <p:sldSz cx="9144000" cy="6858000" type="screen4x3"/>
  <p:notesSz cx="6858000" cy="9144000"/>
  <p:defaultTextStyle>
    <a:defPPr>
      <a:defRPr lang="en-US"/>
    </a:defPPr>
    <a:lvl1pPr algn="l" rtl="0" fontAlgn="base">
      <a:spcBef>
        <a:spcPct val="0"/>
      </a:spcBef>
      <a:spcAft>
        <a:spcPct val="0"/>
      </a:spcAft>
      <a:defRPr sz="1000" kern="1200">
        <a:solidFill>
          <a:schemeClr val="tx1"/>
        </a:solidFill>
        <a:latin typeface="Arial Black"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Black"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Black"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Black"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Black" pitchFamily="34" charset="0"/>
        <a:ea typeface="ＭＳ Ｐゴシック" charset="-128"/>
        <a:cs typeface="+mn-cs"/>
      </a:defRPr>
    </a:lvl5pPr>
    <a:lvl6pPr marL="2286000" algn="l" defTabSz="914400" rtl="0" eaLnBrk="1" latinLnBrk="0" hangingPunct="1">
      <a:defRPr sz="1000" kern="1200">
        <a:solidFill>
          <a:schemeClr val="tx1"/>
        </a:solidFill>
        <a:latin typeface="Arial Black" pitchFamily="34" charset="0"/>
        <a:ea typeface="ＭＳ Ｐゴシック" charset="-128"/>
        <a:cs typeface="+mn-cs"/>
      </a:defRPr>
    </a:lvl6pPr>
    <a:lvl7pPr marL="2743200" algn="l" defTabSz="914400" rtl="0" eaLnBrk="1" latinLnBrk="0" hangingPunct="1">
      <a:defRPr sz="1000" kern="1200">
        <a:solidFill>
          <a:schemeClr val="tx1"/>
        </a:solidFill>
        <a:latin typeface="Arial Black" pitchFamily="34" charset="0"/>
        <a:ea typeface="ＭＳ Ｐゴシック" charset="-128"/>
        <a:cs typeface="+mn-cs"/>
      </a:defRPr>
    </a:lvl7pPr>
    <a:lvl8pPr marL="3200400" algn="l" defTabSz="914400" rtl="0" eaLnBrk="1" latinLnBrk="0" hangingPunct="1">
      <a:defRPr sz="1000" kern="1200">
        <a:solidFill>
          <a:schemeClr val="tx1"/>
        </a:solidFill>
        <a:latin typeface="Arial Black" pitchFamily="34" charset="0"/>
        <a:ea typeface="ＭＳ Ｐゴシック" charset="-128"/>
        <a:cs typeface="+mn-cs"/>
      </a:defRPr>
    </a:lvl8pPr>
    <a:lvl9pPr marL="3657600" algn="l" defTabSz="914400" rtl="0" eaLnBrk="1" latinLnBrk="0" hangingPunct="1">
      <a:defRPr sz="1000" kern="1200">
        <a:solidFill>
          <a:schemeClr val="tx1"/>
        </a:solidFill>
        <a:latin typeface="Arial Black"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CC3300"/>
    <a:srgbClr val="CC6600"/>
    <a:srgbClr val="C8BC67"/>
    <a:srgbClr val="FFFF99"/>
    <a:srgbClr val="CCFFFF"/>
    <a:srgbClr val="CCECFF"/>
    <a:srgbClr val="FFCCFF"/>
    <a:srgbClr val="CCFF99"/>
    <a:srgbClr val="66FFFF"/>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7944" autoAdjust="0"/>
  </p:normalViewPr>
  <p:slideViewPr>
    <p:cSldViewPr snapToObjects="1">
      <p:cViewPr varScale="1">
        <p:scale>
          <a:sx n="72" d="100"/>
          <a:sy n="72" d="100"/>
        </p:scale>
        <p:origin x="-1800" y="-84"/>
      </p:cViewPr>
      <p:guideLst>
        <p:guide orient="horz" pos="3456"/>
        <p:guide pos="2880"/>
      </p:guideLst>
    </p:cSldViewPr>
  </p:slideViewPr>
  <p:outlineViewPr>
    <p:cViewPr>
      <p:scale>
        <a:sx n="33" d="100"/>
        <a:sy n="33" d="100"/>
      </p:scale>
      <p:origin x="0" y="204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E18D390-DC4E-4EDA-BC3B-D3F53FEFD486}" type="datetime1">
              <a:rPr lang="en-US"/>
              <a:pPr>
                <a:defRPr/>
              </a:pPr>
              <a:t>6/15/2012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C408BC5-BB53-4E07-B6A8-C1E30429B72D}"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39A949BD-D37B-4B0E-B453-6701AA42CE7C}"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126A37-4F0D-4157-BD04-F2A7116259DE}" type="slidenum">
              <a:rPr lang="en-US" smtClean="0"/>
              <a:pPr/>
              <a:t>15</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A949BD-D37B-4B0E-B453-6701AA42CE7C}"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dirty="0"/>
          </a:p>
        </p:txBody>
      </p:sp>
      <p:sp>
        <p:nvSpPr>
          <p:cNvPr id="5" name="Rectangle 15"/>
          <p:cNvSpPr>
            <a:spLocks noGrp="1" noChangeArrowheads="1"/>
          </p:cNvSpPr>
          <p:nvPr>
            <p:ph type="sldNum" sz="quarter" idx="11"/>
          </p:nvPr>
        </p:nvSpPr>
        <p:spPr/>
        <p:txBody>
          <a:bodyPr/>
          <a:lstStyle>
            <a:lvl1pPr>
              <a:defRPr/>
            </a:lvl1pPr>
          </a:lstStyle>
          <a:p>
            <a:pPr>
              <a:defRPr/>
            </a:pPr>
            <a:fld id="{9856679C-88C4-445B-812F-DBB24B16D4B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305800" cy="622300"/>
          </a:xfrm>
          <a:prstGeom prst="rect">
            <a:avLst/>
          </a:prstGeom>
        </p:spPr>
        <p:txBody>
          <a:bodyPr/>
          <a:lstStyle>
            <a:lvl1pPr algn="l">
              <a:defRPr>
                <a:ln>
                  <a:noFill/>
                </a:ln>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dirty="0"/>
          </a:p>
        </p:txBody>
      </p:sp>
      <p:sp>
        <p:nvSpPr>
          <p:cNvPr id="6" name="Rectangle 10"/>
          <p:cNvSpPr>
            <a:spLocks noGrp="1" noChangeArrowheads="1"/>
          </p:cNvSpPr>
          <p:nvPr userDrawn="1">
            <p:ph type="sldNum" sz="quarter" idx="4294967295"/>
          </p:nvPr>
        </p:nvSpPr>
        <p:spPr>
          <a:xfrm>
            <a:off x="7239000" y="6400800"/>
            <a:ext cx="1905000" cy="457200"/>
          </a:xfrm>
          <a:prstGeom prst="rect">
            <a:avLst/>
          </a:prstGeom>
          <a:noFill/>
        </p:spPr>
        <p:txBody>
          <a:bodyPr/>
          <a:lstStyle/>
          <a:p>
            <a:fld id="{B561FBA9-25DF-4BB2-A8F3-4C90424F9DA8}" type="slidenum">
              <a:rPr lang="en-US" smtClean="0">
                <a:latin typeface="Arial" charset="0"/>
              </a:rPr>
              <a:pPr/>
              <a:t>‹#›</a:t>
            </a:fld>
            <a:endParaRPr lang="en-US" dirty="0" smtClean="0">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3"/>
          <p:cNvSpPr>
            <a:spLocks noGrp="1" noChangeArrowheads="1"/>
          </p:cNvSpPr>
          <p:nvPr>
            <p:ph type="body" idx="1"/>
          </p:nvPr>
        </p:nvSpPr>
        <p:spPr bwMode="auto">
          <a:xfrm>
            <a:off x="228600" y="1219200"/>
            <a:ext cx="8678863" cy="5043488"/>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9" name="Rectangle 15"/>
          <p:cNvSpPr>
            <a:spLocks noGrp="1" noChangeArrowheads="1"/>
          </p:cNvSpPr>
          <p:nvPr>
            <p:ph type="sldNum" sz="quarter" idx="4"/>
          </p:nvPr>
        </p:nvSpPr>
        <p:spPr bwMode="auto">
          <a:xfrm>
            <a:off x="8502650" y="6469063"/>
            <a:ext cx="641350" cy="388937"/>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lvl1pPr algn="r">
              <a:defRPr sz="1400">
                <a:solidFill>
                  <a:srgbClr val="677085"/>
                </a:solidFill>
                <a:latin typeface="75 Helvetica Bold" charset="0"/>
              </a:defRPr>
            </a:lvl1pPr>
          </a:lstStyle>
          <a:p>
            <a:pPr>
              <a:defRPr/>
            </a:pPr>
            <a:fld id="{3485D64A-E2AF-43D5-B1A7-6ED57A64EC4F}" type="slidenum">
              <a:rPr lang="en-US"/>
              <a:pPr>
                <a:defRPr/>
              </a:pPr>
              <a:t>‹#›</a:t>
            </a:fld>
            <a:endParaRPr lang="en-US" dirty="0"/>
          </a:p>
        </p:txBody>
      </p:sp>
      <p:sp>
        <p:nvSpPr>
          <p:cNvPr id="8" name="Rectangle 14"/>
          <p:cNvSpPr>
            <a:spLocks noChangeArrowheads="1"/>
          </p:cNvSpPr>
          <p:nvPr userDrawn="1"/>
        </p:nvSpPr>
        <p:spPr bwMode="auto">
          <a:xfrm>
            <a:off x="0" y="0"/>
            <a:ext cx="9144000" cy="820738"/>
          </a:xfrm>
          <a:prstGeom prst="rect">
            <a:avLst/>
          </a:prstGeom>
          <a:gradFill rotWithShape="0">
            <a:gsLst>
              <a:gs pos="0">
                <a:srgbClr val="FFFFFF"/>
              </a:gs>
              <a:gs pos="100000">
                <a:srgbClr val="005196">
                  <a:alpha val="50000"/>
                </a:srgbClr>
              </a:gs>
            </a:gsLst>
            <a:lin ang="0" scaled="1"/>
          </a:gradFill>
          <a:ln w="9525">
            <a:noFill/>
            <a:miter lim="800000"/>
            <a:headEnd/>
            <a:tailEnd/>
          </a:ln>
        </p:spPr>
        <p:txBody>
          <a:bodyPr wrap="none" anchor="ctr">
            <a:prstTxWarp prst="textNoShape">
              <a:avLst/>
            </a:prstTxWarp>
          </a:bodyPr>
          <a:lstStyle/>
          <a:p>
            <a:endParaRPr lang="en-US" dirty="0"/>
          </a:p>
        </p:txBody>
      </p:sp>
      <p:sp>
        <p:nvSpPr>
          <p:cNvPr id="9" name="Rectangle 15"/>
          <p:cNvSpPr>
            <a:spLocks noChangeArrowheads="1"/>
          </p:cNvSpPr>
          <p:nvPr userDrawn="1"/>
        </p:nvSpPr>
        <p:spPr bwMode="auto">
          <a:xfrm>
            <a:off x="3175" y="823913"/>
            <a:ext cx="9140825" cy="47625"/>
          </a:xfrm>
          <a:prstGeom prst="rect">
            <a:avLst/>
          </a:prstGeom>
          <a:gradFill rotWithShape="0">
            <a:gsLst>
              <a:gs pos="0">
                <a:srgbClr val="005196"/>
              </a:gs>
              <a:gs pos="100000">
                <a:srgbClr val="FFFFFF"/>
              </a:gs>
            </a:gsLst>
            <a:lin ang="0" scaled="1"/>
          </a:gradFill>
          <a:ln w="9525">
            <a:noFill/>
            <a:miter lim="800000"/>
            <a:headEnd/>
            <a:tailEnd/>
          </a:ln>
        </p:spPr>
        <p:txBody>
          <a:bodyPr wrap="none" anchor="ctr">
            <a:prstTxWarp prst="textNoShape">
              <a:avLst/>
            </a:prstTxWarp>
          </a:bodyPr>
          <a:lstStyle/>
          <a:p>
            <a:endParaRPr lang="en-US" dirty="0"/>
          </a:p>
        </p:txBody>
      </p:sp>
      <p:pic>
        <p:nvPicPr>
          <p:cNvPr id="1030" name="Picture 16" descr="NASA logo plain sm"/>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0" y="0"/>
            <a:ext cx="914400" cy="792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59" r:id="rId1"/>
    <p:sldLayoutId id="2147484860" r:id="rId2"/>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5pPr>
      <a:lvl6pPr marL="457200" algn="l" rtl="0" fontAlgn="base">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6pPr>
      <a:lvl7pPr marL="914400" algn="l" rtl="0" fontAlgn="base">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7pPr>
      <a:lvl8pPr marL="1371600" algn="l" rtl="0" fontAlgn="base">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8pPr>
      <a:lvl9pPr marL="1828800" algn="l" rtl="0" fontAlgn="base">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838200"/>
            <a:ext cx="8534400" cy="3352801"/>
          </a:xfrm>
        </p:spPr>
        <p:txBody>
          <a:bodyPr/>
          <a:lstStyle/>
          <a:p>
            <a:pPr algn="ctr"/>
            <a:r>
              <a:rPr lang="en-US" dirty="0" smtClean="0"/>
              <a:t>Status of the MEDLI Integrated Sensor Plug (MISP) Hardware and Data Reconstruction Effort</a:t>
            </a:r>
            <a:br>
              <a:rPr lang="en-US" dirty="0" smtClean="0"/>
            </a:br>
            <a:r>
              <a:rPr lang="en-US" dirty="0" smtClean="0"/>
              <a:t/>
            </a:r>
            <a:br>
              <a:rPr lang="en-US" dirty="0" smtClean="0"/>
            </a:br>
            <a:r>
              <a:rPr lang="en-US" sz="2000" b="0" dirty="0" smtClean="0"/>
              <a:t>9</a:t>
            </a:r>
            <a:r>
              <a:rPr lang="en-US" sz="2000" b="0" baseline="30000" dirty="0" smtClean="0"/>
              <a:t>th</a:t>
            </a:r>
            <a:r>
              <a:rPr lang="en-US" sz="2000" b="0" dirty="0" smtClean="0"/>
              <a:t> International Planetary Probe Workshop, Toulouse, France</a:t>
            </a:r>
            <a:br>
              <a:rPr lang="en-US" sz="2000" b="0" dirty="0" smtClean="0"/>
            </a:br>
            <a:r>
              <a:rPr lang="en-US" sz="2000" b="0" dirty="0" smtClean="0"/>
              <a:t/>
            </a:r>
            <a:br>
              <a:rPr lang="en-US" sz="2000" b="0" dirty="0" smtClean="0"/>
            </a:br>
            <a:r>
              <a:rPr lang="en-US" sz="2000" b="0" dirty="0" smtClean="0"/>
              <a:t> Session 5: Mars</a:t>
            </a:r>
            <a:br>
              <a:rPr lang="en-US" sz="2000" b="0" dirty="0" smtClean="0"/>
            </a:br>
            <a:r>
              <a:rPr lang="en-US" sz="2000" b="0" dirty="0" smtClean="0"/>
              <a:t/>
            </a:r>
            <a:br>
              <a:rPr lang="en-US" sz="2000" b="0" dirty="0" smtClean="0"/>
            </a:br>
            <a:r>
              <a:rPr lang="en-US" sz="2000" b="0" dirty="0" smtClean="0"/>
              <a:t>June 19</a:t>
            </a:r>
            <a:r>
              <a:rPr lang="en-US" sz="2000" b="0" baseline="30000" dirty="0" smtClean="0"/>
              <a:t>th</a:t>
            </a:r>
            <a:r>
              <a:rPr lang="en-US" sz="2000" b="0" dirty="0" smtClean="0"/>
              <a:t>, 2012</a:t>
            </a:r>
            <a:endParaRPr lang="en-US" sz="2000" b="0" dirty="0"/>
          </a:p>
        </p:txBody>
      </p:sp>
      <p:sp>
        <p:nvSpPr>
          <p:cNvPr id="6" name="Subtitle 5"/>
          <p:cNvSpPr>
            <a:spLocks noGrp="1"/>
          </p:cNvSpPr>
          <p:nvPr>
            <p:ph type="subTitle" idx="1"/>
          </p:nvPr>
        </p:nvSpPr>
        <p:spPr>
          <a:xfrm>
            <a:off x="1371600" y="3886200"/>
            <a:ext cx="6400800" cy="2743200"/>
          </a:xfrm>
        </p:spPr>
        <p:txBody>
          <a:bodyPr/>
          <a:lstStyle/>
          <a:p>
            <a:r>
              <a:rPr lang="en-US" dirty="0" smtClean="0"/>
              <a:t>Deepak Bose (TSA) – NASA ARC</a:t>
            </a:r>
          </a:p>
          <a:p>
            <a:r>
              <a:rPr lang="en-US" dirty="0" smtClean="0"/>
              <a:t>Jay Feldman (TSM) – ERC, Incorporated</a:t>
            </a:r>
          </a:p>
          <a:p>
            <a:r>
              <a:rPr lang="en-US" dirty="0" smtClean="0"/>
              <a:t>Bernie Laub (TSS) – NASA ARC</a:t>
            </a:r>
          </a:p>
          <a:p>
            <a:r>
              <a:rPr lang="en-US" dirty="0" smtClean="0"/>
              <a:t>Milad Mahzari – GA Tech SSDL</a:t>
            </a:r>
          </a:p>
          <a:p>
            <a:r>
              <a:rPr lang="en-US" dirty="0" smtClean="0"/>
              <a:t>Jose Santos (TSF) – Jacobs Engineering</a:t>
            </a:r>
          </a:p>
          <a:p>
            <a:r>
              <a:rPr lang="en-US" dirty="0" smtClean="0"/>
              <a:t>David Saunders  (TSA) – ERC, Incorporated</a:t>
            </a:r>
          </a:p>
          <a:p>
            <a:r>
              <a:rPr lang="en-US" b="1" dirty="0" smtClean="0"/>
              <a:t>Todd White (TSA) – ERC, Incorporated</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Analysis technique development</a:t>
            </a:r>
            <a:br>
              <a:rPr lang="en-US" dirty="0" smtClean="0"/>
            </a:br>
            <a:endParaRPr lang="en-US" dirty="0" smtClean="0"/>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10</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
        <p:nvSpPr>
          <p:cNvPr id="5" name="Content Placeholder 2"/>
          <p:cNvSpPr>
            <a:spLocks noGrp="1"/>
          </p:cNvSpPr>
          <p:nvPr>
            <p:ph idx="1"/>
          </p:nvPr>
        </p:nvSpPr>
        <p:spPr>
          <a:xfrm>
            <a:off x="0" y="823912"/>
            <a:ext cx="5715000" cy="5881688"/>
          </a:xfrm>
        </p:spPr>
        <p:txBody>
          <a:bodyPr/>
          <a:lstStyle/>
          <a:p>
            <a:r>
              <a:rPr lang="en-US" sz="1600" dirty="0" smtClean="0">
                <a:latin typeface="Arial" pitchFamily="34" charset="0"/>
                <a:cs typeface="Arial" pitchFamily="34" charset="0"/>
              </a:rPr>
              <a:t>We perform reacting Navier-Stokes simulations along MSL trajectories (using DPLR), to:</a:t>
            </a:r>
          </a:p>
          <a:p>
            <a:pPr lvl="1"/>
            <a:r>
              <a:rPr lang="en-US" dirty="0" smtClean="0">
                <a:latin typeface="Arial" pitchFamily="34" charset="0"/>
                <a:cs typeface="Arial" pitchFamily="34" charset="0"/>
              </a:rPr>
              <a:t>Perform </a:t>
            </a:r>
            <a:r>
              <a:rPr lang="en-US" b="1" dirty="0" smtClean="0">
                <a:latin typeface="Arial" pitchFamily="34" charset="0"/>
                <a:cs typeface="Arial" pitchFamily="34" charset="0"/>
              </a:rPr>
              <a:t>sensitivity studies </a:t>
            </a:r>
            <a:r>
              <a:rPr lang="en-US" dirty="0" smtClean="0">
                <a:latin typeface="Arial" pitchFamily="34" charset="0"/>
                <a:cs typeface="Arial" pitchFamily="34" charset="0"/>
              </a:rPr>
              <a:t>of important phenomena, such as </a:t>
            </a:r>
            <a:r>
              <a:rPr lang="en-US" b="1" dirty="0" smtClean="0">
                <a:latin typeface="Arial" pitchFamily="34" charset="0"/>
                <a:cs typeface="Arial" pitchFamily="34" charset="0"/>
              </a:rPr>
              <a:t>transition, gas surface interaction, local geometric features</a:t>
            </a:r>
            <a:r>
              <a:rPr lang="en-US" dirty="0" smtClean="0">
                <a:latin typeface="Arial" pitchFamily="34" charset="0"/>
                <a:cs typeface="Arial" pitchFamily="34" charset="0"/>
              </a:rPr>
              <a:t>, </a:t>
            </a:r>
          </a:p>
          <a:p>
            <a:pPr lvl="1"/>
            <a:r>
              <a:rPr lang="en-US" dirty="0" smtClean="0">
                <a:latin typeface="Arial" pitchFamily="34" charset="0"/>
                <a:cs typeface="Arial" pitchFamily="34" charset="0"/>
              </a:rPr>
              <a:t>Generate simulated MISP responses for use in </a:t>
            </a:r>
            <a:r>
              <a:rPr lang="en-US" b="1" dirty="0" smtClean="0">
                <a:latin typeface="Arial" pitchFamily="34" charset="0"/>
                <a:cs typeface="Arial" pitchFamily="34" charset="0"/>
              </a:rPr>
              <a:t>dry runs.</a:t>
            </a:r>
          </a:p>
          <a:p>
            <a:r>
              <a:rPr lang="en-US" sz="1600" dirty="0" smtClean="0">
                <a:latin typeface="Arial" pitchFamily="34" charset="0"/>
                <a:cs typeface="Arial" pitchFamily="34" charset="0"/>
              </a:rPr>
              <a:t>We are updating our flow solvers and material response codes (such as FIAT) to support data reconstruction.</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We are also developing codes to solve the </a:t>
            </a:r>
            <a:r>
              <a:rPr lang="en-US" sz="1600" b="1" dirty="0" smtClean="0">
                <a:latin typeface="Arial" pitchFamily="34" charset="0"/>
                <a:cs typeface="Arial" pitchFamily="34" charset="0"/>
              </a:rPr>
              <a:t>inverse-heat conduction problem</a:t>
            </a:r>
            <a:r>
              <a:rPr lang="en-US" sz="1600" dirty="0" smtClean="0">
                <a:latin typeface="Arial" pitchFamily="34" charset="0"/>
                <a:cs typeface="Arial" pitchFamily="34" charset="0"/>
              </a:rPr>
              <a:t>—these map in-depth temperature measurements to surface heating.</a:t>
            </a:r>
          </a:p>
          <a:p>
            <a:pPr lvl="1"/>
            <a:r>
              <a:rPr lang="en-US" dirty="0" smtClean="0">
                <a:latin typeface="Arial" pitchFamily="34" charset="0"/>
                <a:cs typeface="Arial" pitchFamily="34" charset="0"/>
              </a:rPr>
              <a:t>These codes are optimizers that find best fit to TC data with </a:t>
            </a:r>
            <a:r>
              <a:rPr lang="en-US" b="1" dirty="0" smtClean="0">
                <a:latin typeface="Arial" pitchFamily="34" charset="0"/>
                <a:cs typeface="Arial" pitchFamily="34" charset="0"/>
              </a:rPr>
              <a:t>plausible heat pulse at each MISP,</a:t>
            </a:r>
          </a:p>
          <a:p>
            <a:pPr lvl="1"/>
            <a:r>
              <a:rPr lang="en-US" dirty="0" smtClean="0">
                <a:latin typeface="Arial" pitchFamily="34" charset="0"/>
                <a:cs typeface="Arial" pitchFamily="34" charset="0"/>
              </a:rPr>
              <a:t>Alternatively, we can try to </a:t>
            </a:r>
            <a:r>
              <a:rPr lang="en-US" b="1" dirty="0" smtClean="0">
                <a:latin typeface="Arial" pitchFamily="34" charset="0"/>
                <a:cs typeface="Arial" pitchFamily="34" charset="0"/>
              </a:rPr>
              <a:t>optimize ablator material response model </a:t>
            </a:r>
            <a:r>
              <a:rPr lang="en-US" dirty="0" smtClean="0">
                <a:latin typeface="Arial" pitchFamily="34" charset="0"/>
                <a:cs typeface="Arial" pitchFamily="34" charset="0"/>
              </a:rPr>
              <a:t>based on test data.</a:t>
            </a:r>
          </a:p>
          <a:p>
            <a:pPr lvl="1"/>
            <a:r>
              <a:rPr lang="en-US" dirty="0" smtClean="0">
                <a:latin typeface="Arial" pitchFamily="34" charset="0"/>
                <a:cs typeface="Arial" pitchFamily="34" charset="0"/>
              </a:rPr>
              <a:t>These codes have already been applied to arc jet test data, and Mars heatshield TC data from Pathfinder.</a:t>
            </a:r>
          </a:p>
          <a:p>
            <a:pPr lvl="1"/>
            <a:endParaRPr lang="en-US" dirty="0" smtClean="0">
              <a:latin typeface="Arial" pitchFamily="34" charset="0"/>
              <a:cs typeface="Arial" pitchFamily="34" charset="0"/>
            </a:endParaRPr>
          </a:p>
        </p:txBody>
      </p:sp>
      <p:pic>
        <p:nvPicPr>
          <p:cNvPr id="9" name="Picture 8"/>
          <p:cNvPicPr/>
          <p:nvPr/>
        </p:nvPicPr>
        <p:blipFill rotWithShape="1">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t="4918"/>
          <a:stretch/>
        </p:blipFill>
        <p:spPr bwMode="auto">
          <a:xfrm>
            <a:off x="5791200" y="2133600"/>
            <a:ext cx="3505200" cy="2456817"/>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0" name="TextBox 9"/>
          <p:cNvSpPr txBox="1"/>
          <p:nvPr/>
        </p:nvSpPr>
        <p:spPr>
          <a:xfrm>
            <a:off x="5943600" y="1905000"/>
            <a:ext cx="3167855" cy="246221"/>
          </a:xfrm>
          <a:prstGeom prst="rect">
            <a:avLst/>
          </a:prstGeom>
          <a:noFill/>
        </p:spPr>
        <p:txBody>
          <a:bodyPr wrap="none" rtlCol="0">
            <a:spAutoFit/>
          </a:bodyPr>
          <a:lstStyle/>
          <a:p>
            <a:r>
              <a:rPr lang="en-US" dirty="0" smtClean="0"/>
              <a:t>Inverse methods applied to Pathfinder TC*</a:t>
            </a:r>
            <a:endParaRPr lang="en-US" dirty="0"/>
          </a:p>
        </p:txBody>
      </p:sp>
      <p:sp>
        <p:nvSpPr>
          <p:cNvPr id="11" name="Rectangle 10"/>
          <p:cNvSpPr/>
          <p:nvPr/>
        </p:nvSpPr>
        <p:spPr>
          <a:xfrm>
            <a:off x="5143628" y="6135469"/>
            <a:ext cx="4076572" cy="646331"/>
          </a:xfrm>
          <a:prstGeom prst="rect">
            <a:avLst/>
          </a:prstGeom>
        </p:spPr>
        <p:txBody>
          <a:bodyPr wrap="square">
            <a:spAutoFit/>
          </a:bodyPr>
          <a:lstStyle/>
          <a:p>
            <a:r>
              <a:rPr lang="en-US" sz="1200" dirty="0" smtClean="0">
                <a:latin typeface="Arial" pitchFamily="34" charset="0"/>
                <a:cs typeface="Arial" pitchFamily="34" charset="0"/>
              </a:rPr>
              <a:t>* Mahzari, et.. al “Re-assessment of Mars Pathfinder Entry Temperature Data Using Inverse Methods “, AIAA 2012  </a:t>
            </a:r>
            <a:r>
              <a:rPr lang="en-US" sz="1200" dirty="0" err="1" smtClean="0">
                <a:latin typeface="Arial" pitchFamily="34" charset="0"/>
                <a:cs typeface="Arial" pitchFamily="34" charset="0"/>
              </a:rPr>
              <a:t>Thermophysics</a:t>
            </a:r>
            <a:endParaRPr lang="en-US"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11</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
        <p:nvSpPr>
          <p:cNvPr id="5" name="Content Placeholder 2"/>
          <p:cNvSpPr>
            <a:spLocks noGrp="1"/>
          </p:cNvSpPr>
          <p:nvPr>
            <p:ph idx="1"/>
          </p:nvPr>
        </p:nvSpPr>
        <p:spPr>
          <a:xfrm>
            <a:off x="184150" y="1219200"/>
            <a:ext cx="8502650" cy="3124200"/>
          </a:xfrm>
        </p:spPr>
        <p:txBody>
          <a:bodyPr/>
          <a:lstStyle/>
          <a:p>
            <a:r>
              <a:rPr lang="en-US" sz="2000" dirty="0" smtClean="0"/>
              <a:t>All MISP sensors appear are operating properly, and we will have useful live data channels</a:t>
            </a:r>
          </a:p>
          <a:p>
            <a:r>
              <a:rPr lang="en-US" sz="2000" dirty="0" smtClean="0"/>
              <a:t>MISP Quick-look analysis is planned, and more detailed activities for full reconstruction are underway</a:t>
            </a:r>
          </a:p>
          <a:p>
            <a:endParaRPr lang="en-US" sz="2000" dirty="0" smtClean="0"/>
          </a:p>
          <a:p>
            <a:r>
              <a:rPr lang="en-US" sz="2000" dirty="0" smtClean="0"/>
              <a:t>MEDLI/MISP will be the most heatshield instrumentation flown on a Mars mission </a:t>
            </a:r>
            <a:r>
              <a:rPr lang="en-US" sz="2000" dirty="0" smtClean="0"/>
              <a:t>yet</a:t>
            </a:r>
            <a:endParaRPr lang="en-US" sz="2000" dirty="0" smtClean="0"/>
          </a:p>
          <a:p>
            <a:r>
              <a:rPr lang="en-US" sz="2000" dirty="0" smtClean="0"/>
              <a:t>The MEDLI/MISP suite is an incredible opportunity to understand heatshield performance and aerothermal environments at Mars!</a:t>
            </a:r>
          </a:p>
        </p:txBody>
      </p:sp>
      <p:grpSp>
        <p:nvGrpSpPr>
          <p:cNvPr id="8" name="Group 7"/>
          <p:cNvGrpSpPr/>
          <p:nvPr/>
        </p:nvGrpSpPr>
        <p:grpSpPr>
          <a:xfrm>
            <a:off x="1828800" y="4767432"/>
            <a:ext cx="5334000" cy="1938168"/>
            <a:chOff x="1828800" y="4662687"/>
            <a:chExt cx="5334000" cy="1938168"/>
          </a:xfrm>
        </p:grpSpPr>
        <p:pic>
          <p:nvPicPr>
            <p:cNvPr id="34818" name="Picture 2" descr="http://marsprogram.jpl.nasa.gov/msl/images/PIA14834-br2.jpg"/>
            <p:cNvPicPr>
              <a:picLocks noChangeAspect="1" noChangeArrowheads="1"/>
            </p:cNvPicPr>
            <p:nvPr/>
          </p:nvPicPr>
          <p:blipFill>
            <a:blip r:embed="rId3"/>
            <a:srcRect t="16149" b="19253"/>
            <a:stretch>
              <a:fillRect/>
            </a:stretch>
          </p:blipFill>
          <p:spPr bwMode="auto">
            <a:xfrm>
              <a:off x="1828800" y="4662687"/>
              <a:ext cx="5334000" cy="1938168"/>
            </a:xfrm>
            <a:prstGeom prst="rect">
              <a:avLst/>
            </a:prstGeom>
            <a:noFill/>
          </p:spPr>
        </p:pic>
        <p:sp>
          <p:nvSpPr>
            <p:cNvPr id="7" name="TextBox 6"/>
            <p:cNvSpPr txBox="1">
              <a:spLocks noChangeArrowheads="1"/>
            </p:cNvSpPr>
            <p:nvPr/>
          </p:nvSpPr>
          <p:spPr bwMode="auto">
            <a:xfrm>
              <a:off x="5105400" y="5915055"/>
              <a:ext cx="2057400" cy="646331"/>
            </a:xfrm>
            <a:prstGeom prst="rect">
              <a:avLst/>
            </a:prstGeom>
            <a:noFill/>
            <a:ln w="9525">
              <a:noFill/>
              <a:miter lim="800000"/>
              <a:headEnd/>
              <a:tailEnd/>
            </a:ln>
          </p:spPr>
          <p:txBody>
            <a:bodyPr wrap="square">
              <a:spAutoFit/>
            </a:bodyPr>
            <a:lstStyle/>
            <a:p>
              <a:r>
                <a:rPr lang="en-US" sz="1800" b="1" dirty="0" smtClean="0">
                  <a:solidFill>
                    <a:schemeClr val="bg1"/>
                  </a:solidFill>
                  <a:effectLst>
                    <a:outerShdw blurRad="38100" dist="38100" dir="2700000" algn="tl">
                      <a:srgbClr val="000000">
                        <a:alpha val="43137"/>
                      </a:srgbClr>
                    </a:outerShdw>
                  </a:effectLst>
                  <a:cs typeface="Arial" pitchFamily="34" charset="0"/>
                </a:rPr>
                <a:t>MSL on August 5</a:t>
              </a:r>
              <a:r>
                <a:rPr lang="en-US" sz="1800" b="1" baseline="30000" dirty="0" smtClean="0">
                  <a:solidFill>
                    <a:schemeClr val="bg1"/>
                  </a:solidFill>
                  <a:effectLst>
                    <a:outerShdw blurRad="38100" dist="38100" dir="2700000" algn="tl">
                      <a:srgbClr val="000000">
                        <a:alpha val="43137"/>
                      </a:srgbClr>
                    </a:outerShdw>
                  </a:effectLst>
                  <a:cs typeface="Arial" pitchFamily="34" charset="0"/>
                </a:rPr>
                <a:t>th</a:t>
              </a:r>
              <a:r>
                <a:rPr lang="en-US" sz="1800" b="1" dirty="0" smtClean="0">
                  <a:solidFill>
                    <a:schemeClr val="bg1"/>
                  </a:solidFill>
                  <a:effectLst>
                    <a:outerShdw blurRad="38100" dist="38100" dir="2700000" algn="tl">
                      <a:srgbClr val="000000">
                        <a:alpha val="43137"/>
                      </a:srgbClr>
                    </a:outerShdw>
                  </a:effectLst>
                  <a:cs typeface="Arial" pitchFamily="34" charset="0"/>
                </a:rPr>
                <a:t>, 2012</a:t>
              </a:r>
              <a:endParaRPr lang="en-US" sz="1800" b="1" dirty="0">
                <a:solidFill>
                  <a:schemeClr val="bg1"/>
                </a:solidFill>
                <a:effectLst>
                  <a:outerShdw blurRad="38100" dist="38100" dir="2700000" algn="tl">
                    <a:srgbClr val="000000">
                      <a:alpha val="43137"/>
                    </a:srgbClr>
                  </a:outerShdw>
                </a:effectLst>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12</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
        <p:nvSpPr>
          <p:cNvPr id="5" name="Content Placeholder 2"/>
          <p:cNvSpPr>
            <a:spLocks noGrp="1"/>
          </p:cNvSpPr>
          <p:nvPr>
            <p:ph idx="1"/>
          </p:nvPr>
        </p:nvSpPr>
        <p:spPr>
          <a:xfrm>
            <a:off x="184150" y="914400"/>
            <a:ext cx="8502650" cy="5867400"/>
          </a:xfrm>
        </p:spPr>
        <p:txBody>
          <a:bodyPr/>
          <a:lstStyle/>
          <a:p>
            <a:pPr>
              <a:buNone/>
            </a:pPr>
            <a:r>
              <a:rPr lang="en-US" sz="2000" dirty="0" smtClean="0">
                <a:latin typeface="Arial" pitchFamily="34" charset="0"/>
                <a:cs typeface="Arial" pitchFamily="34" charset="0"/>
              </a:rPr>
              <a:t>Portions of this work are being performed under:</a:t>
            </a:r>
          </a:p>
          <a:p>
            <a:r>
              <a:rPr lang="en-US" sz="2000" dirty="0" smtClean="0">
                <a:latin typeface="Arial" pitchFamily="34" charset="0"/>
                <a:cs typeface="Arial" pitchFamily="34" charset="0"/>
              </a:rPr>
              <a:t>NASA contract NNA10DE12C to ERC, Incorporated, </a:t>
            </a:r>
          </a:p>
          <a:p>
            <a:r>
              <a:rPr lang="en-US" sz="2000" dirty="0" smtClean="0">
                <a:latin typeface="Arial" pitchFamily="34" charset="0"/>
                <a:cs typeface="Arial" pitchFamily="34" charset="0"/>
              </a:rPr>
              <a:t>NASA contract NNA09DB39C to Jacobs Engineering, </a:t>
            </a:r>
          </a:p>
          <a:p>
            <a:r>
              <a:rPr lang="en-US" sz="2000" dirty="0" smtClean="0">
                <a:latin typeface="Arial" pitchFamily="34" charset="0"/>
                <a:cs typeface="Arial" pitchFamily="34" charset="0"/>
              </a:rPr>
              <a:t>NASA grant NNX12AF94A from the NRA Research Opportunities in Aeronautics</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lgn="ctr">
              <a:buNone/>
            </a:pPr>
            <a:r>
              <a:rPr lang="en-US" sz="2000" b="1" dirty="0" smtClean="0">
                <a:latin typeface="Arial" pitchFamily="34" charset="0"/>
                <a:cs typeface="Arial" pitchFamily="34" charset="0"/>
              </a:rPr>
              <a:t>Questions?</a:t>
            </a:r>
          </a:p>
        </p:txBody>
      </p:sp>
      <p:pic>
        <p:nvPicPr>
          <p:cNvPr id="9" name="Picture 8" descr="MEDLI Logo Final_resize.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362200" y="3200400"/>
            <a:ext cx="4114800" cy="2879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13</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
        <p:nvSpPr>
          <p:cNvPr id="5" name="Content Placeholder 2"/>
          <p:cNvSpPr>
            <a:spLocks noGrp="1"/>
          </p:cNvSpPr>
          <p:nvPr>
            <p:ph idx="1"/>
          </p:nvPr>
        </p:nvSpPr>
        <p:spPr>
          <a:xfrm>
            <a:off x="0" y="976312"/>
            <a:ext cx="8839200" cy="5729288"/>
          </a:xfrm>
        </p:spPr>
        <p:txBody>
          <a:bodyPr/>
          <a:lstStyle/>
          <a:p>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76200"/>
            <a:ext cx="7848600" cy="685800"/>
          </a:xfrm>
        </p:spPr>
        <p:txBody>
          <a:bodyPr/>
          <a:lstStyle/>
          <a:p>
            <a:r>
              <a:rPr lang="en-US" dirty="0" smtClean="0"/>
              <a:t>Abstract</a:t>
            </a:r>
          </a:p>
        </p:txBody>
      </p:sp>
      <p:sp>
        <p:nvSpPr>
          <p:cNvPr id="6" name="Rectangle 5"/>
          <p:cNvSpPr/>
          <p:nvPr/>
        </p:nvSpPr>
        <p:spPr>
          <a:xfrm>
            <a:off x="7620001" y="6581001"/>
            <a:ext cx="1524000" cy="276999"/>
          </a:xfrm>
          <a:prstGeom prst="rect">
            <a:avLst/>
          </a:prstGeom>
        </p:spPr>
        <p:txBody>
          <a:bodyPr wrap="square">
            <a:spAutoFit/>
          </a:bodyPr>
          <a:lstStyle/>
          <a:p>
            <a:pPr algn="r"/>
            <a:fld id="{003E832D-CE34-43F7-B531-0D9261C9B4D0}" type="slidenum">
              <a:rPr lang="en-US" sz="1200" smtClean="0">
                <a:solidFill>
                  <a:schemeClr val="tx1"/>
                </a:solidFill>
                <a:latin typeface="Arial" pitchFamily="34" charset="0"/>
                <a:cs typeface="Arial" pitchFamily="34" charset="0"/>
              </a:rPr>
              <a:pPr algn="r"/>
              <a:t>14</a:t>
            </a:fld>
            <a:endParaRPr lang="en-US" sz="1200" dirty="0" smtClean="0">
              <a:solidFill>
                <a:schemeClr val="tx1"/>
              </a:solidFill>
              <a:latin typeface="Arial" pitchFamily="34" charset="0"/>
              <a:cs typeface="Arial" pitchFamily="34" charset="0"/>
            </a:endParaRPr>
          </a:p>
        </p:txBody>
      </p:sp>
      <p:sp>
        <p:nvSpPr>
          <p:cNvPr id="18435" name="Content Placeholder 2"/>
          <p:cNvSpPr>
            <a:spLocks noGrp="1"/>
          </p:cNvSpPr>
          <p:nvPr>
            <p:ph idx="1"/>
          </p:nvPr>
        </p:nvSpPr>
        <p:spPr>
          <a:xfrm>
            <a:off x="152400" y="990600"/>
            <a:ext cx="8991600" cy="3962400"/>
          </a:xfrm>
        </p:spPr>
        <p:txBody>
          <a:bodyPr/>
          <a:lstStyle/>
          <a:p>
            <a:pPr>
              <a:buNone/>
            </a:pPr>
            <a:r>
              <a:rPr lang="en-US" sz="1600" dirty="0" smtClean="0">
                <a:latin typeface="Arial" pitchFamily="34" charset="0"/>
                <a:cs typeface="Arial" pitchFamily="34" charset="0"/>
              </a:rPr>
              <a:t>		The Mars Science Laboratory (MSL) Entry, Descent and Landing Instrumentation (MEDLI) hardware was launched on its way to Mars in November 2011. A team of engineers on the ground continues to make preparations for data return in August 2012. This work will present the status of the MEDLI Integrated Sensor Plug (MISP) portion of the MEDLI system. Hardware health status and readings of the cruise phase heatshield temperatures were obtained during a power-on in March 2012. The reconstruction team has continued to refine the tones and real-time data returned during entry. Most importantly, arc jet testing of the MISP plugs and material property characterization, as well as both computational fluid dynamics and ablator simulations are ongoing to ensure the returned data can be used to improve future entry designs.</a:t>
            </a:r>
          </a:p>
          <a:p>
            <a:pPr>
              <a:buNone/>
            </a:pPr>
            <a:r>
              <a:rPr lang="en-US" sz="1600" dirty="0" smtClean="0">
                <a:latin typeface="Arial" pitchFamily="34" charset="0"/>
                <a:cs typeface="Arial" pitchFamily="34" charset="0"/>
              </a:rPr>
              <a:t>		The MISP reconstruction approach involves reconstructing the ablator response for each plug, then combining the series of instrumented plugs to assess overall heatshield performance and aerothermal environments. This work will present details of the ground testing, simulation efforts, and anticipated post-flight analysis procedure.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76200" y="914399"/>
            <a:ext cx="5410200" cy="2563883"/>
          </a:xfrm>
        </p:spPr>
        <p:txBody>
          <a:bodyPr/>
          <a:lstStyle/>
          <a:p>
            <a:pPr>
              <a:buNone/>
            </a:pPr>
            <a:r>
              <a:rPr lang="en-US" sz="1400" b="1" dirty="0" smtClean="0"/>
              <a:t>DPLR (Flowfield simulations)</a:t>
            </a:r>
          </a:p>
          <a:p>
            <a:r>
              <a:rPr lang="en-US" sz="1400" dirty="0" smtClean="0"/>
              <a:t>3D Hypersonic CFD for Aerothermal Environments use DPLR v4-02-2.  DPLR is a parallel code </a:t>
            </a:r>
            <a:r>
              <a:rPr lang="en-US" sz="1400" b="1" dirty="0" smtClean="0"/>
              <a:t>requiring hours </a:t>
            </a:r>
            <a:r>
              <a:rPr lang="en-US" sz="1400" dirty="0" smtClean="0"/>
              <a:t>for each simulation</a:t>
            </a:r>
          </a:p>
          <a:p>
            <a:r>
              <a:rPr lang="en-US" sz="1400" dirty="0" smtClean="0"/>
              <a:t>DPLR is run using Mitcheltree &amp; Gnoffo Mars atmosphere and reactions (CO</a:t>
            </a:r>
            <a:r>
              <a:rPr lang="en-US" sz="1400" baseline="-25000" dirty="0" smtClean="0"/>
              <a:t>2</a:t>
            </a:r>
            <a:r>
              <a:rPr lang="en-US" sz="1400" dirty="0" smtClean="0"/>
              <a:t>, CO, N</a:t>
            </a:r>
            <a:r>
              <a:rPr lang="en-US" sz="1400" baseline="-25000" dirty="0" smtClean="0"/>
              <a:t>2</a:t>
            </a:r>
            <a:r>
              <a:rPr lang="en-US" sz="1400" dirty="0" smtClean="0"/>
              <a:t>, O</a:t>
            </a:r>
            <a:r>
              <a:rPr lang="en-US" sz="1400" baseline="-25000" dirty="0" smtClean="0"/>
              <a:t>2</a:t>
            </a:r>
            <a:r>
              <a:rPr lang="en-US" sz="1400" dirty="0" smtClean="0"/>
              <a:t>, NO, C, N, O), radiative equilibrium Mitcheltree surface catalycity model, and several turbulence models (SST, B-L, B-L w/ specified transition)</a:t>
            </a:r>
          </a:p>
          <a:p>
            <a:r>
              <a:rPr lang="en-US" sz="1400" dirty="0" smtClean="0"/>
              <a:t>Aeroheating environments are generated along a given trajectory as series of steady-state simulations</a:t>
            </a:r>
          </a:p>
        </p:txBody>
      </p:sp>
      <p:sp>
        <p:nvSpPr>
          <p:cNvPr id="12292" name="Rectangle 10"/>
          <p:cNvSpPr>
            <a:spLocks noGrp="1" noChangeArrowheads="1"/>
          </p:cNvSpPr>
          <p:nvPr>
            <p:ph type="sldNum" sz="quarter" idx="4294967295"/>
          </p:nvPr>
        </p:nvSpPr>
        <p:spPr>
          <a:xfrm>
            <a:off x="7239000" y="6400800"/>
            <a:ext cx="1905000" cy="457200"/>
          </a:xfrm>
          <a:prstGeom prst="rect">
            <a:avLst/>
          </a:prstGeom>
          <a:noFill/>
        </p:spPr>
        <p:txBody>
          <a:bodyPr/>
          <a:lstStyle/>
          <a:p>
            <a:fld id="{B561FBA9-25DF-4BB2-A8F3-4C90424F9DA8}" type="slidenum">
              <a:rPr lang="en-US" smtClean="0">
                <a:latin typeface="Arial" charset="0"/>
              </a:rPr>
              <a:pPr/>
              <a:t>15</a:t>
            </a:fld>
            <a:endParaRPr lang="en-US" dirty="0" smtClean="0">
              <a:latin typeface="Arial" charset="0"/>
            </a:endParaRPr>
          </a:p>
        </p:txBody>
      </p:sp>
      <p:pic>
        <p:nvPicPr>
          <p:cNvPr id="12312" name="Picture 34"/>
          <p:cNvPicPr>
            <a:picLocks noChangeAspect="1" noChangeArrowheads="1"/>
          </p:cNvPicPr>
          <p:nvPr/>
        </p:nvPicPr>
        <p:blipFill>
          <a:blip r:embed="rId3" cstate="print"/>
          <a:srcRect/>
          <a:stretch>
            <a:fillRect/>
          </a:stretch>
        </p:blipFill>
        <p:spPr bwMode="auto">
          <a:xfrm>
            <a:off x="0" y="3478283"/>
            <a:ext cx="5410200" cy="3379717"/>
          </a:xfrm>
          <a:prstGeom prst="rect">
            <a:avLst/>
          </a:prstGeom>
          <a:noFill/>
          <a:ln w="9525">
            <a:noFill/>
            <a:miter lim="800000"/>
            <a:headEnd/>
            <a:tailEnd/>
          </a:ln>
        </p:spPr>
      </p:pic>
      <p:sp>
        <p:nvSpPr>
          <p:cNvPr id="36" name="Content Placeholder 2"/>
          <p:cNvSpPr txBox="1">
            <a:spLocks/>
          </p:cNvSpPr>
          <p:nvPr/>
        </p:nvSpPr>
        <p:spPr bwMode="auto">
          <a:xfrm>
            <a:off x="5486400" y="4038600"/>
            <a:ext cx="3581400" cy="2590800"/>
          </a:xfrm>
          <a:prstGeom prst="rect">
            <a:avLst/>
          </a:prstGeom>
          <a:noFill/>
          <a:ln w="9525">
            <a:noFill/>
            <a:miter lim="800000"/>
            <a:headEnd/>
            <a:tailEnd/>
          </a:ln>
        </p:spPr>
        <p:txBody>
          <a:bodyPr/>
          <a:lstStyle/>
          <a:p>
            <a:pPr marL="342900" indent="-342900" eaLnBrk="0" hangingPunct="0">
              <a:spcBef>
                <a:spcPct val="20000"/>
              </a:spcBef>
              <a:defRPr/>
            </a:pPr>
            <a:r>
              <a:rPr lang="en-US" sz="1400" b="1" kern="0" dirty="0" smtClean="0">
                <a:solidFill>
                  <a:schemeClr val="tx1"/>
                </a:solidFill>
                <a:latin typeface="+mn-lt"/>
              </a:rPr>
              <a:t>FIAT (Material simulations)</a:t>
            </a:r>
          </a:p>
          <a:p>
            <a:pPr marL="342900" indent="-342900" eaLnBrk="0" hangingPunct="0">
              <a:spcBef>
                <a:spcPct val="20000"/>
              </a:spcBef>
              <a:buFontTx/>
              <a:buChar char="•"/>
              <a:defRPr/>
            </a:pPr>
            <a:r>
              <a:rPr lang="en-US" sz="1400" kern="0" dirty="0" smtClean="0">
                <a:latin typeface="+mn-lt"/>
              </a:rPr>
              <a:t>1</a:t>
            </a:r>
            <a:r>
              <a:rPr lang="en-US" sz="1400" kern="0" dirty="0" smtClean="0">
                <a:solidFill>
                  <a:schemeClr val="tx1"/>
                </a:solidFill>
                <a:latin typeface="+mn-lt"/>
              </a:rPr>
              <a:t>D ablator response is modeled with FIAT v2.6. FIAT is a serial code </a:t>
            </a:r>
            <a:r>
              <a:rPr lang="en-US" sz="1400" b="1" kern="0" dirty="0" smtClean="0">
                <a:solidFill>
                  <a:schemeClr val="tx1"/>
                </a:solidFill>
                <a:latin typeface="+mn-lt"/>
              </a:rPr>
              <a:t>requiring seconds to minutes </a:t>
            </a:r>
            <a:r>
              <a:rPr lang="en-US" sz="1400" kern="0" dirty="0" smtClean="0">
                <a:solidFill>
                  <a:schemeClr val="tx1"/>
                </a:solidFill>
                <a:latin typeface="+mn-lt"/>
              </a:rPr>
              <a:t>for each simulation</a:t>
            </a:r>
          </a:p>
          <a:p>
            <a:pPr marL="342900" indent="-342900" eaLnBrk="0" hangingPunct="0">
              <a:spcBef>
                <a:spcPct val="20000"/>
              </a:spcBef>
              <a:buFontTx/>
              <a:buChar char="•"/>
              <a:defRPr/>
            </a:pPr>
            <a:r>
              <a:rPr lang="en-US" sz="1400" kern="0" dirty="0" smtClean="0">
                <a:solidFill>
                  <a:schemeClr val="tx1"/>
                </a:solidFill>
                <a:latin typeface="+mn-lt"/>
              </a:rPr>
              <a:t>Our analysis currently uses FIAT PICA model v3.3, the same used for MSL TPS sizing and design.  We expect to update this model for our specific MISP PICA using ongoing material property and arc jet testing</a:t>
            </a:r>
          </a:p>
        </p:txBody>
      </p:sp>
      <p:sp>
        <p:nvSpPr>
          <p:cNvPr id="26" name="Title 25"/>
          <p:cNvSpPr>
            <a:spLocks noGrp="1"/>
          </p:cNvSpPr>
          <p:nvPr>
            <p:ph type="title"/>
          </p:nvPr>
        </p:nvSpPr>
        <p:spPr/>
        <p:txBody>
          <a:bodyPr/>
          <a:lstStyle/>
          <a:p>
            <a:r>
              <a:rPr lang="en-US" dirty="0" smtClean="0"/>
              <a:t>Modeling tools</a:t>
            </a:r>
            <a:endParaRPr lang="en-US" dirty="0"/>
          </a:p>
        </p:txBody>
      </p:sp>
      <p:pic>
        <p:nvPicPr>
          <p:cNvPr id="37" name="Picture 2"/>
          <p:cNvPicPr>
            <a:picLocks noChangeAspect="1" noChangeArrowheads="1"/>
          </p:cNvPicPr>
          <p:nvPr/>
        </p:nvPicPr>
        <p:blipFill>
          <a:blip r:embed="rId4" cstate="print"/>
          <a:srcRect/>
          <a:stretch>
            <a:fillRect/>
          </a:stretch>
        </p:blipFill>
        <p:spPr bwMode="auto">
          <a:xfrm>
            <a:off x="6019800" y="1080253"/>
            <a:ext cx="2819400" cy="2958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TIFFs\AJD11-p142-035.tif"/>
          <p:cNvPicPr>
            <a:picLocks noChangeAspect="1" noChangeArrowheads="1"/>
          </p:cNvPicPr>
          <p:nvPr/>
        </p:nvPicPr>
        <p:blipFill>
          <a:blip r:embed="rId3"/>
          <a:srcRect l="47296" t="31818" r="31572" b="43939"/>
          <a:stretch>
            <a:fillRect/>
          </a:stretch>
        </p:blipFill>
        <p:spPr bwMode="auto">
          <a:xfrm>
            <a:off x="6172200" y="914400"/>
            <a:ext cx="2800350" cy="2133600"/>
          </a:xfrm>
          <a:prstGeom prst="rect">
            <a:avLst/>
          </a:prstGeom>
          <a:noFill/>
          <a:ln w="9525">
            <a:noFill/>
            <a:miter lim="800000"/>
            <a:headEnd/>
            <a:tailEnd/>
          </a:ln>
        </p:spPr>
      </p:pic>
      <p:sp>
        <p:nvSpPr>
          <p:cNvPr id="2" name="Title 1"/>
          <p:cNvSpPr>
            <a:spLocks noGrp="1"/>
          </p:cNvSpPr>
          <p:nvPr>
            <p:ph type="title"/>
          </p:nvPr>
        </p:nvSpPr>
        <p:spPr>
          <a:xfrm>
            <a:off x="838200" y="76200"/>
            <a:ext cx="8305800" cy="622300"/>
          </a:xfrm>
        </p:spPr>
        <p:txBody>
          <a:bodyPr/>
          <a:lstStyle/>
          <a:p>
            <a:r>
              <a:rPr lang="en-US" dirty="0" smtClean="0"/>
              <a:t>Ongoing work and challenges</a:t>
            </a:r>
            <a:endParaRPr lang="en-US" dirty="0"/>
          </a:p>
        </p:txBody>
      </p:sp>
      <p:sp>
        <p:nvSpPr>
          <p:cNvPr id="3" name="Content Placeholder 2"/>
          <p:cNvSpPr>
            <a:spLocks noGrp="1"/>
          </p:cNvSpPr>
          <p:nvPr>
            <p:ph idx="1"/>
          </p:nvPr>
        </p:nvSpPr>
        <p:spPr>
          <a:xfrm>
            <a:off x="0" y="976312"/>
            <a:ext cx="5791199" cy="5729288"/>
          </a:xfrm>
        </p:spPr>
        <p:txBody>
          <a:bodyPr/>
          <a:lstStyle/>
          <a:p>
            <a:r>
              <a:rPr lang="en-US" sz="1400" dirty="0" smtClean="0"/>
              <a:t>To demonstrate inverse technique can work, we have to address several issues:</a:t>
            </a:r>
          </a:p>
          <a:p>
            <a:r>
              <a:rPr lang="en-US" sz="1400" dirty="0" smtClean="0"/>
              <a:t>Sensor Modeling:</a:t>
            </a:r>
          </a:p>
          <a:p>
            <a:pPr lvl="1"/>
            <a:r>
              <a:rPr lang="en-US" sz="1400" dirty="0" smtClean="0"/>
              <a:t>Need to treat HEAT sensors as monotonically increasing depth measurements</a:t>
            </a:r>
          </a:p>
          <a:p>
            <a:pPr lvl="1"/>
            <a:r>
              <a:rPr lang="en-US" sz="1400" dirty="0" smtClean="0"/>
              <a:t>Need to crop/ignore TCs when outside temperature range</a:t>
            </a:r>
          </a:p>
          <a:p>
            <a:pPr lvl="1"/>
            <a:r>
              <a:rPr lang="en-US" sz="1400" dirty="0" smtClean="0"/>
              <a:t>Need to determine how to interpret TC burn-outs to infer recession</a:t>
            </a:r>
          </a:p>
          <a:p>
            <a:r>
              <a:rPr lang="en-US" sz="1400" dirty="0" smtClean="0"/>
              <a:t>Differences between FIAT PICA model and MISP reality</a:t>
            </a:r>
          </a:p>
          <a:p>
            <a:pPr lvl="1"/>
            <a:r>
              <a:rPr lang="en-US" sz="1400" dirty="0" smtClean="0"/>
              <a:t>How do we effectively “tweak” material model in inverse methodology to avoid non-uniqueness, while making consistent model decisions across all MISP plugs</a:t>
            </a:r>
          </a:p>
          <a:p>
            <a:pPr lvl="1"/>
            <a:r>
              <a:rPr lang="en-US" sz="1400" dirty="0" smtClean="0"/>
              <a:t>How do we identify and compensate for surface features: For example, the so-called “caldera effect” where RTV bulges: Testing and dedicated CFD</a:t>
            </a:r>
          </a:p>
          <a:p>
            <a:pPr lvl="1"/>
            <a:r>
              <a:rPr lang="en-US" sz="1400" dirty="0" smtClean="0"/>
              <a:t>Accuracy of model before surface reaches equilibrium (will tend to over-predict recession)</a:t>
            </a:r>
          </a:p>
          <a:p>
            <a:pPr lvl="1"/>
            <a:r>
              <a:rPr lang="en-US" sz="1400" dirty="0" smtClean="0"/>
              <a:t>Verify with 3D FEA that 1D assumption is valid in the plug</a:t>
            </a:r>
          </a:p>
          <a:p>
            <a:endParaRPr lang="en-US" sz="1400" b="1" i="1" dirty="0" smtClean="0"/>
          </a:p>
          <a:p>
            <a:r>
              <a:rPr lang="en-US" sz="1400" b="1" i="1" dirty="0" smtClean="0"/>
              <a:t>We have begun to apply these “inverse engines” on the following problems:</a:t>
            </a:r>
          </a:p>
          <a:p>
            <a:pPr lvl="1"/>
            <a:r>
              <a:rPr lang="en-US" sz="1400" dirty="0" smtClean="0"/>
              <a:t>Arc jet data</a:t>
            </a:r>
          </a:p>
          <a:p>
            <a:pPr lvl="1"/>
            <a:r>
              <a:rPr lang="en-US" sz="1400" dirty="0" smtClean="0"/>
              <a:t>Mars Pathfinder: Flight TC data with a different ablators</a:t>
            </a:r>
          </a:p>
          <a:p>
            <a:pPr lvl="1"/>
            <a:r>
              <a:rPr lang="en-US" sz="1400" dirty="0" smtClean="0"/>
              <a:t>Simulated “blind tests” using aerothermal environments</a:t>
            </a:r>
          </a:p>
        </p:txBody>
      </p:sp>
      <p:sp>
        <p:nvSpPr>
          <p:cNvPr id="5" name="Rectangle 4"/>
          <p:cNvSpPr/>
          <p:nvPr/>
        </p:nvSpPr>
        <p:spPr bwMode="auto">
          <a:xfrm>
            <a:off x="6172200" y="3048000"/>
            <a:ext cx="2800350" cy="4572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pitchFamily="34" charset="0"/>
                <a:ea typeface="ＭＳ Ｐゴシック" pitchFamily="-108" charset="-128"/>
                <a:cs typeface="Arial" pitchFamily="34" charset="0"/>
              </a:rPr>
              <a:t>RTV</a:t>
            </a:r>
            <a:r>
              <a:rPr kumimoji="0" lang="en-US" sz="1200" i="0" u="none" strike="noStrike" cap="none" normalizeH="0" dirty="0" smtClean="0">
                <a:ln>
                  <a:noFill/>
                </a:ln>
                <a:solidFill>
                  <a:schemeClr val="tx1"/>
                </a:solidFill>
                <a:effectLst/>
                <a:latin typeface="Arial" pitchFamily="34" charset="0"/>
                <a:ea typeface="ＭＳ Ｐゴシック" pitchFamily="-108" charset="-128"/>
                <a:cs typeface="Arial" pitchFamily="34" charset="0"/>
              </a:rPr>
              <a:t> swelling and silica deposit observed in June 2011 PTF tests</a:t>
            </a:r>
            <a:endParaRPr kumimoji="0" lang="en-US" sz="1200" i="0" u="none" strike="noStrike" cap="none" normalizeH="0" baseline="0" dirty="0">
              <a:ln>
                <a:noFill/>
              </a:ln>
              <a:solidFill>
                <a:schemeClr val="tx1"/>
              </a:solidFill>
              <a:effectLst/>
              <a:latin typeface="Arial" pitchFamily="34" charset="0"/>
              <a:ea typeface="ＭＳ Ｐゴシック" pitchFamily="-108" charset="-128"/>
              <a:cs typeface="Arial" pitchFamily="34" charset="0"/>
            </a:endParaRPr>
          </a:p>
        </p:txBody>
      </p:sp>
      <p:sp>
        <p:nvSpPr>
          <p:cNvPr id="7" name="Rectangle 10"/>
          <p:cNvSpPr>
            <a:spLocks noGrp="1" noChangeArrowheads="1"/>
          </p:cNvSpPr>
          <p:nvPr>
            <p:ph type="sldNum" sz="quarter" idx="4294967295"/>
          </p:nvPr>
        </p:nvSpPr>
        <p:spPr>
          <a:xfrm>
            <a:off x="7239000" y="6400800"/>
            <a:ext cx="1905000" cy="457200"/>
          </a:xfrm>
          <a:prstGeom prst="rect">
            <a:avLst/>
          </a:prstGeom>
          <a:noFill/>
        </p:spPr>
        <p:txBody>
          <a:bodyPr/>
          <a:lstStyle/>
          <a:p>
            <a:fld id="{B561FBA9-25DF-4BB2-A8F3-4C90424F9DA8}" type="slidenum">
              <a:rPr lang="en-US" smtClean="0">
                <a:latin typeface="Arial" charset="0"/>
              </a:rPr>
              <a:pPr/>
              <a:t>16</a:t>
            </a:fld>
            <a:endParaRPr lang="en-US" dirty="0" smtClean="0">
              <a:latin typeface="Arial" charset="0"/>
            </a:endParaRPr>
          </a:p>
        </p:txBody>
      </p:sp>
      <p:sp>
        <p:nvSpPr>
          <p:cNvPr id="9" name="Rectangle 8"/>
          <p:cNvSpPr/>
          <p:nvPr/>
        </p:nvSpPr>
        <p:spPr bwMode="auto">
          <a:xfrm>
            <a:off x="6096000" y="6172200"/>
            <a:ext cx="2952750" cy="4572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pitchFamily="34" charset="0"/>
                <a:ea typeface="ＭＳ Ｐゴシック" pitchFamily="-108" charset="-128"/>
                <a:cs typeface="Arial" pitchFamily="34" charset="0"/>
              </a:rPr>
              <a:t>FIAT analysis and </a:t>
            </a:r>
            <a:r>
              <a:rPr lang="en-US" sz="1200" dirty="0" smtClean="0">
                <a:solidFill>
                  <a:schemeClr val="tx1"/>
                </a:solidFill>
                <a:latin typeface="Arial" pitchFamily="34" charset="0"/>
                <a:ea typeface="ＭＳ Ｐゴシック" pitchFamily="-108" charset="-128"/>
                <a:cs typeface="Arial" pitchFamily="34" charset="0"/>
              </a:rPr>
              <a:t>PTF data </a:t>
            </a:r>
            <a:br>
              <a:rPr lang="en-US" sz="1200" dirty="0" smtClean="0">
                <a:solidFill>
                  <a:schemeClr val="tx1"/>
                </a:solidFill>
                <a:latin typeface="Arial" pitchFamily="34" charset="0"/>
                <a:ea typeface="ＭＳ Ｐゴシック" pitchFamily="-108" charset="-128"/>
                <a:cs typeface="Arial" pitchFamily="34" charset="0"/>
              </a:rPr>
            </a:br>
            <a:r>
              <a:rPr lang="en-US" sz="1200" dirty="0" smtClean="0">
                <a:solidFill>
                  <a:schemeClr val="tx1"/>
                </a:solidFill>
                <a:latin typeface="Arial" pitchFamily="34" charset="0"/>
                <a:ea typeface="ＭＳ Ｐゴシック" pitchFamily="-108" charset="-128"/>
                <a:cs typeface="Arial" pitchFamily="34" charset="0"/>
              </a:rPr>
              <a:t>for Run #2 (45 W/cm</a:t>
            </a:r>
            <a:r>
              <a:rPr lang="en-US" sz="1200" baseline="30000" dirty="0" smtClean="0">
                <a:solidFill>
                  <a:schemeClr val="tx1"/>
                </a:solidFill>
                <a:latin typeface="Arial" pitchFamily="34" charset="0"/>
                <a:ea typeface="ＭＳ Ｐゴシック" pitchFamily="-108" charset="-128"/>
                <a:cs typeface="Arial" pitchFamily="34" charset="0"/>
              </a:rPr>
              <a:t>2</a:t>
            </a:r>
            <a:r>
              <a:rPr lang="en-US" sz="1200" dirty="0" smtClean="0">
                <a:solidFill>
                  <a:schemeClr val="tx1"/>
                </a:solidFill>
                <a:latin typeface="Arial" pitchFamily="34" charset="0"/>
                <a:ea typeface="ＭＳ Ｐゴシック" pitchFamily="-108" charset="-128"/>
                <a:cs typeface="Arial" pitchFamily="34" charset="0"/>
              </a:rPr>
              <a:t>)</a:t>
            </a:r>
            <a:endParaRPr kumimoji="0" lang="en-US" sz="1200" i="0" u="none" strike="noStrike" cap="none" normalizeH="0" baseline="0" dirty="0">
              <a:ln>
                <a:noFill/>
              </a:ln>
              <a:solidFill>
                <a:schemeClr val="tx1"/>
              </a:solidFill>
              <a:effectLst/>
              <a:latin typeface="Arial" pitchFamily="34" charset="0"/>
              <a:ea typeface="ＭＳ Ｐゴシック" pitchFamily="-108" charset="-128"/>
              <a:cs typeface="Arial" pitchFamily="34" charset="0"/>
            </a:endParaRPr>
          </a:p>
        </p:txBody>
      </p:sp>
      <p:pic>
        <p:nvPicPr>
          <p:cNvPr id="11" name="Picture 10" descr="export.png"/>
          <p:cNvPicPr>
            <a:picLocks noChangeAspect="1"/>
          </p:cNvPicPr>
          <p:nvPr/>
        </p:nvPicPr>
        <p:blipFill>
          <a:blip r:embed="rId4"/>
          <a:stretch>
            <a:fillRect/>
          </a:stretch>
        </p:blipFill>
        <p:spPr>
          <a:xfrm>
            <a:off x="5958166" y="3429000"/>
            <a:ext cx="3109634" cy="28194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profile comparison</a:t>
            </a:r>
            <a:endParaRPr lang="en-US" dirty="0"/>
          </a:p>
        </p:txBody>
      </p:sp>
      <p:sp>
        <p:nvSpPr>
          <p:cNvPr id="3" name="Content Placeholder 2"/>
          <p:cNvSpPr>
            <a:spLocks noGrp="1"/>
          </p:cNvSpPr>
          <p:nvPr>
            <p:ph idx="1"/>
          </p:nvPr>
        </p:nvSpPr>
        <p:spPr>
          <a:xfrm>
            <a:off x="228600" y="914400"/>
            <a:ext cx="8678863" cy="1905630"/>
          </a:xfrm>
        </p:spPr>
        <p:txBody>
          <a:bodyPr/>
          <a:lstStyle/>
          <a:p>
            <a:r>
              <a:rPr lang="en-US" sz="1600" dirty="0" smtClean="0"/>
              <a:t>Each reconstructed heat pulse may be characterized by several metrics, at least:</a:t>
            </a:r>
          </a:p>
          <a:p>
            <a:pPr lvl="1"/>
            <a:r>
              <a:rPr lang="en-US" dirty="0" smtClean="0"/>
              <a:t>Peak heating and time of peak</a:t>
            </a:r>
          </a:p>
          <a:p>
            <a:pPr lvl="1"/>
            <a:r>
              <a:rPr lang="en-US" dirty="0" smtClean="0"/>
              <a:t>Heat pulse width and integrated load</a:t>
            </a:r>
          </a:p>
          <a:p>
            <a:pPr lvl="1"/>
            <a:r>
              <a:rPr lang="en-US" dirty="0" smtClean="0"/>
              <a:t>Slope changes</a:t>
            </a:r>
          </a:p>
          <a:p>
            <a:r>
              <a:rPr lang="en-US" sz="1600" dirty="0" smtClean="0"/>
              <a:t>We expect to characterize a database of anticipated phenomenon based on such metrics.</a:t>
            </a:r>
          </a:p>
          <a:p>
            <a:r>
              <a:rPr lang="en-US" sz="1600" b="1" i="1" dirty="0" smtClean="0"/>
              <a:t>For example, turbulent transition and heating augmentation should be discerned at a plug based on a slope change.</a:t>
            </a:r>
          </a:p>
        </p:txBody>
      </p:sp>
      <p:grpSp>
        <p:nvGrpSpPr>
          <p:cNvPr id="41" name="Group 40"/>
          <p:cNvGrpSpPr/>
          <p:nvPr/>
        </p:nvGrpSpPr>
        <p:grpSpPr>
          <a:xfrm>
            <a:off x="447675" y="3124200"/>
            <a:ext cx="8467725" cy="3597275"/>
            <a:chOff x="295275" y="3200400"/>
            <a:chExt cx="8467725" cy="3597275"/>
          </a:xfrm>
        </p:grpSpPr>
        <p:pic>
          <p:nvPicPr>
            <p:cNvPr id="9218" name="Picture 2"/>
            <p:cNvPicPr>
              <a:picLocks noChangeAspect="1" noChangeArrowheads="1"/>
            </p:cNvPicPr>
            <p:nvPr/>
          </p:nvPicPr>
          <p:blipFill>
            <a:blip r:embed="rId3"/>
            <a:srcRect/>
            <a:stretch>
              <a:fillRect/>
            </a:stretch>
          </p:blipFill>
          <p:spPr bwMode="auto">
            <a:xfrm>
              <a:off x="295275" y="3200400"/>
              <a:ext cx="8467725" cy="3597275"/>
            </a:xfrm>
            <a:prstGeom prst="rect">
              <a:avLst/>
            </a:prstGeom>
            <a:noFill/>
            <a:ln w="9525">
              <a:noFill/>
              <a:miter lim="800000"/>
              <a:headEnd/>
              <a:tailEnd/>
            </a:ln>
            <a:effectLst/>
          </p:spPr>
        </p:pic>
        <p:sp>
          <p:nvSpPr>
            <p:cNvPr id="39" name="Rectangle 38"/>
            <p:cNvSpPr/>
            <p:nvPr/>
          </p:nvSpPr>
          <p:spPr bwMode="auto">
            <a:xfrm>
              <a:off x="1371600" y="6340475"/>
              <a:ext cx="2209800" cy="457200"/>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pitchFamily="34" charset="0"/>
                  <a:ea typeface="ＭＳ Ｐゴシック" pitchFamily="-108" charset="-128"/>
                  <a:cs typeface="Arial" pitchFamily="34" charset="0"/>
                </a:rPr>
                <a:t>Simulated heating pulses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pitchFamily="34" charset="0"/>
                  <a:ea typeface="ＭＳ Ｐゴシック" pitchFamily="-108" charset="-128"/>
                  <a:cs typeface="Arial" pitchFamily="34" charset="0"/>
                </a:rPr>
                <a:t>across the</a:t>
              </a:r>
              <a:r>
                <a:rPr kumimoji="0" lang="en-US" sz="1200" b="1" i="0" u="none" strike="noStrike" cap="none" normalizeH="0" dirty="0" smtClean="0">
                  <a:ln>
                    <a:noFill/>
                  </a:ln>
                  <a:solidFill>
                    <a:srgbClr val="FF0000"/>
                  </a:solidFill>
                  <a:effectLst/>
                  <a:latin typeface="Arial" pitchFamily="34" charset="0"/>
                  <a:ea typeface="ＭＳ Ｐゴシック" pitchFamily="-108" charset="-128"/>
                  <a:cs typeface="Arial" pitchFamily="34" charset="0"/>
                </a:rPr>
                <a:t> heatshield</a:t>
              </a:r>
              <a:endParaRPr kumimoji="0" lang="en-US" sz="1200" b="1" i="0" u="none" strike="noStrike" cap="none" normalizeH="0" baseline="0" dirty="0">
                <a:ln>
                  <a:noFill/>
                </a:ln>
                <a:solidFill>
                  <a:srgbClr val="FF0000"/>
                </a:solidFill>
                <a:effectLst/>
                <a:latin typeface="Arial" pitchFamily="34" charset="0"/>
                <a:ea typeface="ＭＳ Ｐゴシック" pitchFamily="-108" charset="-128"/>
                <a:cs typeface="Arial" pitchFamily="34" charset="0"/>
              </a:endParaRPr>
            </a:p>
          </p:txBody>
        </p:sp>
      </p:grpSp>
      <p:sp>
        <p:nvSpPr>
          <p:cNvPr id="42" name="Rectangle 10"/>
          <p:cNvSpPr>
            <a:spLocks noGrp="1" noChangeArrowheads="1"/>
          </p:cNvSpPr>
          <p:nvPr>
            <p:ph type="sldNum" sz="quarter" idx="4294967295"/>
          </p:nvPr>
        </p:nvSpPr>
        <p:spPr>
          <a:xfrm>
            <a:off x="7239000" y="6400800"/>
            <a:ext cx="1905000" cy="457200"/>
          </a:xfrm>
          <a:prstGeom prst="rect">
            <a:avLst/>
          </a:prstGeom>
          <a:noFill/>
        </p:spPr>
        <p:txBody>
          <a:bodyPr/>
          <a:lstStyle/>
          <a:p>
            <a:fld id="{B561FBA9-25DF-4BB2-A8F3-4C90424F9DA8}" type="slidenum">
              <a:rPr lang="en-US" smtClean="0">
                <a:latin typeface="Arial" charset="0"/>
              </a:rPr>
              <a:pPr/>
              <a:t>17</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a:xfrm>
            <a:off x="228600" y="914399"/>
            <a:ext cx="8678863" cy="5715001"/>
          </a:xfrm>
        </p:spPr>
        <p:txBody>
          <a:bodyPr/>
          <a:lstStyle/>
          <a:p>
            <a:pPr>
              <a:buNone/>
            </a:pPr>
            <a:r>
              <a:rPr lang="en-US" sz="2000" b="1" dirty="0" smtClean="0"/>
              <a:t>Motivation</a:t>
            </a:r>
          </a:p>
          <a:p>
            <a:r>
              <a:rPr lang="en-US" sz="2000" dirty="0" smtClean="0"/>
              <a:t>An accurate understanding of the entry environment and thermal protection system (TPS) response for Mars Science Laboratory (MSL) is vital for future missions to Mars.  MEDLI-MISP is an embedded sensor system in the MSL heatshield, and will provide an important dataset for future heatshield designs.</a:t>
            </a:r>
          </a:p>
          <a:p>
            <a:endParaRPr lang="en-US" sz="2000" dirty="0" smtClean="0"/>
          </a:p>
          <a:p>
            <a:pPr>
              <a:buNone/>
            </a:pPr>
            <a:r>
              <a:rPr lang="en-US" sz="2000" b="1" dirty="0" smtClean="0"/>
              <a:t>Outline</a:t>
            </a:r>
          </a:p>
          <a:p>
            <a:r>
              <a:rPr lang="en-US" sz="2000" dirty="0" smtClean="0"/>
              <a:t>Overview of MEDLI/MISP instrumentation</a:t>
            </a:r>
          </a:p>
          <a:p>
            <a:r>
              <a:rPr lang="en-US" sz="2000" dirty="0" smtClean="0"/>
              <a:t>Updates to live data stream channels</a:t>
            </a:r>
          </a:p>
          <a:p>
            <a:r>
              <a:rPr lang="en-US" sz="2000" dirty="0" smtClean="0"/>
              <a:t>Cruise checkout and quick-look data products</a:t>
            </a:r>
          </a:p>
          <a:p>
            <a:r>
              <a:rPr lang="en-US" sz="2000" dirty="0" smtClean="0"/>
              <a:t>Preparations for reconstruction activities</a:t>
            </a:r>
          </a:p>
          <a:p>
            <a:pPr lvl="1"/>
            <a:r>
              <a:rPr lang="en-US" sz="2000" dirty="0" smtClean="0"/>
              <a:t>Arc jet testing</a:t>
            </a:r>
          </a:p>
          <a:p>
            <a:pPr lvl="1"/>
            <a:r>
              <a:rPr lang="en-US" sz="2000" dirty="0" smtClean="0"/>
              <a:t>PICA material characterization</a:t>
            </a:r>
          </a:p>
          <a:p>
            <a:pPr lvl="1"/>
            <a:r>
              <a:rPr lang="en-US" sz="2000" dirty="0" smtClean="0"/>
              <a:t>Simulations and tool development</a:t>
            </a:r>
          </a:p>
          <a:p>
            <a:r>
              <a:rPr lang="en-US" sz="2000" dirty="0" smtClean="0"/>
              <a:t>Conclusions</a:t>
            </a:r>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2</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MEDLI/MISP</a:t>
            </a:r>
            <a:endParaRPr lang="en-US" dirty="0"/>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3</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
        <p:nvSpPr>
          <p:cNvPr id="7" name="Content Placeholder 2"/>
          <p:cNvSpPr>
            <a:spLocks noGrp="1"/>
          </p:cNvSpPr>
          <p:nvPr>
            <p:ph idx="1"/>
          </p:nvPr>
        </p:nvSpPr>
        <p:spPr>
          <a:xfrm>
            <a:off x="0" y="914400"/>
            <a:ext cx="5638800" cy="5943600"/>
          </a:xfrm>
        </p:spPr>
        <p:txBody>
          <a:bodyPr/>
          <a:lstStyle/>
          <a:p>
            <a:r>
              <a:rPr lang="en-US" sz="1600" dirty="0" smtClean="0"/>
              <a:t>Mars Science Laboratory (MSL) has a 4.5m diameter PICA tiled heatshield.  It launched in November 26</a:t>
            </a:r>
            <a:r>
              <a:rPr lang="en-US" sz="1600" baseline="30000" dirty="0" smtClean="0"/>
              <a:t>th</a:t>
            </a:r>
            <a:r>
              <a:rPr lang="en-US" sz="1600" dirty="0" smtClean="0"/>
              <a:t> 2011, and will enter Mars August 5</a:t>
            </a:r>
            <a:r>
              <a:rPr lang="en-US" sz="1600" baseline="30000" dirty="0" smtClean="0"/>
              <a:t>th</a:t>
            </a:r>
            <a:r>
              <a:rPr lang="en-US" sz="1600" dirty="0" smtClean="0"/>
              <a:t> PDT.</a:t>
            </a:r>
          </a:p>
          <a:p>
            <a:endParaRPr lang="en-US" sz="1600" dirty="0" smtClean="0"/>
          </a:p>
          <a:p>
            <a:r>
              <a:rPr lang="en-US" sz="1600" dirty="0" smtClean="0"/>
              <a:t>The heatshield is instrumented via the MSL Entry Descent and Landing Instrumentation (MEDLI) suite, with three main components:</a:t>
            </a:r>
          </a:p>
          <a:p>
            <a:pPr lvl="1"/>
            <a:r>
              <a:rPr lang="en-US" dirty="0" smtClean="0"/>
              <a:t>MEADS (Mars Entry Atmospheric Data System) Pressure ports and transducers at 7 locations,</a:t>
            </a:r>
          </a:p>
          <a:p>
            <a:pPr lvl="1"/>
            <a:r>
              <a:rPr lang="en-US" b="1" dirty="0" smtClean="0"/>
              <a:t>MISP (MEDLI Integrated Sensor Plug),</a:t>
            </a:r>
            <a:br>
              <a:rPr lang="en-US" b="1" dirty="0" smtClean="0"/>
            </a:br>
            <a:r>
              <a:rPr lang="en-US" b="1" dirty="0" smtClean="0"/>
              <a:t>In-depth sensors at 7 locations embedded in the TPS,</a:t>
            </a:r>
            <a:endParaRPr lang="en-US" dirty="0" smtClean="0"/>
          </a:p>
          <a:p>
            <a:pPr lvl="1"/>
            <a:r>
              <a:rPr lang="en-US" dirty="0" smtClean="0"/>
              <a:t>Solid State Electronics (SSE) box for data collection from MISP and MEADS.</a:t>
            </a:r>
            <a:br>
              <a:rPr lang="en-US" dirty="0" smtClean="0"/>
            </a:br>
            <a:endParaRPr lang="en-US" dirty="0" smtClean="0"/>
          </a:p>
          <a:p>
            <a:r>
              <a:rPr lang="en-US" sz="1600" dirty="0" smtClean="0"/>
              <a:t>Data is stored during entry, and </a:t>
            </a:r>
            <a:r>
              <a:rPr lang="en-US" sz="1600" dirty="0" err="1" smtClean="0"/>
              <a:t>telemetered</a:t>
            </a:r>
            <a:r>
              <a:rPr lang="en-US" sz="1600" dirty="0" smtClean="0"/>
              <a:t> after landing, except for tones and a limited live data stream.</a:t>
            </a:r>
          </a:p>
        </p:txBody>
      </p:sp>
      <p:pic>
        <p:nvPicPr>
          <p:cNvPr id="9" name="Picture 9"/>
          <p:cNvPicPr>
            <a:picLocks noChangeAspect="1" noChangeArrowheads="1"/>
          </p:cNvPicPr>
          <p:nvPr/>
        </p:nvPicPr>
        <p:blipFill>
          <a:blip r:embed="rId3" cstate="print"/>
          <a:srcRect/>
          <a:stretch>
            <a:fillRect/>
          </a:stretch>
        </p:blipFill>
        <p:spPr bwMode="auto">
          <a:xfrm>
            <a:off x="5638799" y="1142999"/>
            <a:ext cx="3313113" cy="2484835"/>
          </a:xfrm>
          <a:prstGeom prst="rect">
            <a:avLst/>
          </a:prstGeom>
          <a:noFill/>
          <a:ln w="9525">
            <a:noFill/>
            <a:miter lim="800000"/>
            <a:headEnd/>
            <a:tailEnd/>
          </a:ln>
        </p:spPr>
      </p:pic>
      <p:sp>
        <p:nvSpPr>
          <p:cNvPr id="11" name="TextBox 18"/>
          <p:cNvSpPr txBox="1">
            <a:spLocks noChangeArrowheads="1"/>
          </p:cNvSpPr>
          <p:nvPr/>
        </p:nvSpPr>
        <p:spPr bwMode="auto">
          <a:xfrm>
            <a:off x="5791200" y="895350"/>
            <a:ext cx="3073400" cy="246221"/>
          </a:xfrm>
          <a:prstGeom prst="rect">
            <a:avLst/>
          </a:prstGeom>
          <a:noFill/>
          <a:ln w="9525">
            <a:noFill/>
            <a:miter lim="800000"/>
            <a:headEnd/>
            <a:tailEnd/>
          </a:ln>
        </p:spPr>
        <p:txBody>
          <a:bodyPr wrap="square">
            <a:spAutoFit/>
          </a:bodyPr>
          <a:lstStyle/>
          <a:p>
            <a:pPr algn="ctr"/>
            <a:r>
              <a:rPr lang="en-US" dirty="0">
                <a:solidFill>
                  <a:schemeClr val="tx1"/>
                </a:solidFill>
              </a:rPr>
              <a:t>MSL </a:t>
            </a:r>
            <a:r>
              <a:rPr lang="en-US" dirty="0" smtClean="0"/>
              <a:t>h</a:t>
            </a:r>
            <a:r>
              <a:rPr lang="en-US" dirty="0" smtClean="0">
                <a:solidFill>
                  <a:schemeClr val="tx1"/>
                </a:solidFill>
              </a:rPr>
              <a:t>eatshield</a:t>
            </a:r>
            <a:endParaRPr lang="en-US" dirty="0">
              <a:solidFill>
                <a:schemeClr val="tx1"/>
              </a:solidFill>
            </a:endParaRPr>
          </a:p>
        </p:txBody>
      </p:sp>
      <p:sp>
        <p:nvSpPr>
          <p:cNvPr id="12" name="TextBox 18"/>
          <p:cNvSpPr txBox="1">
            <a:spLocks noChangeArrowheads="1"/>
          </p:cNvSpPr>
          <p:nvPr/>
        </p:nvSpPr>
        <p:spPr bwMode="auto">
          <a:xfrm>
            <a:off x="6438900" y="3792379"/>
            <a:ext cx="2247900" cy="246221"/>
          </a:xfrm>
          <a:prstGeom prst="rect">
            <a:avLst/>
          </a:prstGeom>
          <a:noFill/>
          <a:ln w="9525">
            <a:noFill/>
            <a:miter lim="800000"/>
            <a:headEnd/>
            <a:tailEnd/>
          </a:ln>
        </p:spPr>
        <p:txBody>
          <a:bodyPr wrap="square">
            <a:spAutoFit/>
          </a:bodyPr>
          <a:lstStyle/>
          <a:p>
            <a:r>
              <a:rPr lang="en-US" dirty="0" smtClean="0">
                <a:solidFill>
                  <a:schemeClr val="tx1"/>
                </a:solidFill>
              </a:rPr>
              <a:t>MISP installed on heatshield</a:t>
            </a:r>
            <a:endParaRPr lang="en-US" dirty="0">
              <a:solidFill>
                <a:schemeClr val="tx1"/>
              </a:solidFill>
            </a:endParaRPr>
          </a:p>
        </p:txBody>
      </p:sp>
      <p:pic>
        <p:nvPicPr>
          <p:cNvPr id="20" name="Picture 9"/>
          <p:cNvPicPr>
            <a:picLocks noChangeAspect="1" noChangeArrowheads="1"/>
          </p:cNvPicPr>
          <p:nvPr/>
        </p:nvPicPr>
        <p:blipFill>
          <a:blip r:embed="rId3" cstate="print"/>
          <a:srcRect l="42638" t="7827" r="23725" b="55430"/>
          <a:stretch>
            <a:fillRect/>
          </a:stretch>
        </p:blipFill>
        <p:spPr bwMode="auto">
          <a:xfrm>
            <a:off x="5791200" y="4038600"/>
            <a:ext cx="3048000" cy="2498199"/>
          </a:xfrm>
          <a:prstGeom prst="rect">
            <a:avLst/>
          </a:prstGeom>
          <a:noFill/>
          <a:ln>
            <a:noFill/>
          </a:ln>
        </p:spPr>
      </p:pic>
      <p:sp>
        <p:nvSpPr>
          <p:cNvPr id="21" name="TextBox 20"/>
          <p:cNvSpPr txBox="1">
            <a:spLocks noChangeArrowheads="1"/>
          </p:cNvSpPr>
          <p:nvPr/>
        </p:nvSpPr>
        <p:spPr bwMode="auto">
          <a:xfrm>
            <a:off x="7162800" y="5257800"/>
            <a:ext cx="723900" cy="230832"/>
          </a:xfrm>
          <a:prstGeom prst="rect">
            <a:avLst/>
          </a:prstGeom>
          <a:noFill/>
          <a:ln w="9525">
            <a:noFill/>
            <a:miter lim="800000"/>
            <a:headEnd/>
            <a:tailEnd/>
          </a:ln>
        </p:spPr>
        <p:txBody>
          <a:bodyPr wrap="square">
            <a:spAutoFit/>
          </a:bodyPr>
          <a:lstStyle/>
          <a:p>
            <a:r>
              <a:rPr lang="en-US" sz="900" b="1" dirty="0" smtClean="0">
                <a:effectLst>
                  <a:outerShdw blurRad="38100" dist="38100" dir="2700000" algn="tl">
                    <a:srgbClr val="000000">
                      <a:alpha val="43137"/>
                    </a:srgbClr>
                  </a:outerShdw>
                </a:effectLst>
                <a:cs typeface="Arial" pitchFamily="34" charset="0"/>
              </a:rPr>
              <a:t>MISP T7</a:t>
            </a:r>
            <a:endParaRPr lang="en-US" sz="900" b="1" dirty="0">
              <a:effectLst>
                <a:outerShdw blurRad="38100" dist="38100" dir="2700000" algn="tl">
                  <a:srgbClr val="000000">
                    <a:alpha val="43137"/>
                  </a:srgbClr>
                </a:outerShdw>
              </a:effectLst>
              <a:cs typeface="Arial" pitchFamily="34" charset="0"/>
            </a:endParaRPr>
          </a:p>
        </p:txBody>
      </p:sp>
      <p:sp>
        <p:nvSpPr>
          <p:cNvPr id="22" name="TextBox 21"/>
          <p:cNvSpPr txBox="1">
            <a:spLocks noChangeArrowheads="1"/>
          </p:cNvSpPr>
          <p:nvPr/>
        </p:nvSpPr>
        <p:spPr bwMode="auto">
          <a:xfrm>
            <a:off x="6705600" y="4419600"/>
            <a:ext cx="723900" cy="230832"/>
          </a:xfrm>
          <a:prstGeom prst="rect">
            <a:avLst/>
          </a:prstGeom>
          <a:noFill/>
          <a:ln w="9525">
            <a:noFill/>
            <a:miter lim="800000"/>
            <a:headEnd/>
            <a:tailEnd/>
          </a:ln>
        </p:spPr>
        <p:txBody>
          <a:bodyPr wrap="square">
            <a:spAutoFit/>
          </a:bodyPr>
          <a:lstStyle/>
          <a:p>
            <a:r>
              <a:rPr lang="en-US" sz="900" b="1" dirty="0" smtClean="0">
                <a:effectLst>
                  <a:outerShdw blurRad="38100" dist="38100" dir="2700000" algn="tl">
                    <a:srgbClr val="000000">
                      <a:alpha val="43137"/>
                    </a:srgbClr>
                  </a:outerShdw>
                </a:effectLst>
                <a:cs typeface="Arial" pitchFamily="34" charset="0"/>
              </a:rPr>
              <a:t>MISP T5</a:t>
            </a:r>
            <a:endParaRPr lang="en-US" sz="900" b="1" dirty="0">
              <a:effectLst>
                <a:outerShdw blurRad="38100" dist="38100" dir="2700000" algn="tl">
                  <a:srgbClr val="000000">
                    <a:alpha val="43137"/>
                  </a:srgbClr>
                </a:outerShdw>
              </a:effectLst>
              <a:cs typeface="Arial" pitchFamily="34" charset="0"/>
            </a:endParaRPr>
          </a:p>
        </p:txBody>
      </p:sp>
      <p:sp>
        <p:nvSpPr>
          <p:cNvPr id="23" name="TextBox 22"/>
          <p:cNvSpPr txBox="1">
            <a:spLocks noChangeArrowheads="1"/>
          </p:cNvSpPr>
          <p:nvPr/>
        </p:nvSpPr>
        <p:spPr bwMode="auto">
          <a:xfrm>
            <a:off x="8020050" y="6019800"/>
            <a:ext cx="723900" cy="230832"/>
          </a:xfrm>
          <a:prstGeom prst="rect">
            <a:avLst/>
          </a:prstGeom>
          <a:noFill/>
          <a:ln w="9525">
            <a:noFill/>
            <a:miter lim="800000"/>
            <a:headEnd/>
            <a:tailEnd/>
          </a:ln>
        </p:spPr>
        <p:txBody>
          <a:bodyPr wrap="square">
            <a:spAutoFit/>
          </a:bodyPr>
          <a:lstStyle/>
          <a:p>
            <a:r>
              <a:rPr lang="en-US" sz="900" b="1" dirty="0" smtClean="0">
                <a:effectLst>
                  <a:outerShdw blurRad="38100" dist="38100" dir="2700000" algn="tl">
                    <a:srgbClr val="000000">
                      <a:alpha val="43137"/>
                    </a:srgbClr>
                  </a:outerShdw>
                </a:effectLst>
                <a:cs typeface="Arial" pitchFamily="34" charset="0"/>
              </a:rPr>
              <a:t>MISP T6</a:t>
            </a:r>
            <a:endParaRPr lang="en-US" sz="900" b="1" dirty="0">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MISP locations and sensors</a:t>
            </a:r>
            <a:br>
              <a:rPr lang="en-US" dirty="0" smtClean="0"/>
            </a:br>
            <a:endParaRPr lang="en-US" dirty="0"/>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4</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
        <p:nvSpPr>
          <p:cNvPr id="14" name="Content Placeholder 2"/>
          <p:cNvSpPr>
            <a:spLocks noGrp="1"/>
          </p:cNvSpPr>
          <p:nvPr>
            <p:ph idx="1"/>
          </p:nvPr>
        </p:nvSpPr>
        <p:spPr>
          <a:xfrm>
            <a:off x="0" y="4495800"/>
            <a:ext cx="9144000" cy="2286000"/>
          </a:xfrm>
        </p:spPr>
        <p:txBody>
          <a:bodyPr/>
          <a:lstStyle/>
          <a:p>
            <a:r>
              <a:rPr lang="en-US" sz="1600" dirty="0" smtClean="0"/>
              <a:t>Each MISP is a 1.3” x1.25” long cylindrical PICA plug bonded into the heatshield</a:t>
            </a:r>
          </a:p>
          <a:p>
            <a:endParaRPr lang="en-US" sz="1600" dirty="0" smtClean="0"/>
          </a:p>
          <a:p>
            <a:r>
              <a:rPr lang="en-US" sz="1600" dirty="0" smtClean="0"/>
              <a:t>A single MISP contains four thermocouples (TC1-4) and one HEAT (Hollow </a:t>
            </a:r>
            <a:r>
              <a:rPr lang="en-US" sz="1600" dirty="0" err="1" smtClean="0"/>
              <a:t>aErothermal</a:t>
            </a:r>
            <a:r>
              <a:rPr lang="en-US" sz="1600" dirty="0" smtClean="0"/>
              <a:t> Ablation  and Temperature) sensor sampled at 8, 2, or 1 Hz depending on depth.</a:t>
            </a:r>
          </a:p>
          <a:p>
            <a:endParaRPr lang="en-US" sz="1600" dirty="0" smtClean="0"/>
          </a:p>
          <a:p>
            <a:r>
              <a:rPr lang="en-US" sz="1600" dirty="0" smtClean="0"/>
              <a:t>There are seven MISP installed on the heatshield (T1-T7)</a:t>
            </a:r>
          </a:p>
          <a:p>
            <a:endParaRPr lang="en-US" sz="1600" dirty="0" smtClean="0"/>
          </a:p>
          <a:p>
            <a:r>
              <a:rPr lang="en-US" sz="1600" dirty="0" smtClean="0"/>
              <a:t>MEDLI/MISP is the </a:t>
            </a:r>
            <a:r>
              <a:rPr lang="en-US" sz="1600" b="1" dirty="0" smtClean="0"/>
              <a:t>most heatshield instrumentation </a:t>
            </a:r>
            <a:r>
              <a:rPr lang="en-US" sz="1600" dirty="0" smtClean="0"/>
              <a:t>flown on a Mars mission to date!</a:t>
            </a:r>
          </a:p>
        </p:txBody>
      </p:sp>
      <p:sp>
        <p:nvSpPr>
          <p:cNvPr id="21" name="TextBox 18"/>
          <p:cNvSpPr txBox="1">
            <a:spLocks noChangeArrowheads="1"/>
          </p:cNvSpPr>
          <p:nvPr/>
        </p:nvSpPr>
        <p:spPr bwMode="auto">
          <a:xfrm>
            <a:off x="1981200" y="914400"/>
            <a:ext cx="1676400" cy="246221"/>
          </a:xfrm>
          <a:prstGeom prst="rect">
            <a:avLst/>
          </a:prstGeom>
          <a:noFill/>
          <a:ln w="9525">
            <a:noFill/>
            <a:miter lim="800000"/>
            <a:headEnd/>
            <a:tailEnd/>
          </a:ln>
        </p:spPr>
        <p:txBody>
          <a:bodyPr wrap="square">
            <a:spAutoFit/>
          </a:bodyPr>
          <a:lstStyle/>
          <a:p>
            <a:r>
              <a:rPr lang="en-US" dirty="0" smtClean="0">
                <a:solidFill>
                  <a:schemeClr val="tx1"/>
                </a:solidFill>
              </a:rPr>
              <a:t>MISP cross-section</a:t>
            </a:r>
            <a:endParaRPr lang="en-US" dirty="0">
              <a:solidFill>
                <a:schemeClr val="tx1"/>
              </a:solidFill>
            </a:endParaRPr>
          </a:p>
        </p:txBody>
      </p:sp>
      <p:grpSp>
        <p:nvGrpSpPr>
          <p:cNvPr id="28" name="Group 27"/>
          <p:cNvGrpSpPr/>
          <p:nvPr/>
        </p:nvGrpSpPr>
        <p:grpSpPr>
          <a:xfrm>
            <a:off x="5181600" y="914400"/>
            <a:ext cx="3352800" cy="3352800"/>
            <a:chOff x="5562601" y="914400"/>
            <a:chExt cx="3352800" cy="3352800"/>
          </a:xfrm>
        </p:grpSpPr>
        <p:pic>
          <p:nvPicPr>
            <p:cNvPr id="18" name="Picture 11" descr="illustration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62601" y="1304315"/>
              <a:ext cx="3352798" cy="2962885"/>
            </a:xfrm>
            <a:prstGeom prst="rect">
              <a:avLst/>
            </a:prstGeom>
            <a:noFill/>
            <a:ln w="9525">
              <a:noFill/>
              <a:miter lim="800000"/>
              <a:headEnd/>
              <a:tailEnd/>
            </a:ln>
          </p:spPr>
        </p:pic>
        <p:sp>
          <p:nvSpPr>
            <p:cNvPr id="19" name="TextBox 18"/>
            <p:cNvSpPr txBox="1">
              <a:spLocks noChangeArrowheads="1"/>
            </p:cNvSpPr>
            <p:nvPr/>
          </p:nvSpPr>
          <p:spPr bwMode="auto">
            <a:xfrm>
              <a:off x="8077201" y="1368045"/>
              <a:ext cx="762000" cy="246221"/>
            </a:xfrm>
            <a:prstGeom prst="rect">
              <a:avLst/>
            </a:prstGeom>
            <a:noFill/>
            <a:ln w="9525">
              <a:noFill/>
              <a:miter lim="800000"/>
              <a:headEnd/>
              <a:tailEnd/>
            </a:ln>
          </p:spPr>
          <p:txBody>
            <a:bodyPr wrap="square">
              <a:spAutoFit/>
            </a:bodyPr>
            <a:lstStyle/>
            <a:p>
              <a:r>
                <a:rPr lang="en-US" b="1" dirty="0" smtClean="0">
                  <a:solidFill>
                    <a:schemeClr val="tx1"/>
                  </a:solidFill>
                  <a:latin typeface="Arial" pitchFamily="34" charset="0"/>
                  <a:cs typeface="Arial" pitchFamily="34" charset="0"/>
                </a:rPr>
                <a:t>Leeside</a:t>
              </a:r>
              <a:endParaRPr lang="en-US" b="1" dirty="0">
                <a:solidFill>
                  <a:schemeClr val="tx1"/>
                </a:solidFill>
                <a:latin typeface="Arial" pitchFamily="34" charset="0"/>
                <a:cs typeface="Arial" pitchFamily="34" charset="0"/>
              </a:endParaRPr>
            </a:p>
          </p:txBody>
        </p:sp>
        <p:sp>
          <p:nvSpPr>
            <p:cNvPr id="20" name="TextBox 19"/>
            <p:cNvSpPr txBox="1">
              <a:spLocks noChangeArrowheads="1"/>
            </p:cNvSpPr>
            <p:nvPr/>
          </p:nvSpPr>
          <p:spPr bwMode="auto">
            <a:xfrm>
              <a:off x="8001001" y="4017424"/>
              <a:ext cx="914400" cy="246221"/>
            </a:xfrm>
            <a:prstGeom prst="rect">
              <a:avLst/>
            </a:prstGeom>
            <a:noFill/>
            <a:ln w="9525">
              <a:noFill/>
              <a:miter lim="800000"/>
              <a:headEnd/>
              <a:tailEnd/>
            </a:ln>
          </p:spPr>
          <p:txBody>
            <a:bodyPr wrap="square">
              <a:spAutoFit/>
            </a:bodyPr>
            <a:lstStyle/>
            <a:p>
              <a:r>
                <a:rPr lang="en-US" b="1" dirty="0" smtClean="0">
                  <a:solidFill>
                    <a:schemeClr val="tx1"/>
                  </a:solidFill>
                  <a:latin typeface="Arial" pitchFamily="34" charset="0"/>
                  <a:cs typeface="Arial" pitchFamily="34" charset="0"/>
                </a:rPr>
                <a:t>Windside</a:t>
              </a:r>
              <a:endParaRPr lang="en-US" b="1" dirty="0">
                <a:solidFill>
                  <a:schemeClr val="tx1"/>
                </a:solidFill>
                <a:latin typeface="Arial" pitchFamily="34" charset="0"/>
                <a:cs typeface="Arial" pitchFamily="34" charset="0"/>
              </a:endParaRPr>
            </a:p>
          </p:txBody>
        </p:sp>
        <p:sp>
          <p:nvSpPr>
            <p:cNvPr id="22" name="TextBox 18"/>
            <p:cNvSpPr txBox="1">
              <a:spLocks noChangeArrowheads="1"/>
            </p:cNvSpPr>
            <p:nvPr/>
          </p:nvSpPr>
          <p:spPr bwMode="auto">
            <a:xfrm>
              <a:off x="5867402" y="914400"/>
              <a:ext cx="2895599" cy="246221"/>
            </a:xfrm>
            <a:prstGeom prst="rect">
              <a:avLst/>
            </a:prstGeom>
            <a:noFill/>
            <a:ln w="9525">
              <a:noFill/>
              <a:miter lim="800000"/>
              <a:headEnd/>
              <a:tailEnd/>
            </a:ln>
          </p:spPr>
          <p:txBody>
            <a:bodyPr wrap="square">
              <a:spAutoFit/>
            </a:bodyPr>
            <a:lstStyle/>
            <a:p>
              <a:r>
                <a:rPr lang="en-US" dirty="0" smtClean="0"/>
                <a:t>Location of MISPs on MSL heatshield</a:t>
              </a:r>
              <a:endParaRPr lang="en-US" dirty="0">
                <a:solidFill>
                  <a:schemeClr val="tx1"/>
                </a:solidFill>
              </a:endParaRPr>
            </a:p>
          </p:txBody>
        </p:sp>
      </p:grpSp>
      <p:grpSp>
        <p:nvGrpSpPr>
          <p:cNvPr id="27" name="Group 26"/>
          <p:cNvGrpSpPr/>
          <p:nvPr/>
        </p:nvGrpSpPr>
        <p:grpSpPr>
          <a:xfrm>
            <a:off x="565150" y="1295400"/>
            <a:ext cx="4387850" cy="2813875"/>
            <a:chOff x="4375150" y="1012195"/>
            <a:chExt cx="4387850" cy="2813875"/>
          </a:xfrm>
        </p:grpSpPr>
        <p:pic>
          <p:nvPicPr>
            <p:cNvPr id="15" name="Picture 14"/>
            <p:cNvPicPr/>
            <p:nvPr/>
          </p:nvPicPr>
          <p:blipFill>
            <a:blip r:embed="rId4" cstate="print"/>
            <a:srcRect/>
            <a:stretch>
              <a:fillRect/>
            </a:stretch>
          </p:blipFill>
          <p:spPr bwMode="auto">
            <a:xfrm>
              <a:off x="4800600" y="1066800"/>
              <a:ext cx="3962400" cy="2759270"/>
            </a:xfrm>
            <a:prstGeom prst="rect">
              <a:avLst/>
            </a:prstGeom>
            <a:noFill/>
            <a:ln w="9525">
              <a:noFill/>
              <a:miter lim="800000"/>
              <a:headEnd/>
              <a:tailEnd/>
            </a:ln>
          </p:spPr>
        </p:pic>
        <p:sp>
          <p:nvSpPr>
            <p:cNvPr id="24" name="TextBox 18"/>
            <p:cNvSpPr txBox="1">
              <a:spLocks noChangeArrowheads="1"/>
            </p:cNvSpPr>
            <p:nvPr/>
          </p:nvSpPr>
          <p:spPr bwMode="auto">
            <a:xfrm>
              <a:off x="4375150" y="1012195"/>
              <a:ext cx="1263650" cy="261610"/>
            </a:xfrm>
            <a:prstGeom prst="rect">
              <a:avLst/>
            </a:prstGeom>
            <a:noFill/>
            <a:ln w="9525">
              <a:noFill/>
              <a:miter lim="800000"/>
              <a:headEnd/>
              <a:tailEnd/>
            </a:ln>
          </p:spPr>
          <p:txBody>
            <a:bodyPr wrap="square">
              <a:spAutoFit/>
            </a:bodyPr>
            <a:lstStyle/>
            <a:p>
              <a:pPr algn="ctr"/>
              <a:r>
                <a:rPr lang="en-US" sz="1100" dirty="0" smtClean="0">
                  <a:solidFill>
                    <a:srgbClr val="CC3300"/>
                  </a:solidFill>
                  <a:latin typeface="Arial" pitchFamily="34" charset="0"/>
                  <a:cs typeface="Arial" pitchFamily="34" charset="0"/>
                </a:rPr>
                <a:t>HEAT sensor</a:t>
              </a:r>
              <a:endParaRPr lang="en-US" sz="1100" dirty="0">
                <a:solidFill>
                  <a:srgbClr val="CC3300"/>
                </a:solidFill>
                <a:latin typeface="Arial" pitchFamily="34" charset="0"/>
                <a:cs typeface="Arial" pitchFamily="34" charset="0"/>
              </a:endParaRPr>
            </a:p>
          </p:txBody>
        </p:sp>
        <p:cxnSp>
          <p:nvCxnSpPr>
            <p:cNvPr id="26" name="Straight Arrow Connector 25"/>
            <p:cNvCxnSpPr>
              <a:stCxn id="24" idx="2"/>
            </p:cNvCxnSpPr>
            <p:nvPr/>
          </p:nvCxnSpPr>
          <p:spPr bwMode="auto">
            <a:xfrm>
              <a:off x="5006975" y="1273805"/>
              <a:ext cx="784225" cy="191616"/>
            </a:xfrm>
            <a:prstGeom prst="straightConnector1">
              <a:avLst/>
            </a:prstGeom>
            <a:solidFill>
              <a:schemeClr val="accent1"/>
            </a:solidFill>
            <a:ln w="9525" cap="flat" cmpd="sng" algn="ctr">
              <a:solidFill>
                <a:srgbClr val="CC3300"/>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to live data stream channels</a:t>
            </a:r>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5</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
        <p:nvSpPr>
          <p:cNvPr id="5" name="Content Placeholder 2"/>
          <p:cNvSpPr>
            <a:spLocks noGrp="1"/>
          </p:cNvSpPr>
          <p:nvPr>
            <p:ph idx="1"/>
          </p:nvPr>
        </p:nvSpPr>
        <p:spPr>
          <a:xfrm>
            <a:off x="0" y="976312"/>
            <a:ext cx="5486400" cy="5729288"/>
          </a:xfrm>
        </p:spPr>
        <p:txBody>
          <a:bodyPr/>
          <a:lstStyle/>
          <a:p>
            <a:r>
              <a:rPr lang="en-US" sz="1600" dirty="0" smtClean="0"/>
              <a:t>MSL will return a limited tone data, and a live data stream from the MEDLI subsystem </a:t>
            </a:r>
            <a:r>
              <a:rPr lang="en-US" sz="1600" i="1" dirty="0" smtClean="0"/>
              <a:t>during</a:t>
            </a:r>
            <a:r>
              <a:rPr lang="en-US" sz="1600" dirty="0" smtClean="0"/>
              <a:t> entry:</a:t>
            </a:r>
          </a:p>
          <a:p>
            <a:r>
              <a:rPr lang="en-US" sz="1600" dirty="0" smtClean="0"/>
              <a:t>The live data may be useful in the event of delays in the full MEDLI data dump or if the probe is lost prior to landing,</a:t>
            </a:r>
          </a:p>
          <a:p>
            <a:pPr lvl="1"/>
            <a:endParaRPr lang="en-US" dirty="0" smtClean="0"/>
          </a:p>
          <a:p>
            <a:r>
              <a:rPr lang="en-US" sz="1600" dirty="0" smtClean="0"/>
              <a:t>In late January, MISP team recommended updated channels, to:</a:t>
            </a:r>
          </a:p>
          <a:p>
            <a:pPr lvl="1"/>
            <a:r>
              <a:rPr lang="en-US" dirty="0" smtClean="0"/>
              <a:t>Improve redundancy in the leeside shoulder area for forensics and instrument diagnostics,</a:t>
            </a:r>
          </a:p>
          <a:p>
            <a:pPr lvl="1"/>
            <a:r>
              <a:rPr lang="en-US" dirty="0" smtClean="0"/>
              <a:t>Protect against sensor anomalies or failure by polling more TCs at 1 Hz (rather than 2 Hz),</a:t>
            </a:r>
          </a:p>
          <a:p>
            <a:pPr lvl="1"/>
            <a:r>
              <a:rPr lang="en-US" dirty="0" smtClean="0"/>
              <a:t>Poll HEAT sensor </a:t>
            </a:r>
            <a:r>
              <a:rPr lang="en-US" i="1" dirty="0" smtClean="0"/>
              <a:t>and </a:t>
            </a:r>
            <a:r>
              <a:rPr lang="en-US" dirty="0" smtClean="0"/>
              <a:t>TC in same plug to corroborate isotherm location between HEAT and TC (and adjust HEAT for in-plug thermal gradient).</a:t>
            </a:r>
          </a:p>
          <a:p>
            <a:pPr lvl="1"/>
            <a:endParaRPr lang="en-US" b="1" dirty="0" smtClean="0"/>
          </a:p>
          <a:p>
            <a:r>
              <a:rPr lang="en-US" sz="1600" b="1" dirty="0" smtClean="0"/>
              <a:t>These channel updates have been </a:t>
            </a:r>
            <a:r>
              <a:rPr lang="en-US" sz="1600" b="1" dirty="0" err="1" smtClean="0"/>
              <a:t>sucessfully</a:t>
            </a:r>
            <a:r>
              <a:rPr lang="en-US" sz="1600" b="1" dirty="0" smtClean="0"/>
              <a:t> pushed to the spacecraft.</a:t>
            </a:r>
          </a:p>
          <a:p>
            <a:pPr>
              <a:buNone/>
            </a:pPr>
            <a:endParaRPr lang="en-US" sz="1600" dirty="0" smtClean="0"/>
          </a:p>
          <a:p>
            <a:endParaRPr lang="en-US" sz="1600" dirty="0" smtClean="0"/>
          </a:p>
        </p:txBody>
      </p:sp>
      <p:pic>
        <p:nvPicPr>
          <p:cNvPr id="10" name="Picture 11" descr="illustration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76925" y="2415424"/>
            <a:ext cx="2699063" cy="2385176"/>
          </a:xfrm>
          <a:prstGeom prst="rect">
            <a:avLst/>
          </a:prstGeom>
          <a:noFill/>
          <a:ln w="9525">
            <a:noFill/>
            <a:miter lim="800000"/>
            <a:headEnd/>
            <a:tailEnd/>
          </a:ln>
        </p:spPr>
      </p:pic>
      <p:sp>
        <p:nvSpPr>
          <p:cNvPr id="11" name="TextBox 10"/>
          <p:cNvSpPr txBox="1">
            <a:spLocks noChangeArrowheads="1"/>
          </p:cNvSpPr>
          <p:nvPr/>
        </p:nvSpPr>
        <p:spPr bwMode="auto">
          <a:xfrm>
            <a:off x="7848600" y="2415424"/>
            <a:ext cx="762000" cy="246221"/>
          </a:xfrm>
          <a:prstGeom prst="rect">
            <a:avLst/>
          </a:prstGeom>
          <a:noFill/>
          <a:ln w="9525">
            <a:noFill/>
            <a:miter lim="800000"/>
            <a:headEnd/>
            <a:tailEnd/>
          </a:ln>
        </p:spPr>
        <p:txBody>
          <a:bodyPr wrap="square">
            <a:spAutoFit/>
          </a:bodyPr>
          <a:lstStyle/>
          <a:p>
            <a:r>
              <a:rPr lang="en-US" dirty="0" smtClean="0">
                <a:solidFill>
                  <a:schemeClr val="tx1"/>
                </a:solidFill>
                <a:latin typeface="Arial" pitchFamily="34" charset="0"/>
                <a:cs typeface="Arial" pitchFamily="34" charset="0"/>
              </a:rPr>
              <a:t>Leeside</a:t>
            </a:r>
            <a:endParaRPr lang="en-US" dirty="0">
              <a:solidFill>
                <a:schemeClr val="tx1"/>
              </a:solidFill>
              <a:latin typeface="Arial" pitchFamily="34" charset="0"/>
              <a:cs typeface="Arial" pitchFamily="34" charset="0"/>
            </a:endParaRPr>
          </a:p>
        </p:txBody>
      </p:sp>
      <p:sp>
        <p:nvSpPr>
          <p:cNvPr id="12" name="TextBox 11"/>
          <p:cNvSpPr txBox="1">
            <a:spLocks noChangeArrowheads="1"/>
          </p:cNvSpPr>
          <p:nvPr/>
        </p:nvSpPr>
        <p:spPr bwMode="auto">
          <a:xfrm>
            <a:off x="7848600" y="4554379"/>
            <a:ext cx="914400" cy="246221"/>
          </a:xfrm>
          <a:prstGeom prst="rect">
            <a:avLst/>
          </a:prstGeom>
          <a:noFill/>
          <a:ln w="9525">
            <a:noFill/>
            <a:miter lim="800000"/>
            <a:headEnd/>
            <a:tailEnd/>
          </a:ln>
        </p:spPr>
        <p:txBody>
          <a:bodyPr wrap="square">
            <a:spAutoFit/>
          </a:bodyPr>
          <a:lstStyle/>
          <a:p>
            <a:r>
              <a:rPr lang="en-US" dirty="0" smtClean="0">
                <a:solidFill>
                  <a:schemeClr val="tx1"/>
                </a:solidFill>
                <a:latin typeface="Arial" pitchFamily="34" charset="0"/>
                <a:cs typeface="Arial" pitchFamily="34" charset="0"/>
              </a:rPr>
              <a:t>Windside</a:t>
            </a:r>
            <a:endParaRPr lang="en-US" dirty="0">
              <a:solidFill>
                <a:schemeClr val="tx1"/>
              </a:solidFill>
              <a:latin typeface="Arial" pitchFamily="34" charset="0"/>
              <a:cs typeface="Arial" pitchFamily="34" charset="0"/>
            </a:endParaRPr>
          </a:p>
        </p:txBody>
      </p:sp>
      <p:sp>
        <p:nvSpPr>
          <p:cNvPr id="13" name="TextBox 18"/>
          <p:cNvSpPr txBox="1">
            <a:spLocks noChangeArrowheads="1"/>
          </p:cNvSpPr>
          <p:nvPr/>
        </p:nvSpPr>
        <p:spPr bwMode="auto">
          <a:xfrm>
            <a:off x="5658854" y="2081334"/>
            <a:ext cx="3256546" cy="246221"/>
          </a:xfrm>
          <a:prstGeom prst="rect">
            <a:avLst/>
          </a:prstGeom>
          <a:noFill/>
          <a:ln w="9525">
            <a:noFill/>
            <a:miter lim="800000"/>
            <a:headEnd/>
            <a:tailEnd/>
          </a:ln>
        </p:spPr>
        <p:txBody>
          <a:bodyPr wrap="square">
            <a:spAutoFit/>
          </a:bodyPr>
          <a:lstStyle/>
          <a:p>
            <a:r>
              <a:rPr lang="en-US" dirty="0" smtClean="0"/>
              <a:t>Live data stream channels on heatshield</a:t>
            </a:r>
            <a:endParaRPr lang="en-US" dirty="0">
              <a:solidFill>
                <a:schemeClr val="tx1"/>
              </a:solidFill>
            </a:endParaRPr>
          </a:p>
        </p:txBody>
      </p:sp>
      <p:sp>
        <p:nvSpPr>
          <p:cNvPr id="15" name="TextBox 14"/>
          <p:cNvSpPr txBox="1">
            <a:spLocks noChangeArrowheads="1"/>
          </p:cNvSpPr>
          <p:nvPr/>
        </p:nvSpPr>
        <p:spPr bwMode="auto">
          <a:xfrm>
            <a:off x="7239000" y="2914072"/>
            <a:ext cx="381000" cy="200055"/>
          </a:xfrm>
          <a:prstGeom prst="rect">
            <a:avLst/>
          </a:prstGeom>
          <a:noFill/>
          <a:ln w="9525">
            <a:noFill/>
            <a:miter lim="800000"/>
            <a:headEnd/>
            <a:tailEnd/>
          </a:ln>
        </p:spPr>
        <p:txBody>
          <a:bodyPr wrap="square">
            <a:spAutoFit/>
          </a:bodyPr>
          <a:lstStyle/>
          <a:p>
            <a:r>
              <a:rPr lang="en-US" sz="700" b="1" dirty="0" smtClean="0">
                <a:solidFill>
                  <a:schemeClr val="bg1"/>
                </a:solidFill>
                <a:effectLst>
                  <a:outerShdw blurRad="38100" dist="38100" dir="2700000" algn="tl">
                    <a:srgbClr val="000000">
                      <a:alpha val="43137"/>
                    </a:srgbClr>
                  </a:outerShdw>
                </a:effectLst>
                <a:cs typeface="Arial" pitchFamily="34" charset="0"/>
              </a:rPr>
              <a:t>TC2</a:t>
            </a:r>
            <a:endParaRPr lang="en-US" sz="700" b="1" dirty="0">
              <a:solidFill>
                <a:schemeClr val="bg1"/>
              </a:solidFill>
              <a:effectLst>
                <a:outerShdw blurRad="38100" dist="38100" dir="2700000" algn="tl">
                  <a:srgbClr val="000000">
                    <a:alpha val="43137"/>
                  </a:srgbClr>
                </a:outerShdw>
              </a:effectLst>
              <a:cs typeface="Arial" pitchFamily="34" charset="0"/>
            </a:endParaRPr>
          </a:p>
        </p:txBody>
      </p:sp>
      <p:sp>
        <p:nvSpPr>
          <p:cNvPr id="16" name="TextBox 15"/>
          <p:cNvSpPr txBox="1">
            <a:spLocks noChangeArrowheads="1"/>
          </p:cNvSpPr>
          <p:nvPr/>
        </p:nvSpPr>
        <p:spPr bwMode="auto">
          <a:xfrm>
            <a:off x="7239000" y="4214934"/>
            <a:ext cx="381000" cy="200055"/>
          </a:xfrm>
          <a:prstGeom prst="rect">
            <a:avLst/>
          </a:prstGeom>
          <a:noFill/>
          <a:ln w="9525">
            <a:noFill/>
            <a:miter lim="800000"/>
            <a:headEnd/>
            <a:tailEnd/>
          </a:ln>
        </p:spPr>
        <p:txBody>
          <a:bodyPr wrap="square">
            <a:spAutoFit/>
          </a:bodyPr>
          <a:lstStyle/>
          <a:p>
            <a:r>
              <a:rPr lang="en-US" sz="700" b="1" dirty="0" smtClean="0">
                <a:solidFill>
                  <a:schemeClr val="bg1"/>
                </a:solidFill>
                <a:effectLst>
                  <a:outerShdw blurRad="38100" dist="38100" dir="2700000" algn="tl">
                    <a:srgbClr val="000000">
                      <a:alpha val="43137"/>
                    </a:srgbClr>
                  </a:outerShdw>
                </a:effectLst>
                <a:cs typeface="Arial" pitchFamily="34" charset="0"/>
              </a:rPr>
              <a:t>TC2</a:t>
            </a:r>
            <a:endParaRPr lang="en-US" sz="700" b="1" dirty="0">
              <a:solidFill>
                <a:schemeClr val="bg1"/>
              </a:solidFill>
              <a:effectLst>
                <a:outerShdw blurRad="38100" dist="38100" dir="2700000" algn="tl">
                  <a:srgbClr val="000000">
                    <a:alpha val="43137"/>
                  </a:srgbClr>
                </a:outerShdw>
              </a:effectLst>
              <a:cs typeface="Arial" pitchFamily="34" charset="0"/>
            </a:endParaRPr>
          </a:p>
        </p:txBody>
      </p:sp>
      <p:sp>
        <p:nvSpPr>
          <p:cNvPr id="17" name="TextBox 16"/>
          <p:cNvSpPr txBox="1">
            <a:spLocks noChangeArrowheads="1"/>
          </p:cNvSpPr>
          <p:nvPr/>
        </p:nvSpPr>
        <p:spPr bwMode="auto">
          <a:xfrm>
            <a:off x="7239000" y="4014879"/>
            <a:ext cx="381000" cy="200055"/>
          </a:xfrm>
          <a:prstGeom prst="rect">
            <a:avLst/>
          </a:prstGeom>
          <a:noFill/>
          <a:ln w="9525">
            <a:noFill/>
            <a:miter lim="800000"/>
            <a:headEnd/>
            <a:tailEnd/>
          </a:ln>
        </p:spPr>
        <p:txBody>
          <a:bodyPr wrap="square">
            <a:spAutoFit/>
          </a:bodyPr>
          <a:lstStyle/>
          <a:p>
            <a:r>
              <a:rPr lang="en-US" sz="700" b="1" dirty="0" smtClean="0">
                <a:solidFill>
                  <a:schemeClr val="bg1"/>
                </a:solidFill>
                <a:effectLst>
                  <a:outerShdw blurRad="38100" dist="38100" dir="2700000" algn="tl">
                    <a:srgbClr val="000000">
                      <a:alpha val="43137"/>
                    </a:srgbClr>
                  </a:outerShdw>
                </a:effectLst>
                <a:cs typeface="Arial" pitchFamily="34" charset="0"/>
              </a:rPr>
              <a:t>TC2</a:t>
            </a:r>
            <a:endParaRPr lang="en-US" sz="700" b="1" dirty="0">
              <a:solidFill>
                <a:schemeClr val="bg1"/>
              </a:solidFill>
              <a:effectLst>
                <a:outerShdw blurRad="38100" dist="38100" dir="2700000" algn="tl">
                  <a:srgbClr val="000000">
                    <a:alpha val="43137"/>
                  </a:srgbClr>
                </a:outerShdw>
              </a:effectLst>
              <a:cs typeface="Arial" pitchFamily="34" charset="0"/>
            </a:endParaRPr>
          </a:p>
        </p:txBody>
      </p:sp>
      <p:sp>
        <p:nvSpPr>
          <p:cNvPr id="18" name="TextBox 17"/>
          <p:cNvSpPr txBox="1">
            <a:spLocks noChangeArrowheads="1"/>
          </p:cNvSpPr>
          <p:nvPr/>
        </p:nvSpPr>
        <p:spPr bwMode="auto">
          <a:xfrm>
            <a:off x="7239000" y="3452934"/>
            <a:ext cx="381000" cy="200055"/>
          </a:xfrm>
          <a:prstGeom prst="rect">
            <a:avLst/>
          </a:prstGeom>
          <a:noFill/>
          <a:ln w="9525">
            <a:noFill/>
            <a:miter lim="800000"/>
            <a:headEnd/>
            <a:tailEnd/>
          </a:ln>
        </p:spPr>
        <p:txBody>
          <a:bodyPr wrap="square">
            <a:spAutoFit/>
          </a:bodyPr>
          <a:lstStyle/>
          <a:p>
            <a:r>
              <a:rPr lang="en-US" sz="700" b="1" dirty="0" smtClean="0">
                <a:solidFill>
                  <a:schemeClr val="bg1"/>
                </a:solidFill>
                <a:effectLst>
                  <a:outerShdw blurRad="38100" dist="38100" dir="2700000" algn="tl">
                    <a:srgbClr val="000000">
                      <a:alpha val="43137"/>
                    </a:srgbClr>
                  </a:outerShdw>
                </a:effectLst>
                <a:cs typeface="Arial" pitchFamily="34" charset="0"/>
              </a:rPr>
              <a:t>TC2</a:t>
            </a:r>
            <a:endParaRPr lang="en-US" sz="700" b="1" dirty="0">
              <a:solidFill>
                <a:schemeClr val="bg1"/>
              </a:solidFill>
              <a:effectLst>
                <a:outerShdw blurRad="38100" dist="38100" dir="2700000" algn="tl">
                  <a:srgbClr val="000000">
                    <a:alpha val="43137"/>
                  </a:srgbClr>
                </a:outerShdw>
              </a:effectLst>
              <a:cs typeface="Arial" pitchFamily="34" charset="0"/>
            </a:endParaRPr>
          </a:p>
        </p:txBody>
      </p:sp>
      <p:sp>
        <p:nvSpPr>
          <p:cNvPr id="20" name="TextBox 19"/>
          <p:cNvSpPr txBox="1">
            <a:spLocks noChangeArrowheads="1"/>
          </p:cNvSpPr>
          <p:nvPr/>
        </p:nvSpPr>
        <p:spPr bwMode="auto">
          <a:xfrm>
            <a:off x="7239000" y="2643279"/>
            <a:ext cx="838200" cy="200055"/>
          </a:xfrm>
          <a:prstGeom prst="rect">
            <a:avLst/>
          </a:prstGeom>
          <a:noFill/>
          <a:ln w="9525">
            <a:noFill/>
            <a:miter lim="800000"/>
            <a:headEnd/>
            <a:tailEnd/>
          </a:ln>
        </p:spPr>
        <p:txBody>
          <a:bodyPr wrap="square">
            <a:spAutoFit/>
          </a:bodyPr>
          <a:lstStyle/>
          <a:p>
            <a:r>
              <a:rPr lang="en-US" sz="700" b="1" dirty="0" smtClean="0">
                <a:solidFill>
                  <a:schemeClr val="bg1"/>
                </a:solidFill>
                <a:effectLst>
                  <a:outerShdw blurRad="38100" dist="38100" dir="2700000" algn="tl">
                    <a:srgbClr val="000000">
                      <a:alpha val="43137"/>
                    </a:srgbClr>
                  </a:outerShdw>
                </a:effectLst>
                <a:cs typeface="Arial" pitchFamily="34" charset="0"/>
              </a:rPr>
              <a:t>TC3 &amp;  HEAT</a:t>
            </a:r>
            <a:endParaRPr lang="en-US" sz="700" b="1" dirty="0">
              <a:solidFill>
                <a:schemeClr val="bg1"/>
              </a:solidFill>
              <a:effectLst>
                <a:outerShdw blurRad="38100" dist="38100" dir="2700000" algn="tl">
                  <a:srgbClr val="000000">
                    <a:alpha val="43137"/>
                  </a:srgbClr>
                </a:outerShdw>
              </a:effectLst>
              <a:cs typeface="Arial" pitchFamily="34" charset="0"/>
            </a:endParaRPr>
          </a:p>
        </p:txBody>
      </p:sp>
      <p:sp>
        <p:nvSpPr>
          <p:cNvPr id="22" name="TextBox 21"/>
          <p:cNvSpPr txBox="1">
            <a:spLocks noChangeArrowheads="1"/>
          </p:cNvSpPr>
          <p:nvPr/>
        </p:nvSpPr>
        <p:spPr bwMode="auto">
          <a:xfrm>
            <a:off x="6400800" y="2643279"/>
            <a:ext cx="838200" cy="200055"/>
          </a:xfrm>
          <a:prstGeom prst="rect">
            <a:avLst/>
          </a:prstGeom>
          <a:noFill/>
          <a:ln w="9525">
            <a:noFill/>
            <a:miter lim="800000"/>
            <a:headEnd/>
            <a:tailEnd/>
          </a:ln>
        </p:spPr>
        <p:txBody>
          <a:bodyPr wrap="square">
            <a:spAutoFit/>
          </a:bodyPr>
          <a:lstStyle/>
          <a:p>
            <a:r>
              <a:rPr lang="en-US" sz="700" b="1" dirty="0" smtClean="0">
                <a:solidFill>
                  <a:schemeClr val="bg1"/>
                </a:solidFill>
                <a:effectLst>
                  <a:outerShdw blurRad="38100" dist="38100" dir="2700000" algn="tl">
                    <a:srgbClr val="000000">
                      <a:alpha val="43137"/>
                    </a:srgbClr>
                  </a:outerShdw>
                </a:effectLst>
                <a:cs typeface="Arial" pitchFamily="34" charset="0"/>
              </a:rPr>
              <a:t>TC3 &amp;  HEAT</a:t>
            </a:r>
            <a:endParaRPr lang="en-US" sz="700" b="1" dirty="0">
              <a:solidFill>
                <a:schemeClr val="bg1"/>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Cruise checkout and quick-look data products</a:t>
            </a:r>
            <a:endParaRPr lang="en-US" dirty="0"/>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6</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
        <p:nvSpPr>
          <p:cNvPr id="5" name="Content Placeholder 2"/>
          <p:cNvSpPr>
            <a:spLocks noGrp="1"/>
          </p:cNvSpPr>
          <p:nvPr>
            <p:ph idx="1"/>
          </p:nvPr>
        </p:nvSpPr>
        <p:spPr>
          <a:xfrm>
            <a:off x="0" y="990600"/>
            <a:ext cx="9144000" cy="5867400"/>
          </a:xfrm>
        </p:spPr>
        <p:txBody>
          <a:bodyPr/>
          <a:lstStyle/>
          <a:p>
            <a:r>
              <a:rPr lang="en-US" sz="1600" dirty="0" smtClean="0">
                <a:latin typeface="Arial" pitchFamily="34" charset="0"/>
                <a:cs typeface="Arial" pitchFamily="34" charset="0"/>
              </a:rPr>
              <a:t>In March 2012, the MEDLI subsystem was powered-on for several hours.  </a:t>
            </a:r>
          </a:p>
          <a:p>
            <a:pPr lvl="1"/>
            <a:r>
              <a:rPr lang="en-US" dirty="0" smtClean="0">
                <a:latin typeface="Arial" pitchFamily="34" charset="0"/>
                <a:cs typeface="Arial" pitchFamily="34" charset="0"/>
              </a:rPr>
              <a:t>The MEDLI electronics box gathered data on MEADS, MISP, and internal SSE temperatures.</a:t>
            </a:r>
          </a:p>
          <a:p>
            <a:pPr lvl="1"/>
            <a:r>
              <a:rPr lang="en-US" dirty="0" smtClean="0">
                <a:latin typeface="Arial" pitchFamily="34" charset="0"/>
                <a:cs typeface="Arial" pitchFamily="34" charset="0"/>
              </a:rPr>
              <a:t>Small temperature gradients (&lt;10 K) observed through the thickness of the TPS.</a:t>
            </a:r>
          </a:p>
          <a:p>
            <a:pPr lvl="1"/>
            <a:r>
              <a:rPr lang="en-US" b="1" dirty="0" smtClean="0">
                <a:latin typeface="Arial" pitchFamily="34" charset="0"/>
                <a:cs typeface="Arial" pitchFamily="34" charset="0"/>
              </a:rPr>
              <a:t>All connected MISP channels appear operational!</a:t>
            </a:r>
          </a:p>
          <a:p>
            <a:pPr lvl="1"/>
            <a:endParaRPr lang="en-US" dirty="0" smtClean="0">
              <a:latin typeface="Arial" pitchFamily="34" charset="0"/>
              <a:cs typeface="Arial" pitchFamily="34" charset="0"/>
            </a:endParaRPr>
          </a:p>
          <a:p>
            <a:r>
              <a:rPr lang="en-US" sz="1600" dirty="0" smtClean="0">
                <a:latin typeface="Arial" pitchFamily="34" charset="0"/>
                <a:cs typeface="Arial" pitchFamily="34" charset="0"/>
              </a:rPr>
              <a:t>After receipt of full dataset from entry, we can provide these quick-look products:</a:t>
            </a:r>
          </a:p>
          <a:p>
            <a:pPr lvl="1"/>
            <a:r>
              <a:rPr lang="en-US" dirty="0" smtClean="0">
                <a:latin typeface="Arial" pitchFamily="34" charset="0"/>
                <a:cs typeface="Arial" pitchFamily="34" charset="0"/>
              </a:rPr>
              <a:t>Assessment of MISP TC and HEAT instrument signal quality,</a:t>
            </a:r>
          </a:p>
          <a:p>
            <a:pPr lvl="1"/>
            <a:r>
              <a:rPr lang="en-US" dirty="0" smtClean="0">
                <a:latin typeface="Arial" pitchFamily="34" charset="0"/>
                <a:cs typeface="Arial" pitchFamily="34" charset="0"/>
              </a:rPr>
              <a:t>Estimate of TPS/sub-structure bond-line temperature profile,</a:t>
            </a:r>
          </a:p>
          <a:p>
            <a:pPr lvl="1"/>
            <a:r>
              <a:rPr lang="en-US" dirty="0" smtClean="0">
                <a:latin typeface="Arial" pitchFamily="34" charset="0"/>
                <a:cs typeface="Arial" pitchFamily="34" charset="0"/>
              </a:rPr>
              <a:t>An upper bound on recession at each of the seven MISP locations.</a:t>
            </a:r>
          </a:p>
          <a:p>
            <a:pPr lvl="1"/>
            <a:endParaRPr lang="en-US" dirty="0" smtClean="0">
              <a:latin typeface="Arial" pitchFamily="34" charset="0"/>
              <a:cs typeface="Arial" pitchFamily="34" charset="0"/>
            </a:endParaRPr>
          </a:p>
          <a:p>
            <a:r>
              <a:rPr lang="en-US" sz="1600" dirty="0" smtClean="0">
                <a:latin typeface="Arial" pitchFamily="34" charset="0"/>
                <a:cs typeface="Arial" pitchFamily="34" charset="0"/>
              </a:rPr>
              <a:t>The MISP team is working to address MEDLI science objectives of:</a:t>
            </a:r>
          </a:p>
          <a:p>
            <a:pPr lvl="1"/>
            <a:r>
              <a:rPr lang="en-US" dirty="0" smtClean="0">
                <a:latin typeface="Arial" pitchFamily="34" charset="0"/>
                <a:cs typeface="Arial" pitchFamily="34" charset="0"/>
              </a:rPr>
              <a:t>Reconstructing aeroheating across heatshield,</a:t>
            </a:r>
          </a:p>
          <a:p>
            <a:pPr lvl="1"/>
            <a:r>
              <a:rPr lang="en-US" dirty="0" smtClean="0">
                <a:latin typeface="Arial" pitchFamily="34" charset="0"/>
                <a:cs typeface="Arial" pitchFamily="34" charset="0"/>
              </a:rPr>
              <a:t>Determining degree of turbulent heating,</a:t>
            </a:r>
          </a:p>
          <a:p>
            <a:pPr lvl="1"/>
            <a:r>
              <a:rPr lang="en-US" dirty="0" smtClean="0">
                <a:latin typeface="Arial" pitchFamily="34" charset="0"/>
                <a:cs typeface="Arial" pitchFamily="34" charset="0"/>
              </a:rPr>
              <a:t>Assessing recession  and in-depth TPS performance.</a:t>
            </a:r>
          </a:p>
          <a:p>
            <a:pPr lvl="1"/>
            <a:endParaRPr lang="en-US" dirty="0" smtClean="0">
              <a:latin typeface="Arial" pitchFamily="34" charset="0"/>
              <a:cs typeface="Arial" pitchFamily="34" charset="0"/>
            </a:endParaRPr>
          </a:p>
          <a:p>
            <a:pPr lvl="1">
              <a:buNone/>
            </a:pPr>
            <a:endParaRPr lang="en-US" dirty="0" smtClean="0">
              <a:latin typeface="Arial" pitchFamily="34" charset="0"/>
              <a:cs typeface="Arial" pitchFamily="34" charset="0"/>
            </a:endParaRPr>
          </a:p>
          <a:p>
            <a:r>
              <a:rPr lang="en-US" sz="1600" dirty="0" smtClean="0">
                <a:latin typeface="Arial" pitchFamily="34" charset="0"/>
                <a:cs typeface="Arial" pitchFamily="34" charset="0"/>
              </a:rPr>
              <a:t>MISP team is engaged in three main activities prior to landing.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76200"/>
            <a:ext cx="8001000" cy="622300"/>
          </a:xfrm>
        </p:spPr>
        <p:txBody>
          <a:bodyPr/>
          <a:lstStyle/>
          <a:p>
            <a:r>
              <a:rPr lang="en-US" dirty="0" smtClean="0"/>
              <a:t>Reconstruction activities prior to entry</a:t>
            </a:r>
            <a:endParaRPr lang="en-US" dirty="0">
              <a:latin typeface="Arial Black" pitchFamily="34" charset="0"/>
            </a:endParaRPr>
          </a:p>
        </p:txBody>
      </p:sp>
      <p:sp>
        <p:nvSpPr>
          <p:cNvPr id="5" name="Rounded Rectangle 4"/>
          <p:cNvSpPr/>
          <p:nvPr/>
        </p:nvSpPr>
        <p:spPr>
          <a:xfrm>
            <a:off x="2630487" y="990600"/>
            <a:ext cx="115062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a:solidFill>
                  <a:srgbClr val="000000"/>
                </a:solidFill>
              </a:rPr>
              <a:t>MEDLI-MISP</a:t>
            </a:r>
          </a:p>
        </p:txBody>
      </p:sp>
      <p:sp>
        <p:nvSpPr>
          <p:cNvPr id="6" name="Rounded Rectangle 5"/>
          <p:cNvSpPr/>
          <p:nvPr/>
        </p:nvSpPr>
        <p:spPr>
          <a:xfrm>
            <a:off x="7735887" y="9906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a:solidFill>
                  <a:srgbClr val="000000"/>
                </a:solidFill>
              </a:rPr>
              <a:t>MSL</a:t>
            </a:r>
          </a:p>
        </p:txBody>
      </p:sp>
      <p:sp>
        <p:nvSpPr>
          <p:cNvPr id="7" name="Rounded Rectangle 6"/>
          <p:cNvSpPr/>
          <p:nvPr/>
        </p:nvSpPr>
        <p:spPr>
          <a:xfrm>
            <a:off x="3392487" y="19050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a:solidFill>
                  <a:srgbClr val="000000"/>
                </a:solidFill>
              </a:rPr>
              <a:t>TC Data</a:t>
            </a:r>
          </a:p>
        </p:txBody>
      </p:sp>
      <p:sp>
        <p:nvSpPr>
          <p:cNvPr id="8" name="Rounded Rectangle 7"/>
          <p:cNvSpPr/>
          <p:nvPr/>
        </p:nvSpPr>
        <p:spPr>
          <a:xfrm>
            <a:off x="2097087" y="1905000"/>
            <a:ext cx="9144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a:solidFill>
                  <a:srgbClr val="000000"/>
                </a:solidFill>
              </a:rPr>
              <a:t>HEAT Data</a:t>
            </a:r>
          </a:p>
        </p:txBody>
      </p:sp>
      <p:sp>
        <p:nvSpPr>
          <p:cNvPr id="9" name="Rounded Rectangle 8"/>
          <p:cNvSpPr/>
          <p:nvPr/>
        </p:nvSpPr>
        <p:spPr>
          <a:xfrm>
            <a:off x="2057400" y="2819400"/>
            <a:ext cx="9906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a:solidFill>
                  <a:srgbClr val="000000"/>
                </a:solidFill>
              </a:rPr>
              <a:t>Processing</a:t>
            </a:r>
          </a:p>
        </p:txBody>
      </p:sp>
      <p:sp>
        <p:nvSpPr>
          <p:cNvPr id="10" name="Rounded Rectangle 9"/>
          <p:cNvSpPr/>
          <p:nvPr/>
        </p:nvSpPr>
        <p:spPr>
          <a:xfrm>
            <a:off x="3261423" y="2819400"/>
            <a:ext cx="103632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a:solidFill>
                  <a:srgbClr val="000000"/>
                </a:solidFill>
              </a:rPr>
              <a:t>Processing</a:t>
            </a:r>
          </a:p>
        </p:txBody>
      </p:sp>
      <p:sp>
        <p:nvSpPr>
          <p:cNvPr id="11" name="Rounded Rectangle 10"/>
          <p:cNvSpPr/>
          <p:nvPr/>
        </p:nvSpPr>
        <p:spPr>
          <a:xfrm>
            <a:off x="5068887" y="3581400"/>
            <a:ext cx="914400" cy="12954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smtClean="0">
                <a:solidFill>
                  <a:srgbClr val="000000"/>
                </a:solidFill>
              </a:rPr>
              <a:t>FIAT-INV</a:t>
            </a:r>
            <a:endParaRPr lang="en-US" sz="1200" dirty="0">
              <a:solidFill>
                <a:srgbClr val="000000"/>
              </a:solidFill>
            </a:endParaRPr>
          </a:p>
          <a:p>
            <a:pPr algn="ctr" fontAlgn="auto">
              <a:spcBef>
                <a:spcPts val="0"/>
              </a:spcBef>
              <a:spcAft>
                <a:spcPts val="0"/>
              </a:spcAft>
              <a:defRPr/>
            </a:pPr>
            <a:r>
              <a:rPr lang="en-US" sz="1200" dirty="0">
                <a:solidFill>
                  <a:srgbClr val="000000"/>
                </a:solidFill>
              </a:rPr>
              <a:t>(Charring Ablation Code)</a:t>
            </a:r>
          </a:p>
        </p:txBody>
      </p:sp>
      <p:sp>
        <p:nvSpPr>
          <p:cNvPr id="12" name="Rounded Rectangle 11"/>
          <p:cNvSpPr/>
          <p:nvPr/>
        </p:nvSpPr>
        <p:spPr>
          <a:xfrm>
            <a:off x="7583487" y="1905000"/>
            <a:ext cx="1066800" cy="6096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smtClean="0">
                <a:solidFill>
                  <a:srgbClr val="000000"/>
                </a:solidFill>
              </a:rPr>
              <a:t>Estimated Trajectory</a:t>
            </a:r>
            <a:endParaRPr lang="en-US" sz="1200" dirty="0">
              <a:solidFill>
                <a:srgbClr val="000000"/>
              </a:solidFill>
            </a:endParaRPr>
          </a:p>
        </p:txBody>
      </p:sp>
      <p:sp>
        <p:nvSpPr>
          <p:cNvPr id="13" name="Rounded Rectangle 12"/>
          <p:cNvSpPr/>
          <p:nvPr/>
        </p:nvSpPr>
        <p:spPr>
          <a:xfrm>
            <a:off x="7659687" y="3581400"/>
            <a:ext cx="914400" cy="12954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a:solidFill>
                  <a:srgbClr val="000000"/>
                </a:solidFill>
              </a:rPr>
              <a:t>DPLR</a:t>
            </a:r>
          </a:p>
          <a:p>
            <a:pPr algn="ctr" fontAlgn="auto">
              <a:spcBef>
                <a:spcPts val="0"/>
              </a:spcBef>
              <a:spcAft>
                <a:spcPts val="0"/>
              </a:spcAft>
              <a:defRPr/>
            </a:pPr>
            <a:r>
              <a:rPr lang="en-US" sz="1200" dirty="0">
                <a:solidFill>
                  <a:srgbClr val="000000"/>
                </a:solidFill>
              </a:rPr>
              <a:t>(CFD Code)</a:t>
            </a:r>
          </a:p>
        </p:txBody>
      </p:sp>
      <p:sp>
        <p:nvSpPr>
          <p:cNvPr id="14" name="Oval 13"/>
          <p:cNvSpPr/>
          <p:nvPr/>
        </p:nvSpPr>
        <p:spPr>
          <a:xfrm>
            <a:off x="4992687" y="5257800"/>
            <a:ext cx="1066800" cy="533400"/>
          </a:xfrm>
          <a:prstGeom prst="ellipse">
            <a:avLst/>
          </a:prstGeom>
        </p:spPr>
        <p:style>
          <a:lnRef idx="1">
            <a:schemeClr val="dk1"/>
          </a:lnRef>
          <a:fillRef idx="2">
            <a:schemeClr val="dk1"/>
          </a:fillRef>
          <a:effectRef idx="1">
            <a:schemeClr val="dk1"/>
          </a:effectRef>
          <a:fontRef idx="minor">
            <a:schemeClr val="dk1"/>
          </a:fontRef>
        </p:style>
        <p:txBody>
          <a:bodyPr lIns="0" tIns="0" rIns="0" bIns="0" anchor="ctr">
            <a:normAutofit fontScale="92500" lnSpcReduction="10000"/>
          </a:bodyPr>
          <a:lstStyle/>
          <a:p>
            <a:pPr algn="ctr" fontAlgn="auto">
              <a:spcBef>
                <a:spcPts val="0"/>
              </a:spcBef>
              <a:spcAft>
                <a:spcPts val="0"/>
              </a:spcAft>
              <a:defRPr/>
            </a:pPr>
            <a:r>
              <a:rPr lang="en-US" dirty="0">
                <a:solidFill>
                  <a:srgbClr val="000000"/>
                </a:solidFill>
              </a:rPr>
              <a:t>Heat </a:t>
            </a:r>
            <a:r>
              <a:rPr lang="en-US" dirty="0" smtClean="0">
                <a:solidFill>
                  <a:srgbClr val="000000"/>
                </a:solidFill>
              </a:rPr>
              <a:t>Flux, Recession  </a:t>
            </a:r>
            <a:r>
              <a:rPr lang="en-US" dirty="0">
                <a:solidFill>
                  <a:srgbClr val="000000"/>
                </a:solidFill>
              </a:rPr>
              <a:t>vs. Time</a:t>
            </a:r>
          </a:p>
        </p:txBody>
      </p:sp>
      <p:sp>
        <p:nvSpPr>
          <p:cNvPr id="15" name="Oval 14"/>
          <p:cNvSpPr/>
          <p:nvPr/>
        </p:nvSpPr>
        <p:spPr>
          <a:xfrm>
            <a:off x="7583487" y="5257800"/>
            <a:ext cx="1066800" cy="533400"/>
          </a:xfrm>
          <a:prstGeom prst="ellipse">
            <a:avLst/>
          </a:prstGeom>
        </p:spPr>
        <p:style>
          <a:lnRef idx="1">
            <a:schemeClr val="dk1"/>
          </a:lnRef>
          <a:fillRef idx="2">
            <a:schemeClr val="dk1"/>
          </a:fillRef>
          <a:effectRef idx="1">
            <a:schemeClr val="dk1"/>
          </a:effectRef>
          <a:fontRef idx="minor">
            <a:schemeClr val="dk1"/>
          </a:fontRef>
        </p:style>
        <p:txBody>
          <a:bodyPr anchor="ctr">
            <a:normAutofit lnSpcReduction="10000"/>
          </a:bodyPr>
          <a:lstStyle/>
          <a:p>
            <a:pPr algn="ctr" fontAlgn="auto">
              <a:spcBef>
                <a:spcPts val="0"/>
              </a:spcBef>
              <a:spcAft>
                <a:spcPts val="0"/>
              </a:spcAft>
              <a:defRPr/>
            </a:pPr>
            <a:r>
              <a:rPr lang="en-US" dirty="0">
                <a:solidFill>
                  <a:srgbClr val="000000"/>
                </a:solidFill>
              </a:rPr>
              <a:t>Heat Flux vs. Time</a:t>
            </a:r>
          </a:p>
        </p:txBody>
      </p:sp>
      <p:sp>
        <p:nvSpPr>
          <p:cNvPr id="16" name="Oval 15"/>
          <p:cNvSpPr/>
          <p:nvPr/>
        </p:nvSpPr>
        <p:spPr>
          <a:xfrm>
            <a:off x="2057400" y="4038600"/>
            <a:ext cx="990600" cy="685800"/>
          </a:xfrm>
          <a:prstGeom prst="ellipse">
            <a:avLst/>
          </a:prstGeom>
        </p:spPr>
        <p:style>
          <a:lnRef idx="1">
            <a:schemeClr val="dk1"/>
          </a:lnRef>
          <a:fillRef idx="2">
            <a:schemeClr val="dk1"/>
          </a:fillRef>
          <a:effectRef idx="1">
            <a:schemeClr val="dk1"/>
          </a:effectRef>
          <a:fontRef idx="minor">
            <a:schemeClr val="dk1"/>
          </a:fontRef>
        </p:style>
        <p:txBody>
          <a:bodyPr lIns="0" tIns="0" rIns="0" bIns="0" anchor="ctr">
            <a:noAutofit/>
          </a:bodyPr>
          <a:lstStyle/>
          <a:p>
            <a:pPr algn="ctr" fontAlgn="auto">
              <a:spcBef>
                <a:spcPts val="0"/>
              </a:spcBef>
              <a:spcAft>
                <a:spcPts val="0"/>
              </a:spcAft>
              <a:defRPr/>
            </a:pPr>
            <a:r>
              <a:rPr lang="en-US" sz="1100" dirty="0">
                <a:solidFill>
                  <a:srgbClr val="000000"/>
                </a:solidFill>
              </a:rPr>
              <a:t>Isotherm Depth vs. Time</a:t>
            </a:r>
          </a:p>
        </p:txBody>
      </p:sp>
      <p:sp>
        <p:nvSpPr>
          <p:cNvPr id="17" name="Oval 16"/>
          <p:cNvSpPr/>
          <p:nvPr/>
        </p:nvSpPr>
        <p:spPr>
          <a:xfrm>
            <a:off x="3209607" y="3505200"/>
            <a:ext cx="1143000" cy="762000"/>
          </a:xfrm>
          <a:prstGeom prst="ellipse">
            <a:avLst/>
          </a:prstGeom>
        </p:spPr>
        <p:style>
          <a:lnRef idx="1">
            <a:schemeClr val="dk1"/>
          </a:lnRef>
          <a:fillRef idx="2">
            <a:schemeClr val="dk1"/>
          </a:fillRef>
          <a:effectRef idx="1">
            <a:schemeClr val="dk1"/>
          </a:effectRef>
          <a:fontRef idx="minor">
            <a:schemeClr val="dk1"/>
          </a:fontRef>
        </p:style>
        <p:txBody>
          <a:bodyPr lIns="0" tIns="0" rIns="0" bIns="0" anchor="ctr">
            <a:noAutofit/>
          </a:bodyPr>
          <a:lstStyle/>
          <a:p>
            <a:pPr algn="ctr" fontAlgn="auto">
              <a:spcBef>
                <a:spcPts val="0"/>
              </a:spcBef>
              <a:spcAft>
                <a:spcPts val="0"/>
              </a:spcAft>
              <a:defRPr/>
            </a:pPr>
            <a:r>
              <a:rPr lang="en-US" sz="1100" dirty="0">
                <a:solidFill>
                  <a:srgbClr val="000000"/>
                </a:solidFill>
              </a:rPr>
              <a:t>In-depth Temperature vs. Time</a:t>
            </a:r>
          </a:p>
        </p:txBody>
      </p:sp>
      <p:cxnSp>
        <p:nvCxnSpPr>
          <p:cNvPr id="18" name="Elbow Connector 17"/>
          <p:cNvCxnSpPr>
            <a:stCxn id="5" idx="2"/>
            <a:endCxn id="8" idx="0"/>
          </p:cNvCxnSpPr>
          <p:nvPr/>
        </p:nvCxnSpPr>
        <p:spPr>
          <a:xfrm rot="5400000">
            <a:off x="2613342" y="1312545"/>
            <a:ext cx="533400" cy="651510"/>
          </a:xfrm>
          <a:prstGeom prst="bentConnector3">
            <a:avLst>
              <a:gd name="adj1" fmla="val 50000"/>
            </a:avLst>
          </a:prstGeom>
          <a:ln w="38100">
            <a:solidFill>
              <a:schemeClr val="bg1">
                <a:lumMod val="50000"/>
              </a:schemeClr>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5" idx="2"/>
            <a:endCxn id="7" idx="0"/>
          </p:cNvCxnSpPr>
          <p:nvPr/>
        </p:nvCxnSpPr>
        <p:spPr>
          <a:xfrm rot="16200000" flipH="1">
            <a:off x="3222942" y="1354455"/>
            <a:ext cx="533400" cy="567690"/>
          </a:xfrm>
          <a:prstGeom prst="bentConnector3">
            <a:avLst>
              <a:gd name="adj1" fmla="val 50000"/>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9" idx="0"/>
          </p:cNvCxnSpPr>
          <p:nvPr/>
        </p:nvCxnSpPr>
        <p:spPr>
          <a:xfrm flipH="1">
            <a:off x="2552700" y="2286000"/>
            <a:ext cx="1587" cy="53340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a:endCxn id="16" idx="0"/>
          </p:cNvCxnSpPr>
          <p:nvPr/>
        </p:nvCxnSpPr>
        <p:spPr>
          <a:xfrm>
            <a:off x="2552700" y="3200400"/>
            <a:ext cx="0" cy="83820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21540000">
            <a:off x="3048000" y="4381500"/>
            <a:ext cx="2020887" cy="3810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2"/>
            <a:endCxn id="10" idx="0"/>
          </p:cNvCxnSpPr>
          <p:nvPr/>
        </p:nvCxnSpPr>
        <p:spPr>
          <a:xfrm>
            <a:off x="3773487" y="2286000"/>
            <a:ext cx="6096" cy="53340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2"/>
            <a:endCxn id="17" idx="0"/>
          </p:cNvCxnSpPr>
          <p:nvPr/>
        </p:nvCxnSpPr>
        <p:spPr>
          <a:xfrm>
            <a:off x="3779583" y="3200400"/>
            <a:ext cx="1524" cy="30480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7" idx="6"/>
          </p:cNvCxnSpPr>
          <p:nvPr/>
        </p:nvCxnSpPr>
        <p:spPr>
          <a:xfrm>
            <a:off x="4352607" y="3886200"/>
            <a:ext cx="716280" cy="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14" idx="0"/>
          </p:cNvCxnSpPr>
          <p:nvPr/>
        </p:nvCxnSpPr>
        <p:spPr>
          <a:xfrm>
            <a:off x="5526087" y="4876800"/>
            <a:ext cx="0" cy="38100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2"/>
            <a:endCxn id="12" idx="0"/>
          </p:cNvCxnSpPr>
          <p:nvPr/>
        </p:nvCxnSpPr>
        <p:spPr>
          <a:xfrm>
            <a:off x="8116887" y="1371600"/>
            <a:ext cx="0" cy="53340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2"/>
            <a:endCxn id="15" idx="0"/>
          </p:cNvCxnSpPr>
          <p:nvPr/>
        </p:nvCxnSpPr>
        <p:spPr>
          <a:xfrm>
            <a:off x="8116887" y="4876800"/>
            <a:ext cx="0" cy="38100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5068887" y="2743200"/>
            <a:ext cx="914400" cy="457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a:solidFill>
                  <a:srgbClr val="000000"/>
                </a:solidFill>
              </a:rPr>
              <a:t>Material Prop.</a:t>
            </a:r>
          </a:p>
        </p:txBody>
      </p:sp>
      <p:cxnSp>
        <p:nvCxnSpPr>
          <p:cNvPr id="30" name="Straight Connector 29"/>
          <p:cNvCxnSpPr>
            <a:stCxn id="29" idx="2"/>
            <a:endCxn id="11" idx="0"/>
          </p:cNvCxnSpPr>
          <p:nvPr/>
        </p:nvCxnSpPr>
        <p:spPr>
          <a:xfrm>
            <a:off x="5526087" y="3200400"/>
            <a:ext cx="0" cy="381000"/>
          </a:xfrm>
          <a:prstGeom prst="line">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440487" y="6324600"/>
            <a:ext cx="9144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a:solidFill>
                  <a:srgbClr val="000000"/>
                </a:solidFill>
              </a:rPr>
              <a:t>Compare</a:t>
            </a:r>
          </a:p>
        </p:txBody>
      </p:sp>
      <p:cxnSp>
        <p:nvCxnSpPr>
          <p:cNvPr id="32" name="Shape 31"/>
          <p:cNvCxnSpPr>
            <a:stCxn id="14" idx="4"/>
            <a:endCxn id="31" idx="1"/>
          </p:cNvCxnSpPr>
          <p:nvPr/>
        </p:nvCxnSpPr>
        <p:spPr>
          <a:xfrm rot="16200000" flipH="1">
            <a:off x="5621337" y="5695950"/>
            <a:ext cx="723900" cy="914400"/>
          </a:xfrm>
          <a:prstGeom prst="bentConnector2">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hape 32"/>
          <p:cNvCxnSpPr>
            <a:stCxn id="41" idx="2"/>
            <a:endCxn id="31" idx="3"/>
          </p:cNvCxnSpPr>
          <p:nvPr/>
        </p:nvCxnSpPr>
        <p:spPr>
          <a:xfrm rot="5400000">
            <a:off x="7678737" y="6076950"/>
            <a:ext cx="114300" cy="762000"/>
          </a:xfrm>
          <a:prstGeom prst="bentConnector2">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2" idx="2"/>
            <a:endCxn id="13" idx="0"/>
          </p:cNvCxnSpPr>
          <p:nvPr/>
        </p:nvCxnSpPr>
        <p:spPr>
          <a:xfrm>
            <a:off x="8116887" y="2514600"/>
            <a:ext cx="0" cy="106680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3" idx="1"/>
            <a:endCxn id="39" idx="6"/>
          </p:cNvCxnSpPr>
          <p:nvPr/>
        </p:nvCxnSpPr>
        <p:spPr>
          <a:xfrm flipH="1">
            <a:off x="7431087" y="4229100"/>
            <a:ext cx="228600" cy="0"/>
          </a:xfrm>
          <a:prstGeom prst="line">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6123495" y="990600"/>
            <a:ext cx="1383792"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smtClean="0">
                <a:solidFill>
                  <a:srgbClr val="000000"/>
                </a:solidFill>
              </a:rPr>
              <a:t>MEDLI-MEADS</a:t>
            </a:r>
            <a:endParaRPr lang="en-US" sz="1200" dirty="0">
              <a:solidFill>
                <a:srgbClr val="000000"/>
              </a:solidFill>
            </a:endParaRPr>
          </a:p>
        </p:txBody>
      </p:sp>
      <p:cxnSp>
        <p:nvCxnSpPr>
          <p:cNvPr id="37" name="Straight Connector 36"/>
          <p:cNvCxnSpPr>
            <a:stCxn id="36" idx="2"/>
            <a:endCxn id="56" idx="0"/>
          </p:cNvCxnSpPr>
          <p:nvPr/>
        </p:nvCxnSpPr>
        <p:spPr>
          <a:xfrm>
            <a:off x="6815391" y="1371600"/>
            <a:ext cx="4509" cy="533400"/>
          </a:xfrm>
          <a:prstGeom prst="line">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9" idx="2"/>
            <a:endCxn id="11" idx="3"/>
          </p:cNvCxnSpPr>
          <p:nvPr/>
        </p:nvCxnSpPr>
        <p:spPr>
          <a:xfrm flipH="1">
            <a:off x="5983287" y="4229100"/>
            <a:ext cx="228600" cy="0"/>
          </a:xfrm>
          <a:prstGeom prst="line">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211887" y="3886200"/>
            <a:ext cx="1219200" cy="685800"/>
          </a:xfrm>
          <a:prstGeom prst="ellipse">
            <a:avLst/>
          </a:prstGeom>
        </p:spPr>
        <p:style>
          <a:lnRef idx="1">
            <a:schemeClr val="dk1"/>
          </a:lnRef>
          <a:fillRef idx="2">
            <a:schemeClr val="dk1"/>
          </a:fillRef>
          <a:effectRef idx="1">
            <a:schemeClr val="dk1"/>
          </a:effectRef>
          <a:fontRef idx="minor">
            <a:schemeClr val="dk1"/>
          </a:fontRef>
        </p:style>
        <p:txBody>
          <a:bodyPr lIns="0" tIns="0" rIns="0" bIns="0" anchor="ctr">
            <a:normAutofit/>
          </a:bodyPr>
          <a:lstStyle/>
          <a:p>
            <a:pPr algn="ctr" fontAlgn="auto">
              <a:spcBef>
                <a:spcPts val="0"/>
              </a:spcBef>
              <a:spcAft>
                <a:spcPts val="0"/>
              </a:spcAft>
              <a:defRPr/>
            </a:pPr>
            <a:r>
              <a:rPr lang="en-US" dirty="0" smtClean="0">
                <a:solidFill>
                  <a:srgbClr val="000000"/>
                </a:solidFill>
              </a:rPr>
              <a:t>Pressure and Enthalpy vs</a:t>
            </a:r>
            <a:r>
              <a:rPr lang="en-US" dirty="0">
                <a:solidFill>
                  <a:srgbClr val="000000"/>
                </a:solidFill>
              </a:rPr>
              <a:t>. Time</a:t>
            </a:r>
          </a:p>
        </p:txBody>
      </p:sp>
      <p:sp>
        <p:nvSpPr>
          <p:cNvPr id="40" name="TextBox 39"/>
          <p:cNvSpPr txBox="1"/>
          <p:nvPr/>
        </p:nvSpPr>
        <p:spPr>
          <a:xfrm rot="16200000">
            <a:off x="6199934" y="3185470"/>
            <a:ext cx="941283" cy="307777"/>
          </a:xfrm>
          <a:prstGeom prst="rect">
            <a:avLst/>
          </a:prstGeom>
          <a:noFill/>
        </p:spPr>
        <p:txBody>
          <a:bodyPr wrap="none" rtlCol="0">
            <a:spAutoFit/>
          </a:bodyPr>
          <a:lstStyle/>
          <a:p>
            <a:r>
              <a:rPr lang="en-US" sz="1400" dirty="0" smtClean="0">
                <a:solidFill>
                  <a:srgbClr val="000000"/>
                </a:solidFill>
                <a:latin typeface="+mn-lt"/>
              </a:rPr>
              <a:t>validation</a:t>
            </a:r>
            <a:endParaRPr lang="en-US" sz="1400" dirty="0">
              <a:solidFill>
                <a:srgbClr val="000000"/>
              </a:solidFill>
              <a:latin typeface="+mn-lt"/>
            </a:endParaRPr>
          </a:p>
        </p:txBody>
      </p:sp>
      <p:sp>
        <p:nvSpPr>
          <p:cNvPr id="41" name="Rounded Rectangle 40"/>
          <p:cNvSpPr/>
          <p:nvPr/>
        </p:nvSpPr>
        <p:spPr>
          <a:xfrm>
            <a:off x="7659687" y="6019800"/>
            <a:ext cx="9144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smtClean="0">
                <a:solidFill>
                  <a:srgbClr val="000000"/>
                </a:solidFill>
              </a:rPr>
              <a:t>Add Biases</a:t>
            </a:r>
            <a:endParaRPr lang="en-US" sz="1200" dirty="0">
              <a:solidFill>
                <a:srgbClr val="000000"/>
              </a:solidFill>
            </a:endParaRPr>
          </a:p>
        </p:txBody>
      </p:sp>
      <p:cxnSp>
        <p:nvCxnSpPr>
          <p:cNvPr id="42" name="Straight Connector 41"/>
          <p:cNvCxnSpPr>
            <a:stCxn id="15" idx="4"/>
            <a:endCxn id="41" idx="0"/>
          </p:cNvCxnSpPr>
          <p:nvPr/>
        </p:nvCxnSpPr>
        <p:spPr>
          <a:xfrm>
            <a:off x="8116887" y="5791200"/>
            <a:ext cx="0" cy="228600"/>
          </a:xfrm>
          <a:prstGeom prst="line">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6248400" y="1905000"/>
            <a:ext cx="1143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200" dirty="0" smtClean="0">
                <a:solidFill>
                  <a:srgbClr val="000000"/>
                </a:solidFill>
              </a:rPr>
              <a:t>Pressure  </a:t>
            </a:r>
            <a:r>
              <a:rPr lang="en-US" sz="1200" dirty="0">
                <a:solidFill>
                  <a:srgbClr val="000000"/>
                </a:solidFill>
              </a:rPr>
              <a:t>Data</a:t>
            </a:r>
          </a:p>
        </p:txBody>
      </p:sp>
      <p:cxnSp>
        <p:nvCxnSpPr>
          <p:cNvPr id="58" name="Straight Connector 57"/>
          <p:cNvCxnSpPr>
            <a:stCxn id="56" idx="2"/>
            <a:endCxn id="39" idx="0"/>
          </p:cNvCxnSpPr>
          <p:nvPr/>
        </p:nvCxnSpPr>
        <p:spPr>
          <a:xfrm>
            <a:off x="6819900" y="2286000"/>
            <a:ext cx="1587" cy="1600200"/>
          </a:xfrm>
          <a:prstGeom prst="line">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bwMode="auto">
          <a:xfrm>
            <a:off x="0" y="2514600"/>
            <a:ext cx="1981200" cy="2133600"/>
          </a:xfrm>
          <a:prstGeom prst="rect">
            <a:avLst/>
          </a:prstGeom>
          <a:solidFill>
            <a:srgbClr val="FFFF99"/>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Black" pitchFamily="-108" charset="0"/>
                <a:ea typeface="ＭＳ Ｐゴシック" pitchFamily="-108" charset="-128"/>
                <a:cs typeface="ＭＳ Ｐゴシック" pitchFamily="-108" charset="-128"/>
              </a:rPr>
              <a:t>1) Instrument Calibration and </a:t>
            </a:r>
            <a:br>
              <a:rPr kumimoji="0" lang="en-US" sz="1200" b="0" i="0" u="none" strike="noStrike" cap="none" normalizeH="0" dirty="0" smtClean="0">
                <a:ln>
                  <a:noFill/>
                </a:ln>
                <a:solidFill>
                  <a:schemeClr val="tx1"/>
                </a:solidFill>
                <a:effectLst/>
                <a:latin typeface="Arial Black" pitchFamily="-108" charset="0"/>
                <a:ea typeface="ＭＳ Ｐゴシック" pitchFamily="-108" charset="-128"/>
                <a:cs typeface="ＭＳ Ｐゴシック" pitchFamily="-108" charset="-128"/>
              </a:rPr>
            </a:br>
            <a:r>
              <a:rPr kumimoji="0" lang="en-US" sz="1200" b="0" i="0" u="none" strike="noStrike" cap="none" normalizeH="0" dirty="0" smtClean="0">
                <a:ln>
                  <a:noFill/>
                </a:ln>
                <a:solidFill>
                  <a:schemeClr val="tx1"/>
                </a:solidFill>
                <a:effectLst/>
                <a:latin typeface="Arial Black" pitchFamily="-108" charset="0"/>
                <a:ea typeface="ＭＳ Ｐゴシック" pitchFamily="-108" charset="-128"/>
                <a:cs typeface="ＭＳ Ｐゴシック" pitchFamily="-108" charset="-128"/>
              </a:rPr>
              <a:t>Arc jet Testing</a:t>
            </a:r>
          </a:p>
          <a:p>
            <a:pPr marL="0" marR="0" indent="0" algn="l" defTabSz="914400" rtl="0" eaLnBrk="0" fontAlgn="base" latinLnBrk="0" hangingPunct="0">
              <a:lnSpc>
                <a:spcPct val="100000"/>
              </a:lnSpc>
              <a:spcBef>
                <a:spcPct val="0"/>
              </a:spcBef>
              <a:spcAft>
                <a:spcPct val="0"/>
              </a:spcAft>
              <a:buClrTx/>
              <a:buSzTx/>
              <a:tabLst/>
            </a:pPr>
            <a:endParaRPr lang="en-US" sz="1200" baseline="0" dirty="0" smtClean="0">
              <a:latin typeface="Arial Black" pitchFamily="-108" charset="0"/>
              <a:ea typeface="ＭＳ Ｐゴシック" pitchFamily="-108" charset="-128"/>
              <a:cs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tabLst/>
            </a:pPr>
            <a:r>
              <a:rPr lang="en-US" sz="1200" i="1" dirty="0" smtClean="0">
                <a:latin typeface="Arial" pitchFamily="34" charset="0"/>
                <a:ea typeface="ＭＳ Ｐゴシック" pitchFamily="-108" charset="-128"/>
                <a:cs typeface="Arial" pitchFamily="34" charset="0"/>
              </a:rPr>
              <a:t>Calibrate sensors at flight relevant conditions to reduce measurement uncertainties</a:t>
            </a:r>
          </a:p>
          <a:p>
            <a:pPr marL="0" marR="0" indent="0" algn="l" defTabSz="914400" rtl="0" eaLnBrk="0" fontAlgn="base" latinLnBrk="0" hangingPunct="0">
              <a:lnSpc>
                <a:spcPct val="100000"/>
              </a:lnSpc>
              <a:spcBef>
                <a:spcPct val="0"/>
              </a:spcBef>
              <a:spcAft>
                <a:spcPct val="0"/>
              </a:spcAft>
              <a:buClrTx/>
              <a:buSzTx/>
              <a:tabLst/>
            </a:pPr>
            <a:endParaRPr lang="en-US" sz="1200" i="1" baseline="0" dirty="0" smtClean="0">
              <a:latin typeface="Arial" pitchFamily="34" charset="0"/>
              <a:ea typeface="ＭＳ Ｐゴシック" pitchFamily="-108" charset="-128"/>
              <a:cs typeface="Arial" pitchFamily="34" charset="0"/>
            </a:endParaRPr>
          </a:p>
          <a:p>
            <a:pPr marL="0" marR="0" indent="0" algn="l" defTabSz="914400" rtl="0" eaLnBrk="0" fontAlgn="base" latinLnBrk="0" hangingPunct="0">
              <a:lnSpc>
                <a:spcPct val="100000"/>
              </a:lnSpc>
              <a:spcBef>
                <a:spcPct val="0"/>
              </a:spcBef>
              <a:spcAft>
                <a:spcPct val="0"/>
              </a:spcAft>
              <a:buClrTx/>
              <a:buSzTx/>
              <a:tabLst/>
            </a:pPr>
            <a:r>
              <a:rPr lang="en-US" sz="1200" i="1" dirty="0" smtClean="0">
                <a:latin typeface="Arial" pitchFamily="34" charset="0"/>
                <a:ea typeface="ＭＳ Ｐゴシック" pitchFamily="-108" charset="-128"/>
                <a:cs typeface="Arial" pitchFamily="34" charset="0"/>
              </a:rPr>
              <a:t>Develop data reduction procedures</a:t>
            </a:r>
            <a:endParaRPr lang="en-US" sz="1200" i="1" baseline="0" dirty="0" smtClean="0">
              <a:latin typeface="Arial" pitchFamily="34" charset="0"/>
              <a:ea typeface="ＭＳ Ｐゴシック" pitchFamily="-108" charset="-128"/>
              <a:cs typeface="Arial" pitchFamily="34" charset="0"/>
            </a:endParaRPr>
          </a:p>
        </p:txBody>
      </p:sp>
      <p:sp>
        <p:nvSpPr>
          <p:cNvPr id="46" name="Rectangle 45"/>
          <p:cNvSpPr/>
          <p:nvPr/>
        </p:nvSpPr>
        <p:spPr bwMode="auto">
          <a:xfrm>
            <a:off x="3011487" y="4648200"/>
            <a:ext cx="2017713" cy="1371600"/>
          </a:xfrm>
          <a:prstGeom prst="rect">
            <a:avLst/>
          </a:prstGeom>
          <a:solidFill>
            <a:srgbClr val="FFFF99"/>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Black" pitchFamily="-108" charset="0"/>
                <a:ea typeface="ＭＳ Ｐゴシック" pitchFamily="-108" charset="-128"/>
                <a:cs typeface="ＭＳ Ｐゴシック" pitchFamily="-108" charset="-128"/>
              </a:rPr>
              <a:t>3) Analysis Technique Development</a:t>
            </a:r>
          </a:p>
          <a:p>
            <a:pPr marL="0" marR="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Arial Black" pitchFamily="-108" charset="0"/>
              <a:ea typeface="ＭＳ Ｐゴシック" pitchFamily="-108" charset="-128"/>
              <a:cs typeface="ＭＳ Ｐゴシック" pitchFamily="-108" charset="-128"/>
            </a:endParaRPr>
          </a:p>
          <a:p>
            <a:pPr eaLnBrk="0" hangingPunct="0"/>
            <a:r>
              <a:rPr lang="en-US" sz="1200" i="1" dirty="0" smtClean="0">
                <a:latin typeface="Arial" pitchFamily="34" charset="0"/>
                <a:ea typeface="ＭＳ Ｐゴシック" pitchFamily="-108" charset="-128"/>
                <a:cs typeface="Arial" pitchFamily="34" charset="0"/>
              </a:rPr>
              <a:t>Develop post-flight data analysis tools to meet MISP Science Objectives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dirty="0" smtClean="0">
              <a:ln>
                <a:noFill/>
              </a:ln>
              <a:solidFill>
                <a:schemeClr val="tx1"/>
              </a:solidFill>
              <a:effectLst/>
              <a:latin typeface="Arial Black" pitchFamily="-108" charset="0"/>
              <a:ea typeface="ＭＳ Ｐゴシック" pitchFamily="-108" charset="-128"/>
              <a:cs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sz="1200" baseline="0" dirty="0" smtClean="0">
              <a:latin typeface="Arial Black" pitchFamily="-108" charset="0"/>
              <a:ea typeface="ＭＳ Ｐゴシック" pitchFamily="-108" charset="-128"/>
              <a:cs typeface="ＭＳ Ｐゴシック" pitchFamily="-108" charset="-128"/>
            </a:endParaRPr>
          </a:p>
        </p:txBody>
      </p:sp>
      <p:sp>
        <p:nvSpPr>
          <p:cNvPr id="47" name="Rectangle 46"/>
          <p:cNvSpPr/>
          <p:nvPr/>
        </p:nvSpPr>
        <p:spPr bwMode="auto">
          <a:xfrm>
            <a:off x="4114800" y="914400"/>
            <a:ext cx="2017713" cy="1371600"/>
          </a:xfrm>
          <a:prstGeom prst="rect">
            <a:avLst/>
          </a:prstGeom>
          <a:solidFill>
            <a:srgbClr val="FFFF99"/>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Black" pitchFamily="-108" charset="0"/>
                <a:ea typeface="ＭＳ Ｐゴシック" pitchFamily="-108" charset="-128"/>
                <a:cs typeface="ＭＳ Ｐゴシック" pitchFamily="-108" charset="-128"/>
              </a:rPr>
              <a:t>2) Material </a:t>
            </a:r>
            <a:r>
              <a:rPr lang="en-US" sz="1200" dirty="0" smtClean="0">
                <a:latin typeface="Arial Black" pitchFamily="-108" charset="0"/>
                <a:ea typeface="ＭＳ Ｐゴシック" pitchFamily="-108" charset="-128"/>
                <a:cs typeface="ＭＳ Ｐゴシック" pitchFamily="-108" charset="-128"/>
              </a:rPr>
              <a:t>P</a:t>
            </a:r>
            <a:r>
              <a:rPr kumimoji="0" lang="en-US" sz="1200" b="0" i="0" u="none" strike="noStrike" cap="none" normalizeH="0" dirty="0" smtClean="0">
                <a:ln>
                  <a:noFill/>
                </a:ln>
                <a:solidFill>
                  <a:schemeClr val="tx1"/>
                </a:solidFill>
                <a:effectLst/>
                <a:latin typeface="Arial Black" pitchFamily="-108" charset="0"/>
                <a:ea typeface="ＭＳ Ｐゴシック" pitchFamily="-108" charset="-128"/>
                <a:cs typeface="ＭＳ Ｐゴシック" pitchFamily="-108" charset="-128"/>
              </a:rPr>
              <a:t>roperty Testing</a:t>
            </a:r>
          </a:p>
          <a:p>
            <a:pPr marL="0" marR="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Arial Black" pitchFamily="-108" charset="0"/>
              <a:ea typeface="ＭＳ Ｐゴシック" pitchFamily="-108" charset="-128"/>
              <a:cs typeface="ＭＳ Ｐゴシック" pitchFamily="-108" charset="-128"/>
            </a:endParaRPr>
          </a:p>
          <a:p>
            <a:pPr eaLnBrk="0" hangingPunct="0"/>
            <a:r>
              <a:rPr lang="en-US" sz="1200" i="1" dirty="0" smtClean="0">
                <a:latin typeface="Arial" pitchFamily="34" charset="0"/>
                <a:ea typeface="ＭＳ Ｐゴシック" pitchFamily="-108" charset="-128"/>
                <a:cs typeface="Arial" pitchFamily="34" charset="0"/>
              </a:rPr>
              <a:t>Characterize flight-plug PICA properties and quantify uncertainty/ variability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dirty="0" smtClean="0">
              <a:ln>
                <a:noFill/>
              </a:ln>
              <a:solidFill>
                <a:schemeClr val="tx1"/>
              </a:solidFill>
              <a:effectLst/>
              <a:latin typeface="Arial Black" pitchFamily="-108" charset="0"/>
              <a:ea typeface="ＭＳ Ｐゴシック" pitchFamily="-108" charset="-128"/>
              <a:cs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sz="1200" baseline="0" dirty="0" smtClean="0">
              <a:latin typeface="Arial Black" pitchFamily="-108" charset="0"/>
              <a:ea typeface="ＭＳ Ｐゴシック" pitchFamily="-108" charset="-128"/>
              <a:cs typeface="ＭＳ Ｐゴシック" pitchFamily="-108" charset="-128"/>
            </a:endParaRPr>
          </a:p>
        </p:txBody>
      </p:sp>
      <p:sp>
        <p:nvSpPr>
          <p:cNvPr id="50" name="Oval 49"/>
          <p:cNvSpPr/>
          <p:nvPr/>
        </p:nvSpPr>
        <p:spPr bwMode="auto">
          <a:xfrm>
            <a:off x="1752600" y="2514600"/>
            <a:ext cx="2895600" cy="990600"/>
          </a:xfrm>
          <a:prstGeom prst="ellipse">
            <a:avLst/>
          </a:prstGeom>
          <a:noFill/>
          <a:ln w="2857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sp>
        <p:nvSpPr>
          <p:cNvPr id="51" name="Oval 50"/>
          <p:cNvSpPr/>
          <p:nvPr/>
        </p:nvSpPr>
        <p:spPr bwMode="auto">
          <a:xfrm>
            <a:off x="4800599" y="2286000"/>
            <a:ext cx="1411287" cy="1219200"/>
          </a:xfrm>
          <a:prstGeom prst="ellipse">
            <a:avLst/>
          </a:prstGeom>
          <a:noFill/>
          <a:ln w="2857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sp>
        <p:nvSpPr>
          <p:cNvPr id="55" name="Oval 54"/>
          <p:cNvSpPr/>
          <p:nvPr/>
        </p:nvSpPr>
        <p:spPr bwMode="auto">
          <a:xfrm>
            <a:off x="4800599" y="3505200"/>
            <a:ext cx="4106864" cy="1600200"/>
          </a:xfrm>
          <a:prstGeom prst="ellipse">
            <a:avLst/>
          </a:prstGeom>
          <a:noFill/>
          <a:ln w="2857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sp>
        <p:nvSpPr>
          <p:cNvPr id="49"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50" grpId="0" animBg="1"/>
      <p:bldP spid="51"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jsantos\Documents\My Work\Sensors group work\MSL-MEDLI\Arc Jet Testing-MEDLI\HEAT Cal Arc Jet 2011-2012\PTF142 MISP -3sigma\PTF142 post-test pics SDL\42589-04\IMG_4566.JPG"/>
          <p:cNvPicPr>
            <a:picLocks noChangeAspect="1" noChangeArrowheads="1"/>
          </p:cNvPicPr>
          <p:nvPr/>
        </p:nvPicPr>
        <p:blipFill>
          <a:blip r:embed="rId3"/>
          <a:srcRect l="4504" b="9544"/>
          <a:stretch>
            <a:fillRect/>
          </a:stretch>
        </p:blipFill>
        <p:spPr bwMode="auto">
          <a:xfrm>
            <a:off x="2057400" y="2325210"/>
            <a:ext cx="2626325" cy="1865790"/>
          </a:xfrm>
          <a:prstGeom prst="rect">
            <a:avLst/>
          </a:prstGeom>
          <a:noFill/>
        </p:spPr>
      </p:pic>
      <p:sp>
        <p:nvSpPr>
          <p:cNvPr id="19" name="Left Arrow 18"/>
          <p:cNvSpPr/>
          <p:nvPr/>
        </p:nvSpPr>
        <p:spPr bwMode="auto">
          <a:xfrm>
            <a:off x="3381337" y="3200400"/>
            <a:ext cx="990600" cy="381000"/>
          </a:xfrm>
          <a:prstGeom prst="leftArrow">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spAutoFit/>
          </a:bodyPr>
          <a:lstStyle/>
          <a:p>
            <a:pPr>
              <a:defRPr/>
            </a:pPr>
            <a:endParaRPr lang="en-US" dirty="0">
              <a:latin typeface="Arial" pitchFamily="34" charset="0"/>
            </a:endParaRPr>
          </a:p>
        </p:txBody>
      </p:sp>
      <p:sp>
        <p:nvSpPr>
          <p:cNvPr id="23" name="TextBox 22"/>
          <p:cNvSpPr txBox="1"/>
          <p:nvPr/>
        </p:nvSpPr>
        <p:spPr>
          <a:xfrm>
            <a:off x="2499812" y="2052776"/>
            <a:ext cx="1617637" cy="246221"/>
          </a:xfrm>
          <a:prstGeom prst="rect">
            <a:avLst/>
          </a:prstGeom>
          <a:noFill/>
        </p:spPr>
        <p:txBody>
          <a:bodyPr wrap="square" rtlCol="0">
            <a:spAutoFit/>
          </a:bodyPr>
          <a:lstStyle/>
          <a:p>
            <a:r>
              <a:rPr lang="en-US" dirty="0" smtClean="0"/>
              <a:t>Shear flow</a:t>
            </a:r>
            <a:endParaRPr lang="en-US" dirty="0"/>
          </a:p>
        </p:txBody>
      </p:sp>
      <p:sp>
        <p:nvSpPr>
          <p:cNvPr id="26" name="Rectangle 25"/>
          <p:cNvSpPr/>
          <p:nvPr/>
        </p:nvSpPr>
        <p:spPr>
          <a:xfrm>
            <a:off x="3661090" y="3280972"/>
            <a:ext cx="455574" cy="246221"/>
          </a:xfrm>
          <a:prstGeom prst="rect">
            <a:avLst/>
          </a:prstGeom>
        </p:spPr>
        <p:txBody>
          <a:bodyPr wrap="none">
            <a:spAutoFit/>
          </a:bodyPr>
          <a:lstStyle/>
          <a:p>
            <a:r>
              <a:rPr lang="en-US" dirty="0" smtClean="0">
                <a:latin typeface="Arial" pitchFamily="34" charset="0"/>
                <a:cs typeface="Arial" pitchFamily="34" charset="0"/>
              </a:rPr>
              <a:t>Flow</a:t>
            </a:r>
            <a:endParaRPr lang="en-US" dirty="0">
              <a:latin typeface="Arial" pitchFamily="34" charset="0"/>
              <a:cs typeface="Arial" pitchFamily="34" charset="0"/>
            </a:endParaRPr>
          </a:p>
        </p:txBody>
      </p:sp>
      <p:pic>
        <p:nvPicPr>
          <p:cNvPr id="11266" name="Picture 2"/>
          <p:cNvPicPr>
            <a:picLocks noChangeAspect="1" noChangeArrowheads="1"/>
          </p:cNvPicPr>
          <p:nvPr/>
        </p:nvPicPr>
        <p:blipFill>
          <a:blip r:embed="rId4"/>
          <a:srcRect/>
          <a:stretch>
            <a:fillRect/>
          </a:stretch>
        </p:blipFill>
        <p:spPr bwMode="auto">
          <a:xfrm>
            <a:off x="152400" y="4601110"/>
            <a:ext cx="4271106" cy="2198311"/>
          </a:xfrm>
          <a:prstGeom prst="rect">
            <a:avLst/>
          </a:prstGeom>
          <a:noFill/>
          <a:ln w="9525">
            <a:noFill/>
            <a:miter lim="800000"/>
            <a:headEnd/>
            <a:tailEnd/>
          </a:ln>
        </p:spPr>
      </p:pic>
      <p:sp>
        <p:nvSpPr>
          <p:cNvPr id="24" name="TextBox 23"/>
          <p:cNvSpPr txBox="1"/>
          <p:nvPr/>
        </p:nvSpPr>
        <p:spPr>
          <a:xfrm>
            <a:off x="613506" y="4343400"/>
            <a:ext cx="3581400" cy="246221"/>
          </a:xfrm>
          <a:prstGeom prst="rect">
            <a:avLst/>
          </a:prstGeom>
          <a:noFill/>
        </p:spPr>
        <p:txBody>
          <a:bodyPr wrap="square" rtlCol="0">
            <a:spAutoFit/>
          </a:bodyPr>
          <a:lstStyle/>
          <a:p>
            <a:r>
              <a:rPr lang="en-US" dirty="0" smtClean="0"/>
              <a:t>MISP TCs exposed to time-varying heating</a:t>
            </a:r>
            <a:endParaRPr lang="en-US" dirty="0"/>
          </a:p>
        </p:txBody>
      </p:sp>
      <p:sp>
        <p:nvSpPr>
          <p:cNvPr id="2" name="Title 1"/>
          <p:cNvSpPr>
            <a:spLocks noGrp="1"/>
          </p:cNvSpPr>
          <p:nvPr>
            <p:ph type="title"/>
          </p:nvPr>
        </p:nvSpPr>
        <p:spPr/>
        <p:txBody>
          <a:bodyPr/>
          <a:lstStyle/>
          <a:p>
            <a:r>
              <a:rPr lang="en-US" dirty="0" smtClean="0"/>
              <a:t>1) Instrument calibration and arc jet testing</a:t>
            </a:r>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8</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
        <p:nvSpPr>
          <p:cNvPr id="5" name="Content Placeholder 2"/>
          <p:cNvSpPr>
            <a:spLocks noGrp="1"/>
          </p:cNvSpPr>
          <p:nvPr>
            <p:ph idx="1"/>
          </p:nvPr>
        </p:nvSpPr>
        <p:spPr>
          <a:xfrm>
            <a:off x="4495800" y="838200"/>
            <a:ext cx="4572000" cy="6019800"/>
          </a:xfrm>
        </p:spPr>
        <p:txBody>
          <a:bodyPr/>
          <a:lstStyle/>
          <a:p>
            <a:r>
              <a:rPr lang="en-US" sz="1400" dirty="0" smtClean="0">
                <a:latin typeface="Arial" pitchFamily="34" charset="0"/>
                <a:cs typeface="Arial" pitchFamily="34" charset="0"/>
              </a:rPr>
              <a:t>In arc jet testing we seek to:</a:t>
            </a:r>
          </a:p>
          <a:p>
            <a:pPr lvl="1"/>
            <a:r>
              <a:rPr lang="en-US" sz="1400" dirty="0" smtClean="0">
                <a:latin typeface="Arial" pitchFamily="34" charset="0"/>
                <a:cs typeface="Arial" pitchFamily="34" charset="0"/>
              </a:rPr>
              <a:t>Test and calibrate sensors at flight relevant conditions to quantify and reduce measurement uncertainties,</a:t>
            </a:r>
          </a:p>
          <a:p>
            <a:pPr lvl="1"/>
            <a:r>
              <a:rPr lang="en-US" sz="1400" dirty="0" smtClean="0">
                <a:latin typeface="Arial" pitchFamily="34" charset="0"/>
                <a:cs typeface="Arial" pitchFamily="34" charset="0"/>
              </a:rPr>
              <a:t>Develop data reduction procedures for the MISP flight data return.</a:t>
            </a:r>
          </a:p>
          <a:p>
            <a:pPr lvl="1">
              <a:buNone/>
            </a:pPr>
            <a:endParaRPr lang="en-US" sz="1400" dirty="0" smtClean="0">
              <a:latin typeface="Arial" pitchFamily="34" charset="0"/>
              <a:cs typeface="Arial" pitchFamily="34" charset="0"/>
            </a:endParaRPr>
          </a:p>
          <a:p>
            <a:pPr lvl="1">
              <a:buNone/>
            </a:pPr>
            <a:endParaRPr lang="en-US" sz="1400" dirty="0" smtClean="0">
              <a:latin typeface="Arial" pitchFamily="34" charset="0"/>
              <a:cs typeface="Arial" pitchFamily="34" charset="0"/>
            </a:endParaRPr>
          </a:p>
          <a:p>
            <a:pPr lvl="1">
              <a:buNone/>
            </a:pPr>
            <a:r>
              <a:rPr lang="en-US" sz="1400" b="1" dirty="0" smtClean="0">
                <a:latin typeface="Arial" pitchFamily="34" charset="0"/>
                <a:cs typeface="Arial" pitchFamily="34" charset="0"/>
              </a:rPr>
              <a:t>Our testing has several objectives:</a:t>
            </a:r>
          </a:p>
          <a:p>
            <a:pPr marL="457200" lvl="0" indent="-457200">
              <a:buFont typeface="+mj-lt"/>
              <a:buAutoNum type="arabicPeriod"/>
              <a:defRPr/>
            </a:pPr>
            <a:r>
              <a:rPr lang="en-US" sz="1400" dirty="0" smtClean="0">
                <a:latin typeface="Arial" pitchFamily="34" charset="0"/>
                <a:cs typeface="Arial" pitchFamily="34" charset="0"/>
              </a:rPr>
              <a:t>Thermocouple Studies</a:t>
            </a:r>
          </a:p>
          <a:p>
            <a:pPr marL="914400" lvl="1" indent="-457200">
              <a:buFont typeface="+mj-lt"/>
              <a:buAutoNum type="alphaLcParenR"/>
              <a:defRPr/>
            </a:pPr>
            <a:r>
              <a:rPr lang="en-US" sz="1400" dirty="0" smtClean="0">
                <a:latin typeface="Arial" pitchFamily="34" charset="0"/>
                <a:cs typeface="Arial" pitchFamily="34" charset="0"/>
              </a:rPr>
              <a:t>Quantify TC thermal lag relative to </a:t>
            </a:r>
            <a:br>
              <a:rPr lang="en-US" sz="1400" dirty="0" smtClean="0">
                <a:latin typeface="Arial" pitchFamily="34" charset="0"/>
                <a:cs typeface="Arial" pitchFamily="34" charset="0"/>
              </a:rPr>
            </a:br>
            <a:r>
              <a:rPr lang="en-US" sz="1400" dirty="0" smtClean="0">
                <a:latin typeface="Arial" pitchFamily="34" charset="0"/>
                <a:cs typeface="Arial" pitchFamily="34" charset="0"/>
              </a:rPr>
              <a:t>surrounding PICA</a:t>
            </a:r>
          </a:p>
          <a:p>
            <a:pPr marL="914400" lvl="1" indent="-457200">
              <a:buFont typeface="+mj-lt"/>
              <a:buAutoNum type="alphaLcParenR"/>
              <a:defRPr/>
            </a:pPr>
            <a:r>
              <a:rPr lang="en-US" sz="1400" dirty="0" smtClean="0">
                <a:latin typeface="Arial" pitchFamily="34" charset="0"/>
                <a:cs typeface="Arial" pitchFamily="34" charset="0"/>
              </a:rPr>
              <a:t>Assess high temperature (&gt;1000 C) performance of Type-K thermocouple</a:t>
            </a:r>
          </a:p>
          <a:p>
            <a:pPr marL="457200" lvl="0" indent="-457200">
              <a:buFont typeface="+mj-lt"/>
              <a:buAutoNum type="arabicPeriod"/>
            </a:pPr>
            <a:r>
              <a:rPr lang="en-US" sz="1400" dirty="0" smtClean="0">
                <a:latin typeface="Arial" pitchFamily="34" charset="0"/>
                <a:cs typeface="Arial" pitchFamily="34" charset="0"/>
              </a:rPr>
              <a:t>HEAT Sensor Correction &amp; data processing</a:t>
            </a:r>
          </a:p>
          <a:p>
            <a:pPr marL="914400" lvl="1" indent="-457200">
              <a:buFont typeface="+mj-lt"/>
              <a:buAutoNum type="alphaLcParenR"/>
              <a:defRPr/>
            </a:pPr>
            <a:r>
              <a:rPr lang="en-US" sz="1400" dirty="0" smtClean="0">
                <a:latin typeface="Arial" pitchFamily="34" charset="0"/>
                <a:cs typeface="Arial" pitchFamily="34" charset="0"/>
              </a:rPr>
              <a:t>Determine isotherm temperature at high heat rates</a:t>
            </a:r>
          </a:p>
          <a:p>
            <a:pPr marL="914400" lvl="1" indent="-457200">
              <a:buFont typeface="+mj-lt"/>
              <a:buAutoNum type="alphaLcParenR"/>
              <a:defRPr/>
            </a:pPr>
            <a:r>
              <a:rPr lang="en-US" sz="1400" dirty="0" smtClean="0">
                <a:latin typeface="Arial" pitchFamily="34" charset="0"/>
                <a:cs typeface="Arial" pitchFamily="34" charset="0"/>
              </a:rPr>
              <a:t>Determine depth accuracy of HEAT</a:t>
            </a:r>
          </a:p>
          <a:p>
            <a:pPr marL="457200" lvl="0" indent="-457200">
              <a:buFont typeface="+mj-lt"/>
              <a:buAutoNum type="arabicPeriod"/>
              <a:defRPr/>
            </a:pPr>
            <a:r>
              <a:rPr lang="en-US" sz="1400" dirty="0" smtClean="0">
                <a:latin typeface="Arial" pitchFamily="34" charset="0"/>
                <a:cs typeface="Arial" pitchFamily="34" charset="0"/>
              </a:rPr>
              <a:t>Testing in Flight-Like Environment</a:t>
            </a:r>
          </a:p>
          <a:p>
            <a:pPr marL="914400" lvl="1" indent="-457200">
              <a:buFont typeface="+mj-lt"/>
              <a:buAutoNum type="alphaLcParenR"/>
              <a:defRPr/>
            </a:pPr>
            <a:r>
              <a:rPr lang="en-US" sz="1400" dirty="0" smtClean="0">
                <a:latin typeface="Arial" pitchFamily="34" charset="0"/>
                <a:cs typeface="Arial" pitchFamily="34" charset="0"/>
              </a:rPr>
              <a:t>Assess effect of bonding agent build up</a:t>
            </a:r>
          </a:p>
          <a:p>
            <a:pPr marL="914400" lvl="1" indent="-457200">
              <a:buFont typeface="+mj-lt"/>
              <a:buAutoNum type="alphaLcParenR"/>
              <a:defRPr/>
            </a:pPr>
            <a:r>
              <a:rPr lang="en-US" sz="1400" dirty="0" smtClean="0">
                <a:latin typeface="Arial" pitchFamily="34" charset="0"/>
                <a:cs typeface="Arial" pitchFamily="34" charset="0"/>
              </a:rPr>
              <a:t>Verify performance in time-varying heating environment</a:t>
            </a:r>
          </a:p>
          <a:p>
            <a:pPr marL="914400" lvl="1" indent="-457200">
              <a:buFont typeface="+mj-lt"/>
              <a:buAutoNum type="alphaLcParenR"/>
              <a:defRPr/>
            </a:pPr>
            <a:r>
              <a:rPr lang="en-US" sz="1400" dirty="0" smtClean="0">
                <a:latin typeface="Arial" pitchFamily="34" charset="0"/>
                <a:cs typeface="Arial" pitchFamily="34" charset="0"/>
              </a:rPr>
              <a:t>Generate thick char layers for PICA material characterization</a:t>
            </a:r>
          </a:p>
          <a:p>
            <a:pPr lvl="1">
              <a:buNone/>
            </a:pPr>
            <a:endParaRPr lang="en-US" sz="1400" dirty="0" smtClean="0">
              <a:latin typeface="Arial" pitchFamily="34" charset="0"/>
              <a:cs typeface="Arial" pitchFamily="34" charset="0"/>
            </a:endParaRPr>
          </a:p>
        </p:txBody>
      </p:sp>
      <p:pic>
        <p:nvPicPr>
          <p:cNvPr id="15" name="Picture 3" descr="ARC_6919.jpg"/>
          <p:cNvPicPr>
            <a:picLocks noChangeAspect="1"/>
          </p:cNvPicPr>
          <p:nvPr/>
        </p:nvPicPr>
        <p:blipFill>
          <a:blip r:embed="rId5" cstate="print"/>
          <a:srcRect l="30192"/>
          <a:stretch>
            <a:fillRect/>
          </a:stretch>
        </p:blipFill>
        <p:spPr bwMode="auto">
          <a:xfrm>
            <a:off x="128809" y="1212063"/>
            <a:ext cx="1900054" cy="1873912"/>
          </a:xfrm>
          <a:prstGeom prst="rect">
            <a:avLst/>
          </a:prstGeom>
          <a:noFill/>
          <a:ln w="9525">
            <a:noFill/>
            <a:miter lim="800000"/>
            <a:headEnd/>
            <a:tailEnd/>
          </a:ln>
        </p:spPr>
      </p:pic>
      <p:sp>
        <p:nvSpPr>
          <p:cNvPr id="22" name="TextBox 21"/>
          <p:cNvSpPr txBox="1"/>
          <p:nvPr/>
        </p:nvSpPr>
        <p:spPr>
          <a:xfrm>
            <a:off x="128809" y="914400"/>
            <a:ext cx="2080991" cy="246221"/>
          </a:xfrm>
          <a:prstGeom prst="rect">
            <a:avLst/>
          </a:prstGeom>
          <a:noFill/>
        </p:spPr>
        <p:txBody>
          <a:bodyPr wrap="square" rtlCol="0">
            <a:spAutoFit/>
          </a:bodyPr>
          <a:lstStyle/>
          <a:p>
            <a:r>
              <a:rPr lang="en-US" dirty="0" smtClean="0"/>
              <a:t>Bonding agent build-up</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PICA Material property characterization</a:t>
            </a:r>
          </a:p>
        </p:txBody>
      </p:sp>
      <p:sp>
        <p:nvSpPr>
          <p:cNvPr id="4" name="Slide Number Placeholder 3"/>
          <p:cNvSpPr>
            <a:spLocks noGrp="1"/>
          </p:cNvSpPr>
          <p:nvPr>
            <p:ph type="sldNum" sz="quarter" idx="4294967295"/>
          </p:nvPr>
        </p:nvSpPr>
        <p:spPr>
          <a:xfrm>
            <a:off x="8502650" y="6469063"/>
            <a:ext cx="641350" cy="388937"/>
          </a:xfrm>
        </p:spPr>
        <p:txBody>
          <a:bodyPr/>
          <a:lstStyle/>
          <a:p>
            <a:pPr>
              <a:defRPr/>
            </a:pPr>
            <a:fld id="{0AC5897D-11A9-4A6B-8986-D6A0F4CC56F4}" type="slidenum">
              <a:rPr lang="en-US" smtClean="0"/>
              <a:pPr>
                <a:defRPr/>
              </a:pPr>
              <a:t>9</a:t>
            </a:fld>
            <a:endParaRPr lang="en-US" dirty="0"/>
          </a:p>
        </p:txBody>
      </p:sp>
      <p:sp>
        <p:nvSpPr>
          <p:cNvPr id="6" name="Rectangle 10"/>
          <p:cNvSpPr txBox="1">
            <a:spLocks noChangeArrowheads="1"/>
          </p:cNvSpPr>
          <p:nvPr/>
        </p:nvSpPr>
        <p:spPr bwMode="auto">
          <a:xfrm>
            <a:off x="7239000" y="6400800"/>
            <a:ext cx="1905000" cy="457200"/>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1FBA9-25DF-4BB2-A8F3-4C90424F9DA8}" type="slidenum">
              <a:rPr kumimoji="0" lang="en-US" sz="1400" b="0" i="0" u="none" strike="noStrike" kern="1200" cap="none" spc="0" normalizeH="0" baseline="0" noProof="0" smtClean="0">
                <a:ln>
                  <a:noFill/>
                </a:ln>
                <a:solidFill>
                  <a:srgbClr val="677085"/>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smtClean="0">
              <a:ln>
                <a:noFill/>
              </a:ln>
              <a:solidFill>
                <a:srgbClr val="677085"/>
              </a:solidFill>
              <a:effectLst/>
              <a:uLnTx/>
              <a:uFillTx/>
              <a:latin typeface="Arial" charset="0"/>
              <a:ea typeface="ＭＳ Ｐゴシック" charset="-128"/>
              <a:cs typeface="+mn-cs"/>
            </a:endParaRPr>
          </a:p>
        </p:txBody>
      </p:sp>
      <p:sp>
        <p:nvSpPr>
          <p:cNvPr id="5" name="Content Placeholder 2"/>
          <p:cNvSpPr>
            <a:spLocks noGrp="1"/>
          </p:cNvSpPr>
          <p:nvPr>
            <p:ph idx="1"/>
          </p:nvPr>
        </p:nvSpPr>
        <p:spPr>
          <a:xfrm>
            <a:off x="0" y="838200"/>
            <a:ext cx="6324600" cy="5867400"/>
          </a:xfrm>
        </p:spPr>
        <p:txBody>
          <a:bodyPr/>
          <a:lstStyle/>
          <a:p>
            <a:pPr>
              <a:buNone/>
            </a:pPr>
            <a:r>
              <a:rPr lang="en-US" sz="1400" dirty="0" smtClean="0">
                <a:latin typeface="Arial" pitchFamily="34" charset="0"/>
                <a:cs typeface="Arial" pitchFamily="34" charset="0"/>
              </a:rPr>
              <a:t>We need to better understand PICA in the MISP plugs, because</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PICA material property variability is significant:</a:t>
            </a:r>
          </a:p>
          <a:p>
            <a:pPr lvl="1"/>
            <a:r>
              <a:rPr lang="en-US" sz="1400" dirty="0" smtClean="0">
                <a:latin typeface="Arial" pitchFamily="34" charset="0"/>
                <a:cs typeface="Arial" pitchFamily="34" charset="0"/>
              </a:rPr>
              <a:t>The current thermal response model for PICA is for </a:t>
            </a:r>
            <a:r>
              <a:rPr lang="en-US" sz="1400" i="1" dirty="0" smtClean="0">
                <a:latin typeface="Arial" pitchFamily="34" charset="0"/>
                <a:cs typeface="Arial" pitchFamily="34" charset="0"/>
              </a:rPr>
              <a:t>average </a:t>
            </a:r>
            <a:r>
              <a:rPr lang="en-US" sz="1400" dirty="0" smtClean="0">
                <a:latin typeface="Arial" pitchFamily="34" charset="0"/>
                <a:cs typeface="Arial" pitchFamily="34" charset="0"/>
              </a:rPr>
              <a:t>PICA properties, not necessarily representative of MISP PICA,</a:t>
            </a:r>
          </a:p>
          <a:p>
            <a:pPr lvl="1"/>
            <a:r>
              <a:rPr lang="en-US" sz="1400" dirty="0" smtClean="0">
                <a:latin typeface="Arial" pitchFamily="34" charset="0"/>
                <a:cs typeface="Arial" pitchFamily="34" charset="0"/>
              </a:rPr>
              <a:t>Goal: Hone model for the PICA material used to make the MISPs &amp; obtain statistics on properties for uncertainty analysis.</a:t>
            </a:r>
          </a:p>
          <a:p>
            <a:pPr lvl="1"/>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Our arc jet databases are built from testing PICA in air:</a:t>
            </a:r>
          </a:p>
          <a:p>
            <a:pPr lvl="1"/>
            <a:r>
              <a:rPr lang="en-US" sz="1400" dirty="0" smtClean="0">
                <a:latin typeface="Arial" pitchFamily="34" charset="0"/>
                <a:cs typeface="Arial" pitchFamily="34" charset="0"/>
              </a:rPr>
              <a:t>We need to verify that air- and CO</a:t>
            </a:r>
            <a:r>
              <a:rPr lang="en-US" sz="1400" baseline="-25000" dirty="0" smtClean="0">
                <a:latin typeface="Arial" pitchFamily="34" charset="0"/>
                <a:cs typeface="Arial" pitchFamily="34" charset="0"/>
              </a:rPr>
              <a:t>2</a:t>
            </a:r>
            <a:r>
              <a:rPr lang="en-US" sz="1400" dirty="0" smtClean="0">
                <a:latin typeface="Arial" pitchFamily="34" charset="0"/>
                <a:cs typeface="Arial" pitchFamily="34" charset="0"/>
              </a:rPr>
              <a:t>-tested material have similar char structure &amp; properties,</a:t>
            </a:r>
          </a:p>
          <a:p>
            <a:pPr lvl="1"/>
            <a:r>
              <a:rPr lang="en-US" sz="1400" dirty="0" smtClean="0">
                <a:latin typeface="Arial" pitchFamily="34" charset="0"/>
                <a:cs typeface="Arial" pitchFamily="34" charset="0"/>
              </a:rPr>
              <a:t>Goal: Characterize any differences in properties or structure resulting from arc jet test gas environment.</a:t>
            </a:r>
            <a:endParaRPr lang="en-US" sz="1400" baseline="-250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We’ve completed the first phase of characterization, where we:</a:t>
            </a:r>
          </a:p>
          <a:p>
            <a:pPr lvl="1"/>
            <a:r>
              <a:rPr lang="en-US" sz="1400" b="1" dirty="0" smtClean="0">
                <a:latin typeface="Arial" pitchFamily="34" charset="0"/>
                <a:cs typeface="Arial" pitchFamily="34" charset="0"/>
              </a:rPr>
              <a:t>Selected PICA from the same billet </a:t>
            </a:r>
            <a:r>
              <a:rPr lang="en-US" sz="1400" dirty="0" smtClean="0">
                <a:latin typeface="Arial" pitchFamily="34" charset="0"/>
                <a:cs typeface="Arial" pitchFamily="34" charset="0"/>
              </a:rPr>
              <a:t>and near in proximity to the MISP material and subjected it to </a:t>
            </a:r>
            <a:r>
              <a:rPr lang="en-US" sz="1400" dirty="0" err="1" smtClean="0">
                <a:latin typeface="Arial" pitchFamily="34" charset="0"/>
                <a:cs typeface="Arial" pitchFamily="34" charset="0"/>
              </a:rPr>
              <a:t>HyMETS</a:t>
            </a:r>
            <a:r>
              <a:rPr lang="en-US" sz="1400" dirty="0" smtClean="0">
                <a:latin typeface="Arial" pitchFamily="34" charset="0"/>
                <a:cs typeface="Arial" pitchFamily="34" charset="0"/>
              </a:rPr>
              <a:t> arc jet testing in air, CO</a:t>
            </a:r>
            <a:r>
              <a:rPr lang="en-US" sz="1400" baseline="-25000" dirty="0" smtClean="0">
                <a:latin typeface="Arial" pitchFamily="34" charset="0"/>
                <a:cs typeface="Arial" pitchFamily="34" charset="0"/>
              </a:rPr>
              <a:t>2</a:t>
            </a:r>
            <a:r>
              <a:rPr lang="en-US" sz="1400" dirty="0" smtClean="0">
                <a:latin typeface="Arial" pitchFamily="34" charset="0"/>
                <a:cs typeface="Arial" pitchFamily="34" charset="0"/>
              </a:rPr>
              <a:t>, N</a:t>
            </a:r>
            <a:r>
              <a:rPr lang="en-US" sz="1400" baseline="-25000" dirty="0" smtClean="0">
                <a:latin typeface="Arial" pitchFamily="34" charset="0"/>
                <a:cs typeface="Arial" pitchFamily="34" charset="0"/>
              </a:rPr>
              <a:t>2</a:t>
            </a:r>
            <a:r>
              <a:rPr lang="en-US" sz="1400" dirty="0" smtClean="0">
                <a:latin typeface="Arial" pitchFamily="34" charset="0"/>
                <a:cs typeface="Arial" pitchFamily="34" charset="0"/>
              </a:rPr>
              <a:t>,</a:t>
            </a:r>
          </a:p>
          <a:p>
            <a:pPr lvl="1"/>
            <a:r>
              <a:rPr lang="en-US" sz="1400" b="1" dirty="0" smtClean="0">
                <a:latin typeface="Arial" pitchFamily="34" charset="0"/>
                <a:cs typeface="Arial" pitchFamily="34" charset="0"/>
              </a:rPr>
              <a:t>Characterized virgin and char properties</a:t>
            </a:r>
            <a:r>
              <a:rPr lang="en-US" sz="1400" dirty="0" smtClean="0">
                <a:latin typeface="Arial" pitchFamily="34" charset="0"/>
                <a:cs typeface="Arial" pitchFamily="34" charset="0"/>
              </a:rPr>
              <a:t> that are crucial to response modeling,</a:t>
            </a:r>
          </a:p>
          <a:p>
            <a:pPr lvl="1"/>
            <a:r>
              <a:rPr lang="en-US" sz="1400" b="1" dirty="0" smtClean="0">
                <a:latin typeface="Arial" pitchFamily="34" charset="0"/>
                <a:cs typeface="Arial" pitchFamily="34" charset="0"/>
              </a:rPr>
              <a:t>Looked for differences in properties and material morphology</a:t>
            </a:r>
            <a:r>
              <a:rPr lang="en-US" sz="1400" dirty="0" smtClean="0">
                <a:latin typeface="Arial" pitchFamily="34" charset="0"/>
                <a:cs typeface="Arial" pitchFamily="34" charset="0"/>
              </a:rPr>
              <a:t> attributable to test gas given that response models are built on PICA tested in air.</a:t>
            </a:r>
          </a:p>
          <a:p>
            <a:pPr>
              <a:buNone/>
            </a:pPr>
            <a:endParaRPr lang="en-US" sz="1400" b="1" dirty="0" smtClean="0">
              <a:latin typeface="Arial" pitchFamily="34" charset="0"/>
              <a:cs typeface="Arial" pitchFamily="34" charset="0"/>
            </a:endParaRPr>
          </a:p>
        </p:txBody>
      </p:sp>
      <p:pic>
        <p:nvPicPr>
          <p:cNvPr id="10242" name="Picture 2"/>
          <p:cNvPicPr>
            <a:picLocks noChangeAspect="1" noChangeArrowheads="1"/>
          </p:cNvPicPr>
          <p:nvPr/>
        </p:nvPicPr>
        <p:blipFill>
          <a:blip r:embed="rId3"/>
          <a:srcRect b="10799"/>
          <a:stretch>
            <a:fillRect/>
          </a:stretch>
        </p:blipFill>
        <p:spPr bwMode="auto">
          <a:xfrm>
            <a:off x="6858000" y="1905000"/>
            <a:ext cx="1724025" cy="2115980"/>
          </a:xfrm>
          <a:prstGeom prst="rect">
            <a:avLst/>
          </a:prstGeom>
          <a:noFill/>
          <a:ln w="9525">
            <a:noFill/>
            <a:miter lim="800000"/>
            <a:headEnd/>
            <a:tailEnd/>
          </a:ln>
        </p:spPr>
      </p:pic>
      <p:sp>
        <p:nvSpPr>
          <p:cNvPr id="7" name="TextBox 6"/>
          <p:cNvSpPr txBox="1"/>
          <p:nvPr/>
        </p:nvSpPr>
        <p:spPr>
          <a:xfrm>
            <a:off x="6858000" y="1600200"/>
            <a:ext cx="2012089" cy="246221"/>
          </a:xfrm>
          <a:prstGeom prst="rect">
            <a:avLst/>
          </a:prstGeom>
          <a:noFill/>
        </p:spPr>
        <p:txBody>
          <a:bodyPr wrap="none" rtlCol="0">
            <a:spAutoFit/>
          </a:bodyPr>
          <a:lstStyle/>
          <a:p>
            <a:r>
              <a:rPr lang="en-US" dirty="0" err="1" smtClean="0"/>
              <a:t>HyMETS</a:t>
            </a:r>
            <a:r>
              <a:rPr lang="en-US" dirty="0" smtClean="0"/>
              <a:t> CO</a:t>
            </a:r>
            <a:r>
              <a:rPr lang="en-US" baseline="-25000" dirty="0" smtClean="0"/>
              <a:t>2</a:t>
            </a:r>
            <a:r>
              <a:rPr lang="en-US" dirty="0" smtClean="0"/>
              <a:t> PICA sample</a:t>
            </a:r>
            <a:endParaRPr lang="en-US" dirty="0"/>
          </a:p>
        </p:txBody>
      </p:sp>
      <p:sp>
        <p:nvSpPr>
          <p:cNvPr id="9" name="Content Placeholder 2"/>
          <p:cNvSpPr txBox="1">
            <a:spLocks/>
          </p:cNvSpPr>
          <p:nvPr/>
        </p:nvSpPr>
        <p:spPr bwMode="auto">
          <a:xfrm>
            <a:off x="6400800" y="4038600"/>
            <a:ext cx="2895600" cy="16764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r>
              <a:rPr lang="en-US" sz="1400" b="1" dirty="0" smtClean="0">
                <a:latin typeface="Arial" pitchFamily="34" charset="0"/>
                <a:cs typeface="Arial" pitchFamily="34" charset="0"/>
              </a:rPr>
              <a:t>PICA property measurements:</a:t>
            </a:r>
          </a:p>
          <a:p>
            <a:endParaRPr lang="en-US" sz="1400" b="1"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 Bulk density</a:t>
            </a:r>
          </a:p>
          <a:p>
            <a:pPr>
              <a:buFont typeface="Arial" pitchFamily="34" charset="0"/>
              <a:buChar char="•"/>
            </a:pPr>
            <a:r>
              <a:rPr lang="en-US" sz="1400" dirty="0" smtClean="0">
                <a:latin typeface="Arial" pitchFamily="34" charset="0"/>
                <a:cs typeface="Arial" pitchFamily="34" charset="0"/>
              </a:rPr>
              <a:t> Density gradient</a:t>
            </a:r>
          </a:p>
          <a:p>
            <a:pPr>
              <a:buFont typeface="Arial" pitchFamily="34" charset="0"/>
              <a:buChar char="•"/>
            </a:pPr>
            <a:r>
              <a:rPr lang="en-US" sz="1400" dirty="0" smtClean="0">
                <a:latin typeface="Arial" pitchFamily="34" charset="0"/>
                <a:cs typeface="Arial" pitchFamily="34" charset="0"/>
              </a:rPr>
              <a:t> Morphology and Composition</a:t>
            </a:r>
          </a:p>
          <a:p>
            <a:pPr>
              <a:buFont typeface="Arial" pitchFamily="34" charset="0"/>
              <a:buChar char="•"/>
            </a:pPr>
            <a:r>
              <a:rPr lang="en-US" sz="1400" dirty="0" smtClean="0">
                <a:latin typeface="Arial" pitchFamily="34" charset="0"/>
                <a:cs typeface="Arial" pitchFamily="34" charset="0"/>
              </a:rPr>
              <a:t> Thermal conductivity</a:t>
            </a:r>
          </a:p>
          <a:p>
            <a:pPr>
              <a:buFont typeface="Arial" pitchFamily="34" charset="0"/>
              <a:buChar char="•"/>
            </a:pPr>
            <a:r>
              <a:rPr lang="en-US" sz="1400" dirty="0" smtClean="0">
                <a:latin typeface="Arial" pitchFamily="34" charset="0"/>
                <a:cs typeface="Arial" pitchFamily="34" charset="0"/>
              </a:rPr>
              <a:t> Specific heat via differential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55728</TotalTime>
  <Words>1745</Words>
  <Application>Microsoft Office PowerPoint</Application>
  <PresentationFormat>On-screen Show (4:3)</PresentationFormat>
  <Paragraphs>277</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Status of the MEDLI Integrated Sensor Plug (MISP) Hardware and Data Reconstruction Effort  9th International Planetary Probe Workshop, Toulouse, France   Session 5: Mars  June 19th, 2012</vt:lpstr>
      <vt:lpstr>Context</vt:lpstr>
      <vt:lpstr>Overview of MEDLI/MISP</vt:lpstr>
      <vt:lpstr>Overview of MISP locations and sensors </vt:lpstr>
      <vt:lpstr>Updates to live data stream channels</vt:lpstr>
      <vt:lpstr>Cruise checkout and quick-look data products</vt:lpstr>
      <vt:lpstr>Reconstruction activities prior to entry</vt:lpstr>
      <vt:lpstr>1) Instrument calibration and arc jet testing</vt:lpstr>
      <vt:lpstr>2) PICA Material property characterization</vt:lpstr>
      <vt:lpstr>3) Analysis technique development </vt:lpstr>
      <vt:lpstr>Conclusion</vt:lpstr>
      <vt:lpstr>Acknowledgements</vt:lpstr>
      <vt:lpstr>Backup</vt:lpstr>
      <vt:lpstr>Abstract</vt:lpstr>
      <vt:lpstr>Modeling tools</vt:lpstr>
      <vt:lpstr>Ongoing work and challenges</vt:lpstr>
      <vt:lpstr>Heating profile comparison</vt:lpstr>
    </vt:vector>
  </TitlesOfParts>
  <Company>Maria Werries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Werries</dc:creator>
  <cp:lastModifiedBy>Todd White</cp:lastModifiedBy>
  <cp:revision>1213</cp:revision>
  <cp:lastPrinted>2011-07-07T14:07:34Z</cp:lastPrinted>
  <dcterms:created xsi:type="dcterms:W3CDTF">2012-01-18T18:39:46Z</dcterms:created>
  <dcterms:modified xsi:type="dcterms:W3CDTF">2012-06-16T03:32:55Z</dcterms:modified>
</cp:coreProperties>
</file>